
<file path=[Content_Types].xml><?xml version="1.0" encoding="utf-8"?>
<Types xmlns="http://schemas.openxmlformats.org/package/2006/content-types">
  <Default Extension="png" ContentType="image/png"/>
  <Default Extension="jpeg" ContentType="image/jpeg"/>
  <Default Extension="emf" ContentType="image/x-emf"/>
  <Default Extension="WMF" ContentType="image/x-w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4"/>
  </p:notesMasterIdLst>
  <p:handoutMasterIdLst>
    <p:handoutMasterId r:id="rId45"/>
  </p:handoutMasterIdLst>
  <p:sldIdLst>
    <p:sldId id="266" r:id="rId2"/>
    <p:sldId id="358" r:id="rId3"/>
    <p:sldId id="359" r:id="rId4"/>
    <p:sldId id="360" r:id="rId5"/>
    <p:sldId id="361" r:id="rId6"/>
    <p:sldId id="302" r:id="rId7"/>
    <p:sldId id="303" r:id="rId8"/>
    <p:sldId id="304" r:id="rId9"/>
    <p:sldId id="308" r:id="rId10"/>
    <p:sldId id="330" r:id="rId11"/>
    <p:sldId id="349" r:id="rId12"/>
    <p:sldId id="352" r:id="rId13"/>
    <p:sldId id="351" r:id="rId14"/>
    <p:sldId id="363" r:id="rId15"/>
    <p:sldId id="372" r:id="rId16"/>
    <p:sldId id="354" r:id="rId17"/>
    <p:sldId id="332" r:id="rId18"/>
    <p:sldId id="350" r:id="rId19"/>
    <p:sldId id="337" r:id="rId20"/>
    <p:sldId id="310" r:id="rId21"/>
    <p:sldId id="355" r:id="rId22"/>
    <p:sldId id="356" r:id="rId23"/>
    <p:sldId id="264" r:id="rId24"/>
    <p:sldId id="368" r:id="rId25"/>
    <p:sldId id="369" r:id="rId26"/>
    <p:sldId id="370" r:id="rId27"/>
    <p:sldId id="371" r:id="rId28"/>
    <p:sldId id="300" r:id="rId29"/>
    <p:sldId id="288" r:id="rId30"/>
    <p:sldId id="293" r:id="rId31"/>
    <p:sldId id="296" r:id="rId32"/>
    <p:sldId id="275" r:id="rId33"/>
    <p:sldId id="338" r:id="rId34"/>
    <p:sldId id="339" r:id="rId35"/>
    <p:sldId id="340" r:id="rId36"/>
    <p:sldId id="276" r:id="rId37"/>
    <p:sldId id="353" r:id="rId38"/>
    <p:sldId id="343" r:id="rId39"/>
    <p:sldId id="344" r:id="rId40"/>
    <p:sldId id="345" r:id="rId41"/>
    <p:sldId id="341" r:id="rId42"/>
    <p:sldId id="342" r:id="rId43"/>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15" autoAdjust="0"/>
    <p:restoredTop sz="94660"/>
  </p:normalViewPr>
  <p:slideViewPr>
    <p:cSldViewPr snapToGrid="0">
      <p:cViewPr varScale="1">
        <p:scale>
          <a:sx n="72" d="100"/>
          <a:sy n="72" d="100"/>
        </p:scale>
        <p:origin x="57" y="51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30662BB-4338-4C20-A114-E87348B76378}" type="doc">
      <dgm:prSet loTypeId="urn:microsoft.com/office/officeart/2005/8/layout/hProcess9" loCatId="process" qsTypeId="urn:microsoft.com/office/officeart/2005/8/quickstyle/simple1" qsCatId="simple" csTypeId="urn:microsoft.com/office/officeart/2005/8/colors/accent1_2" csCatId="accent1" phldr="1"/>
      <dgm:spPr/>
      <dgm:t>
        <a:bodyPr/>
        <a:lstStyle/>
        <a:p>
          <a:endParaRPr lang="en-US"/>
        </a:p>
      </dgm:t>
    </dgm:pt>
    <dgm:pt modelId="{A8535202-CFDA-4D82-BE84-7E83C76CF209}">
      <dgm:prSet custT="1"/>
      <dgm:spPr/>
      <dgm:t>
        <a:bodyPr/>
        <a:lstStyle/>
        <a:p>
          <a:pPr rtl="0"/>
          <a:r>
            <a:rPr lang="en-US" sz="1600" dirty="0"/>
            <a:t>Publish Web Service</a:t>
          </a:r>
        </a:p>
      </dgm:t>
    </dgm:pt>
    <dgm:pt modelId="{F5B7276C-75EF-44D1-A656-2D43D8474025}" type="parTrans" cxnId="{D6A334CC-6C92-4FA4-A130-AE2290DBDBE6}">
      <dgm:prSet/>
      <dgm:spPr/>
      <dgm:t>
        <a:bodyPr/>
        <a:lstStyle/>
        <a:p>
          <a:endParaRPr lang="en-US"/>
        </a:p>
      </dgm:t>
    </dgm:pt>
    <dgm:pt modelId="{B7B77D53-81CF-48D6-99A5-7D0F3A15A2B5}" type="sibTrans" cxnId="{D6A334CC-6C92-4FA4-A130-AE2290DBDBE6}">
      <dgm:prSet/>
      <dgm:spPr/>
      <dgm:t>
        <a:bodyPr/>
        <a:lstStyle/>
        <a:p>
          <a:endParaRPr lang="en-US"/>
        </a:p>
      </dgm:t>
    </dgm:pt>
    <dgm:pt modelId="{94451611-E5BE-49C7-97F9-2D370CC86C6F}" type="pres">
      <dgm:prSet presAssocID="{A30662BB-4338-4C20-A114-E87348B76378}" presName="CompostProcess" presStyleCnt="0">
        <dgm:presLayoutVars>
          <dgm:dir/>
          <dgm:resizeHandles val="exact"/>
        </dgm:presLayoutVars>
      </dgm:prSet>
      <dgm:spPr/>
    </dgm:pt>
    <dgm:pt modelId="{AB4748CC-F796-4349-817E-F653C3244398}" type="pres">
      <dgm:prSet presAssocID="{A30662BB-4338-4C20-A114-E87348B76378}" presName="arrow" presStyleLbl="bgShp" presStyleIdx="0" presStyleCnt="1" custScaleX="51339" custScaleY="51995" custLinFactNeighborX="-35638" custLinFactNeighborY="3872"/>
      <dgm:spPr/>
    </dgm:pt>
    <dgm:pt modelId="{D0137A3E-25C6-42A7-9B06-3EE707316A5A}" type="pres">
      <dgm:prSet presAssocID="{A30662BB-4338-4C20-A114-E87348B76378}" presName="linearProcess" presStyleCnt="0"/>
      <dgm:spPr/>
    </dgm:pt>
    <dgm:pt modelId="{991805A0-51B7-42EB-A8D1-319D4A68D554}" type="pres">
      <dgm:prSet presAssocID="{A8535202-CFDA-4D82-BE84-7E83C76CF209}" presName="textNode" presStyleLbl="node1" presStyleIdx="0" presStyleCnt="1" custLinFactX="-23705" custLinFactNeighborX="-100000" custLinFactNeighborY="7859">
        <dgm:presLayoutVars>
          <dgm:bulletEnabled val="1"/>
        </dgm:presLayoutVars>
      </dgm:prSet>
      <dgm:spPr/>
    </dgm:pt>
  </dgm:ptLst>
  <dgm:cxnLst>
    <dgm:cxn modelId="{9AD81B23-6D0F-4256-9DA7-708B149EAD3B}" type="presOf" srcId="{A30662BB-4338-4C20-A114-E87348B76378}" destId="{94451611-E5BE-49C7-97F9-2D370CC86C6F}" srcOrd="0" destOrd="0" presId="urn:microsoft.com/office/officeart/2005/8/layout/hProcess9"/>
    <dgm:cxn modelId="{A314A626-E27E-4EDD-AB79-58845A7F1351}" type="presOf" srcId="{A8535202-CFDA-4D82-BE84-7E83C76CF209}" destId="{991805A0-51B7-42EB-A8D1-319D4A68D554}" srcOrd="0" destOrd="0" presId="urn:microsoft.com/office/officeart/2005/8/layout/hProcess9"/>
    <dgm:cxn modelId="{D6A334CC-6C92-4FA4-A130-AE2290DBDBE6}" srcId="{A30662BB-4338-4C20-A114-E87348B76378}" destId="{A8535202-CFDA-4D82-BE84-7E83C76CF209}" srcOrd="0" destOrd="0" parTransId="{F5B7276C-75EF-44D1-A656-2D43D8474025}" sibTransId="{B7B77D53-81CF-48D6-99A5-7D0F3A15A2B5}"/>
    <dgm:cxn modelId="{F90C6CAB-4D44-4D82-84E9-0C45517336B4}" type="presParOf" srcId="{94451611-E5BE-49C7-97F9-2D370CC86C6F}" destId="{AB4748CC-F796-4349-817E-F653C3244398}" srcOrd="0" destOrd="0" presId="urn:microsoft.com/office/officeart/2005/8/layout/hProcess9"/>
    <dgm:cxn modelId="{84560876-4092-4C88-8A48-1F79981F768F}" type="presParOf" srcId="{94451611-E5BE-49C7-97F9-2D370CC86C6F}" destId="{D0137A3E-25C6-42A7-9B06-3EE707316A5A}" srcOrd="1" destOrd="0" presId="urn:microsoft.com/office/officeart/2005/8/layout/hProcess9"/>
    <dgm:cxn modelId="{5676237F-C3E7-44BA-9115-37876B2770B4}" type="presParOf" srcId="{D0137A3E-25C6-42A7-9B06-3EE707316A5A}" destId="{991805A0-51B7-42EB-A8D1-319D4A68D554}" srcOrd="0"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4FBD870-9EEB-4B62-9FBB-F0BAD710A064}" type="doc">
      <dgm:prSet loTypeId="urn:microsoft.com/office/officeart/2005/8/layout/hProcess9" loCatId="process" qsTypeId="urn:microsoft.com/office/officeart/2005/8/quickstyle/simple1" qsCatId="simple" csTypeId="urn:microsoft.com/office/officeart/2005/8/colors/accent1_2" csCatId="accent1" phldr="1"/>
      <dgm:spPr/>
      <dgm:t>
        <a:bodyPr/>
        <a:lstStyle/>
        <a:p>
          <a:endParaRPr lang="en-US"/>
        </a:p>
      </dgm:t>
    </dgm:pt>
    <dgm:pt modelId="{40CADCF0-58F0-47D4-A015-F5EA5193DB1F}">
      <dgm:prSet/>
      <dgm:spPr/>
      <dgm:t>
        <a:bodyPr/>
        <a:lstStyle/>
        <a:p>
          <a:pPr rtl="0"/>
          <a:r>
            <a:rPr lang="en-US" dirty="0"/>
            <a:t>Get  Azure Subscription</a:t>
          </a:r>
        </a:p>
      </dgm:t>
    </dgm:pt>
    <dgm:pt modelId="{99796FE2-A925-4FF9-AAF3-49EFE49EF8DD}" type="parTrans" cxnId="{A09BF5B8-9C1D-4279-A56F-B15545C6E524}">
      <dgm:prSet/>
      <dgm:spPr/>
      <dgm:t>
        <a:bodyPr/>
        <a:lstStyle/>
        <a:p>
          <a:endParaRPr lang="en-US"/>
        </a:p>
      </dgm:t>
    </dgm:pt>
    <dgm:pt modelId="{E0B2D480-8313-4522-83F6-13B761C2BDA7}" type="sibTrans" cxnId="{A09BF5B8-9C1D-4279-A56F-B15545C6E524}">
      <dgm:prSet/>
      <dgm:spPr/>
      <dgm:t>
        <a:bodyPr/>
        <a:lstStyle/>
        <a:p>
          <a:endParaRPr lang="en-US"/>
        </a:p>
      </dgm:t>
    </dgm:pt>
    <dgm:pt modelId="{47D712AE-9380-4EBE-A6F8-4299E4021FCF}">
      <dgm:prSet/>
      <dgm:spPr/>
      <dgm:t>
        <a:bodyPr/>
        <a:lstStyle/>
        <a:p>
          <a:pPr rtl="0"/>
          <a:r>
            <a:rPr lang="en-US"/>
            <a:t>Create Workspace</a:t>
          </a:r>
        </a:p>
      </dgm:t>
    </dgm:pt>
    <dgm:pt modelId="{6F209D22-E6B5-4BC1-9C5C-E087EEED0EDC}" type="parTrans" cxnId="{6DD0F0B4-6ED9-46C3-9B73-853E8833DCC3}">
      <dgm:prSet/>
      <dgm:spPr/>
      <dgm:t>
        <a:bodyPr/>
        <a:lstStyle/>
        <a:p>
          <a:endParaRPr lang="en-US"/>
        </a:p>
      </dgm:t>
    </dgm:pt>
    <dgm:pt modelId="{C54B3C8F-8F87-4873-88ED-F1AB5EBDFE16}" type="sibTrans" cxnId="{6DD0F0B4-6ED9-46C3-9B73-853E8833DCC3}">
      <dgm:prSet/>
      <dgm:spPr/>
      <dgm:t>
        <a:bodyPr/>
        <a:lstStyle/>
        <a:p>
          <a:endParaRPr lang="en-US"/>
        </a:p>
      </dgm:t>
    </dgm:pt>
    <dgm:pt modelId="{121A0D37-8885-494B-B356-354E417DD5D9}" type="pres">
      <dgm:prSet presAssocID="{A4FBD870-9EEB-4B62-9FBB-F0BAD710A064}" presName="CompostProcess" presStyleCnt="0">
        <dgm:presLayoutVars>
          <dgm:dir/>
          <dgm:resizeHandles val="exact"/>
        </dgm:presLayoutVars>
      </dgm:prSet>
      <dgm:spPr/>
    </dgm:pt>
    <dgm:pt modelId="{409B6310-4EBF-41B0-9BBC-32C08A855579}" type="pres">
      <dgm:prSet presAssocID="{A4FBD870-9EEB-4B62-9FBB-F0BAD710A064}" presName="arrow" presStyleLbl="bgShp" presStyleIdx="0" presStyleCnt="1"/>
      <dgm:spPr/>
    </dgm:pt>
    <dgm:pt modelId="{62B72057-8299-4DA7-BDD5-CCCD32721EDB}" type="pres">
      <dgm:prSet presAssocID="{A4FBD870-9EEB-4B62-9FBB-F0BAD710A064}" presName="linearProcess" presStyleCnt="0"/>
      <dgm:spPr/>
    </dgm:pt>
    <dgm:pt modelId="{98AF1408-8B75-4E62-AC6F-C0BE2C8B6C7E}" type="pres">
      <dgm:prSet presAssocID="{40CADCF0-58F0-47D4-A015-F5EA5193DB1F}" presName="textNode" presStyleLbl="node1" presStyleIdx="0" presStyleCnt="2">
        <dgm:presLayoutVars>
          <dgm:bulletEnabled val="1"/>
        </dgm:presLayoutVars>
      </dgm:prSet>
      <dgm:spPr/>
    </dgm:pt>
    <dgm:pt modelId="{D069745F-134A-43A5-9BA8-1BD9451101DC}" type="pres">
      <dgm:prSet presAssocID="{E0B2D480-8313-4522-83F6-13B761C2BDA7}" presName="sibTrans" presStyleCnt="0"/>
      <dgm:spPr/>
    </dgm:pt>
    <dgm:pt modelId="{C4CDEA82-A5C7-451C-99C2-1BB38892DC8F}" type="pres">
      <dgm:prSet presAssocID="{47D712AE-9380-4EBE-A6F8-4299E4021FCF}" presName="textNode" presStyleLbl="node1" presStyleIdx="1" presStyleCnt="2">
        <dgm:presLayoutVars>
          <dgm:bulletEnabled val="1"/>
        </dgm:presLayoutVars>
      </dgm:prSet>
      <dgm:spPr/>
    </dgm:pt>
  </dgm:ptLst>
  <dgm:cxnLst>
    <dgm:cxn modelId="{05AA5E23-DDC0-4233-AE3C-67AD7CF6930B}" type="presOf" srcId="{A4FBD870-9EEB-4B62-9FBB-F0BAD710A064}" destId="{121A0D37-8885-494B-B356-354E417DD5D9}" srcOrd="0" destOrd="0" presId="urn:microsoft.com/office/officeart/2005/8/layout/hProcess9"/>
    <dgm:cxn modelId="{26AFD03C-52E8-40EC-A9E7-899435C2D181}" type="presOf" srcId="{47D712AE-9380-4EBE-A6F8-4299E4021FCF}" destId="{C4CDEA82-A5C7-451C-99C2-1BB38892DC8F}" srcOrd="0" destOrd="0" presId="urn:microsoft.com/office/officeart/2005/8/layout/hProcess9"/>
    <dgm:cxn modelId="{6DD0F0B4-6ED9-46C3-9B73-853E8833DCC3}" srcId="{A4FBD870-9EEB-4B62-9FBB-F0BAD710A064}" destId="{47D712AE-9380-4EBE-A6F8-4299E4021FCF}" srcOrd="1" destOrd="0" parTransId="{6F209D22-E6B5-4BC1-9C5C-E087EEED0EDC}" sibTransId="{C54B3C8F-8F87-4873-88ED-F1AB5EBDFE16}"/>
    <dgm:cxn modelId="{A09BF5B8-9C1D-4279-A56F-B15545C6E524}" srcId="{A4FBD870-9EEB-4B62-9FBB-F0BAD710A064}" destId="{40CADCF0-58F0-47D4-A015-F5EA5193DB1F}" srcOrd="0" destOrd="0" parTransId="{99796FE2-A925-4FF9-AAF3-49EFE49EF8DD}" sibTransId="{E0B2D480-8313-4522-83F6-13B761C2BDA7}"/>
    <dgm:cxn modelId="{AC2471DB-8EED-4C96-B6D0-338B2983152A}" type="presOf" srcId="{40CADCF0-58F0-47D4-A015-F5EA5193DB1F}" destId="{98AF1408-8B75-4E62-AC6F-C0BE2C8B6C7E}" srcOrd="0" destOrd="0" presId="urn:microsoft.com/office/officeart/2005/8/layout/hProcess9"/>
    <dgm:cxn modelId="{3FBEB8BB-89E3-45A0-8718-219C3B461D7C}" type="presParOf" srcId="{121A0D37-8885-494B-B356-354E417DD5D9}" destId="{409B6310-4EBF-41B0-9BBC-32C08A855579}" srcOrd="0" destOrd="0" presId="urn:microsoft.com/office/officeart/2005/8/layout/hProcess9"/>
    <dgm:cxn modelId="{5517C7DE-BE07-4C33-8CE3-FAFF11CF77FE}" type="presParOf" srcId="{121A0D37-8885-494B-B356-354E417DD5D9}" destId="{62B72057-8299-4DA7-BDD5-CCCD32721EDB}" srcOrd="1" destOrd="0" presId="urn:microsoft.com/office/officeart/2005/8/layout/hProcess9"/>
    <dgm:cxn modelId="{8560EED5-412F-4E9E-BCF3-1431293A238D}" type="presParOf" srcId="{62B72057-8299-4DA7-BDD5-CCCD32721EDB}" destId="{98AF1408-8B75-4E62-AC6F-C0BE2C8B6C7E}" srcOrd="0" destOrd="0" presId="urn:microsoft.com/office/officeart/2005/8/layout/hProcess9"/>
    <dgm:cxn modelId="{4D7E8056-14F0-499F-A512-1EAEA4F1ECA3}" type="presParOf" srcId="{62B72057-8299-4DA7-BDD5-CCCD32721EDB}" destId="{D069745F-134A-43A5-9BA8-1BD9451101DC}" srcOrd="1" destOrd="0" presId="urn:microsoft.com/office/officeart/2005/8/layout/hProcess9"/>
    <dgm:cxn modelId="{90CA9C83-0B56-4184-BCC2-5E320470A888}" type="presParOf" srcId="{62B72057-8299-4DA7-BDD5-CCCD32721EDB}" destId="{C4CDEA82-A5C7-451C-99C2-1BB38892DC8F}" srcOrd="2" destOrd="0" presId="urn:microsoft.com/office/officeart/2005/8/layout/hProcess9"/>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B4C4460-AA17-114A-AC17-32B9F47D7936}" type="doc">
      <dgm:prSet loTypeId="urn:microsoft.com/office/officeart/2005/8/layout/hierarchy2" loCatId="" qsTypeId="urn:microsoft.com/office/officeart/2005/8/quickstyle/simple4" qsCatId="simple" csTypeId="urn:microsoft.com/office/officeart/2005/8/colors/accent1_2" csCatId="accent1" phldr="1"/>
      <dgm:spPr/>
      <dgm:t>
        <a:bodyPr/>
        <a:lstStyle/>
        <a:p>
          <a:endParaRPr lang="en-US"/>
        </a:p>
      </dgm:t>
    </dgm:pt>
    <dgm:pt modelId="{7A1E2065-DCA5-294F-88EC-C65F1CDFFDC9}">
      <dgm:prSet/>
      <dgm:spPr/>
      <dgm:t>
        <a:bodyPr/>
        <a:lstStyle/>
        <a:p>
          <a:pPr rtl="0"/>
          <a:r>
            <a:rPr lang="en-US"/>
            <a:t>Age&lt;30</a:t>
          </a:r>
        </a:p>
      </dgm:t>
    </dgm:pt>
    <dgm:pt modelId="{1520EF75-0E3D-2847-8285-6D18D587925A}" type="parTrans" cxnId="{426B4838-4CE6-B643-A310-088C098827B3}">
      <dgm:prSet/>
      <dgm:spPr/>
      <dgm:t>
        <a:bodyPr/>
        <a:lstStyle/>
        <a:p>
          <a:endParaRPr lang="en-US"/>
        </a:p>
      </dgm:t>
    </dgm:pt>
    <dgm:pt modelId="{8288A6E3-7520-6244-B029-1F3946AEB4A8}" type="sibTrans" cxnId="{426B4838-4CE6-B643-A310-088C098827B3}">
      <dgm:prSet/>
      <dgm:spPr/>
      <dgm:t>
        <a:bodyPr/>
        <a:lstStyle/>
        <a:p>
          <a:endParaRPr lang="en-US"/>
        </a:p>
      </dgm:t>
    </dgm:pt>
    <dgm:pt modelId="{414597B3-25A6-9A4A-AA47-756DD273D03C}">
      <dgm:prSet/>
      <dgm:spPr/>
      <dgm:t>
        <a:bodyPr/>
        <a:lstStyle/>
        <a:p>
          <a:pPr rtl="0"/>
          <a:r>
            <a:rPr lang="it-IT" dirty="0"/>
            <a:t>Income &gt; $50K</a:t>
          </a:r>
        </a:p>
      </dgm:t>
    </dgm:pt>
    <dgm:pt modelId="{DCA359DE-9B91-BB49-8726-F3D94A1E517E}" type="parTrans" cxnId="{68C84D4D-A835-1F4C-A929-B8C8EE27D439}">
      <dgm:prSet/>
      <dgm:spPr/>
      <dgm:t>
        <a:bodyPr/>
        <a:lstStyle/>
        <a:p>
          <a:endParaRPr lang="en-US"/>
        </a:p>
      </dgm:t>
    </dgm:pt>
    <dgm:pt modelId="{AC191F25-D92E-0648-80FE-4CD98D5091C0}" type="sibTrans" cxnId="{68C84D4D-A835-1F4C-A929-B8C8EE27D439}">
      <dgm:prSet/>
      <dgm:spPr/>
      <dgm:t>
        <a:bodyPr/>
        <a:lstStyle/>
        <a:p>
          <a:endParaRPr lang="en-US"/>
        </a:p>
      </dgm:t>
    </dgm:pt>
    <dgm:pt modelId="{02B11BF0-E25F-F940-93BA-2404B414C935}">
      <dgm:prSet>
        <dgm:style>
          <a:lnRef idx="1">
            <a:schemeClr val="accent2"/>
          </a:lnRef>
          <a:fillRef idx="3">
            <a:schemeClr val="accent2"/>
          </a:fillRef>
          <a:effectRef idx="2">
            <a:schemeClr val="accent2"/>
          </a:effectRef>
          <a:fontRef idx="minor">
            <a:schemeClr val="lt1"/>
          </a:fontRef>
        </dgm:style>
      </dgm:prSet>
      <dgm:spPr/>
      <dgm:t>
        <a:bodyPr/>
        <a:lstStyle/>
        <a:p>
          <a:pPr rtl="0"/>
          <a:r>
            <a:rPr lang="en-US" dirty="0"/>
            <a:t>Xbox-One Customer</a:t>
          </a:r>
        </a:p>
      </dgm:t>
    </dgm:pt>
    <dgm:pt modelId="{7418C1C6-005F-2645-BEE4-E3F7EB7B36F7}" type="parTrans" cxnId="{65F108E0-9DD9-A547-8ECB-1ECF044213F7}">
      <dgm:prSet/>
      <dgm:spPr/>
      <dgm:t>
        <a:bodyPr/>
        <a:lstStyle/>
        <a:p>
          <a:endParaRPr lang="en-US"/>
        </a:p>
      </dgm:t>
    </dgm:pt>
    <dgm:pt modelId="{A1419C10-8F82-564E-A15B-6EFFB36AD61F}" type="sibTrans" cxnId="{65F108E0-9DD9-A547-8ECB-1ECF044213F7}">
      <dgm:prSet/>
      <dgm:spPr/>
      <dgm:t>
        <a:bodyPr/>
        <a:lstStyle/>
        <a:p>
          <a:endParaRPr lang="en-US"/>
        </a:p>
      </dgm:t>
    </dgm:pt>
    <dgm:pt modelId="{E11A6FA3-D1E3-0D47-AE4E-DCA343777B22}">
      <dgm:prSet>
        <dgm:style>
          <a:lnRef idx="1">
            <a:schemeClr val="accent2"/>
          </a:lnRef>
          <a:fillRef idx="3">
            <a:schemeClr val="accent2"/>
          </a:fillRef>
          <a:effectRef idx="2">
            <a:schemeClr val="accent2"/>
          </a:effectRef>
          <a:fontRef idx="minor">
            <a:schemeClr val="lt1"/>
          </a:fontRef>
        </dgm:style>
      </dgm:prSet>
      <dgm:spPr/>
      <dgm:t>
        <a:bodyPr/>
        <a:lstStyle/>
        <a:p>
          <a:pPr rtl="0"/>
          <a:r>
            <a:rPr lang="en-US" dirty="0"/>
            <a:t>Not Xbox-One Customer</a:t>
          </a:r>
        </a:p>
      </dgm:t>
    </dgm:pt>
    <dgm:pt modelId="{0C72A6F7-4A73-1D40-ADA9-A37E3A34D953}" type="parTrans" cxnId="{4C1FE4C0-696D-2642-8942-F13CB20A4A00}">
      <dgm:prSet/>
      <dgm:spPr/>
      <dgm:t>
        <a:bodyPr/>
        <a:lstStyle/>
        <a:p>
          <a:endParaRPr lang="en-US"/>
        </a:p>
      </dgm:t>
    </dgm:pt>
    <dgm:pt modelId="{01CB0441-3E41-8E4D-B106-1C4B5401D8AB}" type="sibTrans" cxnId="{4C1FE4C0-696D-2642-8942-F13CB20A4A00}">
      <dgm:prSet/>
      <dgm:spPr/>
      <dgm:t>
        <a:bodyPr/>
        <a:lstStyle/>
        <a:p>
          <a:endParaRPr lang="en-US"/>
        </a:p>
      </dgm:t>
    </dgm:pt>
    <dgm:pt modelId="{220CBCC4-A22A-1345-912E-8E12124DD61C}">
      <dgm:prSet/>
      <dgm:spPr/>
      <dgm:t>
        <a:bodyPr/>
        <a:lstStyle/>
        <a:p>
          <a:pPr rtl="0"/>
          <a:r>
            <a:rPr lang="en-US" dirty="0"/>
            <a:t>Days Played &gt; 728</a:t>
          </a:r>
        </a:p>
      </dgm:t>
    </dgm:pt>
    <dgm:pt modelId="{C959AE7E-EACE-D647-869A-79BDFDD1692D}" type="parTrans" cxnId="{5AC48922-ED39-F545-AC2A-F0ACBD627659}">
      <dgm:prSet/>
      <dgm:spPr/>
      <dgm:t>
        <a:bodyPr/>
        <a:lstStyle/>
        <a:p>
          <a:endParaRPr lang="en-US"/>
        </a:p>
      </dgm:t>
    </dgm:pt>
    <dgm:pt modelId="{9F112ABA-15D7-9C47-8579-AC230C2053AB}" type="sibTrans" cxnId="{5AC48922-ED39-F545-AC2A-F0ACBD627659}">
      <dgm:prSet/>
      <dgm:spPr/>
      <dgm:t>
        <a:bodyPr/>
        <a:lstStyle/>
        <a:p>
          <a:endParaRPr lang="en-US"/>
        </a:p>
      </dgm:t>
    </dgm:pt>
    <dgm:pt modelId="{239BDB15-A099-B84C-91D6-A57D53E9F184}">
      <dgm:prSet/>
      <dgm:spPr/>
      <dgm:t>
        <a:bodyPr/>
        <a:lstStyle/>
        <a:p>
          <a:pPr rtl="0"/>
          <a:r>
            <a:rPr lang="it-IT"/>
            <a:t>Income &gt; $50K</a:t>
          </a:r>
        </a:p>
      </dgm:t>
    </dgm:pt>
    <dgm:pt modelId="{8090EDCC-251F-9A4B-8E3E-F3E8A3C15538}" type="parTrans" cxnId="{EB8596FC-1881-2140-8241-B2046002D6F8}">
      <dgm:prSet/>
      <dgm:spPr/>
      <dgm:t>
        <a:bodyPr/>
        <a:lstStyle/>
        <a:p>
          <a:endParaRPr lang="en-US"/>
        </a:p>
      </dgm:t>
    </dgm:pt>
    <dgm:pt modelId="{5F453A09-B187-6242-9900-22F3CFEF6279}" type="sibTrans" cxnId="{EB8596FC-1881-2140-8241-B2046002D6F8}">
      <dgm:prSet/>
      <dgm:spPr/>
      <dgm:t>
        <a:bodyPr/>
        <a:lstStyle/>
        <a:p>
          <a:endParaRPr lang="en-US"/>
        </a:p>
      </dgm:t>
    </dgm:pt>
    <dgm:pt modelId="{A6F32A99-CEF5-0446-8275-86A6561B4962}">
      <dgm:prSet>
        <dgm:style>
          <a:lnRef idx="1">
            <a:schemeClr val="accent2"/>
          </a:lnRef>
          <a:fillRef idx="3">
            <a:schemeClr val="accent2"/>
          </a:fillRef>
          <a:effectRef idx="2">
            <a:schemeClr val="accent2"/>
          </a:effectRef>
          <a:fontRef idx="minor">
            <a:schemeClr val="lt1"/>
          </a:fontRef>
        </dgm:style>
      </dgm:prSet>
      <dgm:spPr/>
      <dgm:t>
        <a:bodyPr/>
        <a:lstStyle/>
        <a:p>
          <a:pPr rtl="0"/>
          <a:r>
            <a:rPr lang="en-US" dirty="0"/>
            <a:t>Xbox-One Customer</a:t>
          </a:r>
        </a:p>
      </dgm:t>
    </dgm:pt>
    <dgm:pt modelId="{7F481729-FE01-5F4D-BEA1-18BE19201F7D}" type="parTrans" cxnId="{6B7B1157-689E-9249-9674-F808B04F33F8}">
      <dgm:prSet/>
      <dgm:spPr/>
      <dgm:t>
        <a:bodyPr/>
        <a:lstStyle/>
        <a:p>
          <a:endParaRPr lang="en-US"/>
        </a:p>
      </dgm:t>
    </dgm:pt>
    <dgm:pt modelId="{3F980BEE-3794-6B47-9062-3A31446CD14B}" type="sibTrans" cxnId="{6B7B1157-689E-9249-9674-F808B04F33F8}">
      <dgm:prSet/>
      <dgm:spPr/>
      <dgm:t>
        <a:bodyPr/>
        <a:lstStyle/>
        <a:p>
          <a:endParaRPr lang="en-US"/>
        </a:p>
      </dgm:t>
    </dgm:pt>
    <dgm:pt modelId="{AA81F63E-88F5-6A4F-8255-A4381AB18547}">
      <dgm:prSet>
        <dgm:style>
          <a:lnRef idx="1">
            <a:schemeClr val="accent2"/>
          </a:lnRef>
          <a:fillRef idx="3">
            <a:schemeClr val="accent2"/>
          </a:fillRef>
          <a:effectRef idx="2">
            <a:schemeClr val="accent2"/>
          </a:effectRef>
          <a:fontRef idx="minor">
            <a:schemeClr val="lt1"/>
          </a:fontRef>
        </dgm:style>
      </dgm:prSet>
      <dgm:spPr/>
      <dgm:t>
        <a:bodyPr/>
        <a:lstStyle/>
        <a:p>
          <a:pPr rtl="0"/>
          <a:r>
            <a:rPr lang="en-US" dirty="0"/>
            <a:t>Not Xbox-One Customer</a:t>
          </a:r>
        </a:p>
      </dgm:t>
    </dgm:pt>
    <dgm:pt modelId="{2D8825CB-5603-5149-ABF1-9B0937D9D579}" type="parTrans" cxnId="{CF0482AD-AD16-524E-95A2-E3D5CF8B8EBB}">
      <dgm:prSet/>
      <dgm:spPr/>
      <dgm:t>
        <a:bodyPr/>
        <a:lstStyle/>
        <a:p>
          <a:endParaRPr lang="en-US"/>
        </a:p>
      </dgm:t>
    </dgm:pt>
    <dgm:pt modelId="{E776E541-E081-7948-BA2A-44AE7393D944}" type="sibTrans" cxnId="{CF0482AD-AD16-524E-95A2-E3D5CF8B8EBB}">
      <dgm:prSet/>
      <dgm:spPr/>
      <dgm:t>
        <a:bodyPr/>
        <a:lstStyle/>
        <a:p>
          <a:endParaRPr lang="en-US"/>
        </a:p>
      </dgm:t>
    </dgm:pt>
    <dgm:pt modelId="{661328FE-CC2F-6F49-8E83-9B29F2B393C7}">
      <dgm:prSet>
        <dgm:style>
          <a:lnRef idx="1">
            <a:schemeClr val="accent2"/>
          </a:lnRef>
          <a:fillRef idx="3">
            <a:schemeClr val="accent2"/>
          </a:fillRef>
          <a:effectRef idx="2">
            <a:schemeClr val="accent2"/>
          </a:effectRef>
          <a:fontRef idx="minor">
            <a:schemeClr val="lt1"/>
          </a:fontRef>
        </dgm:style>
      </dgm:prSet>
      <dgm:spPr/>
      <dgm:t>
        <a:bodyPr/>
        <a:lstStyle/>
        <a:p>
          <a:pPr rtl="0"/>
          <a:r>
            <a:rPr lang="en-US" dirty="0"/>
            <a:t>Xbox-One Customer</a:t>
          </a:r>
        </a:p>
      </dgm:t>
    </dgm:pt>
    <dgm:pt modelId="{1F219896-E528-9F4F-891F-EF3445A19085}" type="parTrans" cxnId="{4F1AB9AF-A427-BB4F-948C-69D8F68ECCFD}">
      <dgm:prSet/>
      <dgm:spPr/>
      <dgm:t>
        <a:bodyPr/>
        <a:lstStyle/>
        <a:p>
          <a:endParaRPr lang="en-US"/>
        </a:p>
      </dgm:t>
    </dgm:pt>
    <dgm:pt modelId="{513C37F9-FFF1-6343-9868-0C966A103D67}" type="sibTrans" cxnId="{4F1AB9AF-A427-BB4F-948C-69D8F68ECCFD}">
      <dgm:prSet/>
      <dgm:spPr/>
      <dgm:t>
        <a:bodyPr/>
        <a:lstStyle/>
        <a:p>
          <a:endParaRPr lang="en-US"/>
        </a:p>
      </dgm:t>
    </dgm:pt>
    <dgm:pt modelId="{869FFFD8-2785-4C4C-9531-C1D3119BAB1C}" type="pres">
      <dgm:prSet presAssocID="{6B4C4460-AA17-114A-AC17-32B9F47D7936}" presName="diagram" presStyleCnt="0">
        <dgm:presLayoutVars>
          <dgm:chPref val="1"/>
          <dgm:dir/>
          <dgm:animOne val="branch"/>
          <dgm:animLvl val="lvl"/>
          <dgm:resizeHandles val="exact"/>
        </dgm:presLayoutVars>
      </dgm:prSet>
      <dgm:spPr/>
    </dgm:pt>
    <dgm:pt modelId="{F4169024-7A67-A942-B5DD-23CF4E83EC37}" type="pres">
      <dgm:prSet presAssocID="{7A1E2065-DCA5-294F-88EC-C65F1CDFFDC9}" presName="root1" presStyleCnt="0"/>
      <dgm:spPr/>
    </dgm:pt>
    <dgm:pt modelId="{FD492D15-A4B4-194D-B688-D5D53DC7F353}" type="pres">
      <dgm:prSet presAssocID="{7A1E2065-DCA5-294F-88EC-C65F1CDFFDC9}" presName="LevelOneTextNode" presStyleLbl="node0" presStyleIdx="0" presStyleCnt="1">
        <dgm:presLayoutVars>
          <dgm:chPref val="3"/>
        </dgm:presLayoutVars>
      </dgm:prSet>
      <dgm:spPr/>
    </dgm:pt>
    <dgm:pt modelId="{2DC588A8-EA75-5E42-82B9-23443034DCD0}" type="pres">
      <dgm:prSet presAssocID="{7A1E2065-DCA5-294F-88EC-C65F1CDFFDC9}" presName="level2hierChild" presStyleCnt="0"/>
      <dgm:spPr/>
    </dgm:pt>
    <dgm:pt modelId="{AE991158-39C2-FF44-A0C3-9FE4599FC66F}" type="pres">
      <dgm:prSet presAssocID="{DCA359DE-9B91-BB49-8726-F3D94A1E517E}" presName="conn2-1" presStyleLbl="parChTrans1D2" presStyleIdx="0" presStyleCnt="2"/>
      <dgm:spPr/>
    </dgm:pt>
    <dgm:pt modelId="{05E3D3B1-87D2-1743-BA32-7FEC91FA9556}" type="pres">
      <dgm:prSet presAssocID="{DCA359DE-9B91-BB49-8726-F3D94A1E517E}" presName="connTx" presStyleLbl="parChTrans1D2" presStyleIdx="0" presStyleCnt="2"/>
      <dgm:spPr/>
    </dgm:pt>
    <dgm:pt modelId="{859DCEE1-F6F2-484F-9FE9-A68EB0D64066}" type="pres">
      <dgm:prSet presAssocID="{414597B3-25A6-9A4A-AA47-756DD273D03C}" presName="root2" presStyleCnt="0"/>
      <dgm:spPr/>
    </dgm:pt>
    <dgm:pt modelId="{FCD7164E-8628-8C4E-9400-C216173A4B14}" type="pres">
      <dgm:prSet presAssocID="{414597B3-25A6-9A4A-AA47-756DD273D03C}" presName="LevelTwoTextNode" presStyleLbl="node2" presStyleIdx="0" presStyleCnt="2">
        <dgm:presLayoutVars>
          <dgm:chPref val="3"/>
        </dgm:presLayoutVars>
      </dgm:prSet>
      <dgm:spPr/>
    </dgm:pt>
    <dgm:pt modelId="{6200F00C-E9C4-5541-B852-70A6DFA92596}" type="pres">
      <dgm:prSet presAssocID="{414597B3-25A6-9A4A-AA47-756DD273D03C}" presName="level3hierChild" presStyleCnt="0"/>
      <dgm:spPr/>
    </dgm:pt>
    <dgm:pt modelId="{745BCA54-2A64-B54A-8EA9-5FB99EF39746}" type="pres">
      <dgm:prSet presAssocID="{7418C1C6-005F-2645-BEE4-E3F7EB7B36F7}" presName="conn2-1" presStyleLbl="parChTrans1D3" presStyleIdx="0" presStyleCnt="4"/>
      <dgm:spPr/>
    </dgm:pt>
    <dgm:pt modelId="{A889DE61-85F9-4D40-95F1-8A33901DD90D}" type="pres">
      <dgm:prSet presAssocID="{7418C1C6-005F-2645-BEE4-E3F7EB7B36F7}" presName="connTx" presStyleLbl="parChTrans1D3" presStyleIdx="0" presStyleCnt="4"/>
      <dgm:spPr/>
    </dgm:pt>
    <dgm:pt modelId="{2647BB90-16B6-6A4C-AC75-B7096B200B0A}" type="pres">
      <dgm:prSet presAssocID="{02B11BF0-E25F-F940-93BA-2404B414C935}" presName="root2" presStyleCnt="0"/>
      <dgm:spPr/>
    </dgm:pt>
    <dgm:pt modelId="{BC6DB3B7-2D25-1A47-97BA-FE55E74B98CB}" type="pres">
      <dgm:prSet presAssocID="{02B11BF0-E25F-F940-93BA-2404B414C935}" presName="LevelTwoTextNode" presStyleLbl="node3" presStyleIdx="0" presStyleCnt="4">
        <dgm:presLayoutVars>
          <dgm:chPref val="3"/>
        </dgm:presLayoutVars>
      </dgm:prSet>
      <dgm:spPr/>
    </dgm:pt>
    <dgm:pt modelId="{A3AABD51-9931-7A43-8F91-2981E9BFEC3B}" type="pres">
      <dgm:prSet presAssocID="{02B11BF0-E25F-F940-93BA-2404B414C935}" presName="level3hierChild" presStyleCnt="0"/>
      <dgm:spPr/>
    </dgm:pt>
    <dgm:pt modelId="{60B8E030-1D22-644F-BD71-1688AD962086}" type="pres">
      <dgm:prSet presAssocID="{0C72A6F7-4A73-1D40-ADA9-A37E3A34D953}" presName="conn2-1" presStyleLbl="parChTrans1D3" presStyleIdx="1" presStyleCnt="4"/>
      <dgm:spPr/>
    </dgm:pt>
    <dgm:pt modelId="{B7E36C68-6AB5-7F44-8CD0-1B6969419820}" type="pres">
      <dgm:prSet presAssocID="{0C72A6F7-4A73-1D40-ADA9-A37E3A34D953}" presName="connTx" presStyleLbl="parChTrans1D3" presStyleIdx="1" presStyleCnt="4"/>
      <dgm:spPr/>
    </dgm:pt>
    <dgm:pt modelId="{4CFB0BBF-4E45-0E49-AC0D-8660CBD7BF29}" type="pres">
      <dgm:prSet presAssocID="{E11A6FA3-D1E3-0D47-AE4E-DCA343777B22}" presName="root2" presStyleCnt="0"/>
      <dgm:spPr/>
    </dgm:pt>
    <dgm:pt modelId="{2A3F5B09-C756-FC48-8853-CF9C5B9AA22F}" type="pres">
      <dgm:prSet presAssocID="{E11A6FA3-D1E3-0D47-AE4E-DCA343777B22}" presName="LevelTwoTextNode" presStyleLbl="node3" presStyleIdx="1" presStyleCnt="4">
        <dgm:presLayoutVars>
          <dgm:chPref val="3"/>
        </dgm:presLayoutVars>
      </dgm:prSet>
      <dgm:spPr/>
    </dgm:pt>
    <dgm:pt modelId="{0FDAAE45-A8DB-D440-825E-00E25D6535C1}" type="pres">
      <dgm:prSet presAssocID="{E11A6FA3-D1E3-0D47-AE4E-DCA343777B22}" presName="level3hierChild" presStyleCnt="0"/>
      <dgm:spPr/>
    </dgm:pt>
    <dgm:pt modelId="{4BBE8ABB-8F32-2041-9FEB-CD1756318723}" type="pres">
      <dgm:prSet presAssocID="{C959AE7E-EACE-D647-869A-79BDFDD1692D}" presName="conn2-1" presStyleLbl="parChTrans1D2" presStyleIdx="1" presStyleCnt="2"/>
      <dgm:spPr/>
    </dgm:pt>
    <dgm:pt modelId="{6187E0C6-BA56-5546-9D0C-030644823947}" type="pres">
      <dgm:prSet presAssocID="{C959AE7E-EACE-D647-869A-79BDFDD1692D}" presName="connTx" presStyleLbl="parChTrans1D2" presStyleIdx="1" presStyleCnt="2"/>
      <dgm:spPr/>
    </dgm:pt>
    <dgm:pt modelId="{B06CD97A-F6A8-9E48-AF31-9AEF21AFFDF1}" type="pres">
      <dgm:prSet presAssocID="{220CBCC4-A22A-1345-912E-8E12124DD61C}" presName="root2" presStyleCnt="0"/>
      <dgm:spPr/>
    </dgm:pt>
    <dgm:pt modelId="{6A210C99-91A1-854A-B871-AA394218DAAB}" type="pres">
      <dgm:prSet presAssocID="{220CBCC4-A22A-1345-912E-8E12124DD61C}" presName="LevelTwoTextNode" presStyleLbl="node2" presStyleIdx="1" presStyleCnt="2">
        <dgm:presLayoutVars>
          <dgm:chPref val="3"/>
        </dgm:presLayoutVars>
      </dgm:prSet>
      <dgm:spPr/>
    </dgm:pt>
    <dgm:pt modelId="{ECF0867B-FC0E-F946-8A68-77242100DFA2}" type="pres">
      <dgm:prSet presAssocID="{220CBCC4-A22A-1345-912E-8E12124DD61C}" presName="level3hierChild" presStyleCnt="0"/>
      <dgm:spPr/>
    </dgm:pt>
    <dgm:pt modelId="{47E9A899-E17F-CD4A-8B3A-44C218E81C93}" type="pres">
      <dgm:prSet presAssocID="{8090EDCC-251F-9A4B-8E3E-F3E8A3C15538}" presName="conn2-1" presStyleLbl="parChTrans1D3" presStyleIdx="2" presStyleCnt="4"/>
      <dgm:spPr/>
    </dgm:pt>
    <dgm:pt modelId="{C04FD0FB-EA1C-6E43-9E95-7B1EF0477238}" type="pres">
      <dgm:prSet presAssocID="{8090EDCC-251F-9A4B-8E3E-F3E8A3C15538}" presName="connTx" presStyleLbl="parChTrans1D3" presStyleIdx="2" presStyleCnt="4"/>
      <dgm:spPr/>
    </dgm:pt>
    <dgm:pt modelId="{398D2C50-A6E0-5141-8B25-015ABED0E943}" type="pres">
      <dgm:prSet presAssocID="{239BDB15-A099-B84C-91D6-A57D53E9F184}" presName="root2" presStyleCnt="0"/>
      <dgm:spPr/>
    </dgm:pt>
    <dgm:pt modelId="{017EC61D-FD9E-6045-BE13-7246745D8569}" type="pres">
      <dgm:prSet presAssocID="{239BDB15-A099-B84C-91D6-A57D53E9F184}" presName="LevelTwoTextNode" presStyleLbl="node3" presStyleIdx="2" presStyleCnt="4">
        <dgm:presLayoutVars>
          <dgm:chPref val="3"/>
        </dgm:presLayoutVars>
      </dgm:prSet>
      <dgm:spPr/>
    </dgm:pt>
    <dgm:pt modelId="{882C702F-872B-414B-A7AF-3BFC7A88954F}" type="pres">
      <dgm:prSet presAssocID="{239BDB15-A099-B84C-91D6-A57D53E9F184}" presName="level3hierChild" presStyleCnt="0"/>
      <dgm:spPr/>
    </dgm:pt>
    <dgm:pt modelId="{4738D33E-86E4-5D4A-A474-A251F5851C82}" type="pres">
      <dgm:prSet presAssocID="{7F481729-FE01-5F4D-BEA1-18BE19201F7D}" presName="conn2-1" presStyleLbl="parChTrans1D4" presStyleIdx="0" presStyleCnt="2"/>
      <dgm:spPr/>
    </dgm:pt>
    <dgm:pt modelId="{D37A544C-9906-A948-B509-6878F2412BA5}" type="pres">
      <dgm:prSet presAssocID="{7F481729-FE01-5F4D-BEA1-18BE19201F7D}" presName="connTx" presStyleLbl="parChTrans1D4" presStyleIdx="0" presStyleCnt="2"/>
      <dgm:spPr/>
    </dgm:pt>
    <dgm:pt modelId="{57237EB8-2091-414E-82B0-555AF6DD38D7}" type="pres">
      <dgm:prSet presAssocID="{A6F32A99-CEF5-0446-8275-86A6561B4962}" presName="root2" presStyleCnt="0"/>
      <dgm:spPr/>
    </dgm:pt>
    <dgm:pt modelId="{AADB180D-5EFE-5143-9AFF-0653804F2C75}" type="pres">
      <dgm:prSet presAssocID="{A6F32A99-CEF5-0446-8275-86A6561B4962}" presName="LevelTwoTextNode" presStyleLbl="node4" presStyleIdx="0" presStyleCnt="2">
        <dgm:presLayoutVars>
          <dgm:chPref val="3"/>
        </dgm:presLayoutVars>
      </dgm:prSet>
      <dgm:spPr/>
    </dgm:pt>
    <dgm:pt modelId="{085699C0-7B64-7148-BD56-AA8A793D559C}" type="pres">
      <dgm:prSet presAssocID="{A6F32A99-CEF5-0446-8275-86A6561B4962}" presName="level3hierChild" presStyleCnt="0"/>
      <dgm:spPr/>
    </dgm:pt>
    <dgm:pt modelId="{ECA63B49-C659-EA4B-9BB4-88869306496D}" type="pres">
      <dgm:prSet presAssocID="{2D8825CB-5603-5149-ABF1-9B0937D9D579}" presName="conn2-1" presStyleLbl="parChTrans1D4" presStyleIdx="1" presStyleCnt="2"/>
      <dgm:spPr/>
    </dgm:pt>
    <dgm:pt modelId="{530E8B85-BB08-B340-ADDA-C9681BAC141E}" type="pres">
      <dgm:prSet presAssocID="{2D8825CB-5603-5149-ABF1-9B0937D9D579}" presName="connTx" presStyleLbl="parChTrans1D4" presStyleIdx="1" presStyleCnt="2"/>
      <dgm:spPr/>
    </dgm:pt>
    <dgm:pt modelId="{C785CB5A-7815-0F40-A011-D2E5EE16307B}" type="pres">
      <dgm:prSet presAssocID="{AA81F63E-88F5-6A4F-8255-A4381AB18547}" presName="root2" presStyleCnt="0"/>
      <dgm:spPr/>
    </dgm:pt>
    <dgm:pt modelId="{ECE8EDEB-0E8F-9447-A917-BCB82E5CE99C}" type="pres">
      <dgm:prSet presAssocID="{AA81F63E-88F5-6A4F-8255-A4381AB18547}" presName="LevelTwoTextNode" presStyleLbl="node4" presStyleIdx="1" presStyleCnt="2">
        <dgm:presLayoutVars>
          <dgm:chPref val="3"/>
        </dgm:presLayoutVars>
      </dgm:prSet>
      <dgm:spPr/>
    </dgm:pt>
    <dgm:pt modelId="{00537092-46E5-E048-B5CA-01DBC2F4F0E9}" type="pres">
      <dgm:prSet presAssocID="{AA81F63E-88F5-6A4F-8255-A4381AB18547}" presName="level3hierChild" presStyleCnt="0"/>
      <dgm:spPr/>
    </dgm:pt>
    <dgm:pt modelId="{AE7D03BB-C095-A74E-975B-ED03CC63FF01}" type="pres">
      <dgm:prSet presAssocID="{1F219896-E528-9F4F-891F-EF3445A19085}" presName="conn2-1" presStyleLbl="parChTrans1D3" presStyleIdx="3" presStyleCnt="4"/>
      <dgm:spPr/>
    </dgm:pt>
    <dgm:pt modelId="{0BA8E790-700B-374A-9E4B-99E670BFD26F}" type="pres">
      <dgm:prSet presAssocID="{1F219896-E528-9F4F-891F-EF3445A19085}" presName="connTx" presStyleLbl="parChTrans1D3" presStyleIdx="3" presStyleCnt="4"/>
      <dgm:spPr/>
    </dgm:pt>
    <dgm:pt modelId="{8890862B-5B9B-5F45-AFD0-ABA01978EAF0}" type="pres">
      <dgm:prSet presAssocID="{661328FE-CC2F-6F49-8E83-9B29F2B393C7}" presName="root2" presStyleCnt="0"/>
      <dgm:spPr/>
    </dgm:pt>
    <dgm:pt modelId="{F4411436-2E4A-974D-9E8C-1709454CC09D}" type="pres">
      <dgm:prSet presAssocID="{661328FE-CC2F-6F49-8E83-9B29F2B393C7}" presName="LevelTwoTextNode" presStyleLbl="node3" presStyleIdx="3" presStyleCnt="4">
        <dgm:presLayoutVars>
          <dgm:chPref val="3"/>
        </dgm:presLayoutVars>
      </dgm:prSet>
      <dgm:spPr/>
    </dgm:pt>
    <dgm:pt modelId="{3BF0A9B2-C383-9A4D-A839-FC291329F724}" type="pres">
      <dgm:prSet presAssocID="{661328FE-CC2F-6F49-8E83-9B29F2B393C7}" presName="level3hierChild" presStyleCnt="0"/>
      <dgm:spPr/>
    </dgm:pt>
  </dgm:ptLst>
  <dgm:cxnLst>
    <dgm:cxn modelId="{358DCE18-8564-4A7C-94CA-F784E4DF17E6}" type="presOf" srcId="{2D8825CB-5603-5149-ABF1-9B0937D9D579}" destId="{ECA63B49-C659-EA4B-9BB4-88869306496D}" srcOrd="0" destOrd="0" presId="urn:microsoft.com/office/officeart/2005/8/layout/hierarchy2"/>
    <dgm:cxn modelId="{D7CBF31A-CEEB-4F7C-996F-5069D6CE7B98}" type="presOf" srcId="{7F481729-FE01-5F4D-BEA1-18BE19201F7D}" destId="{4738D33E-86E4-5D4A-A474-A251F5851C82}" srcOrd="0" destOrd="0" presId="urn:microsoft.com/office/officeart/2005/8/layout/hierarchy2"/>
    <dgm:cxn modelId="{E7B03421-5B3B-4E48-B7EE-D6BE40B9DCCA}" type="presOf" srcId="{7418C1C6-005F-2645-BEE4-E3F7EB7B36F7}" destId="{745BCA54-2A64-B54A-8EA9-5FB99EF39746}" srcOrd="0" destOrd="0" presId="urn:microsoft.com/office/officeart/2005/8/layout/hierarchy2"/>
    <dgm:cxn modelId="{5AC48922-ED39-F545-AC2A-F0ACBD627659}" srcId="{7A1E2065-DCA5-294F-88EC-C65F1CDFFDC9}" destId="{220CBCC4-A22A-1345-912E-8E12124DD61C}" srcOrd="1" destOrd="0" parTransId="{C959AE7E-EACE-D647-869A-79BDFDD1692D}" sibTransId="{9F112ABA-15D7-9C47-8579-AC230C2053AB}"/>
    <dgm:cxn modelId="{6834AA26-0F75-4CB7-B00B-A68B32EEC517}" type="presOf" srcId="{7A1E2065-DCA5-294F-88EC-C65F1CDFFDC9}" destId="{FD492D15-A4B4-194D-B688-D5D53DC7F353}" srcOrd="0" destOrd="0" presId="urn:microsoft.com/office/officeart/2005/8/layout/hierarchy2"/>
    <dgm:cxn modelId="{1F4D742B-D0B7-49AA-855B-F34754526CFF}" type="presOf" srcId="{C959AE7E-EACE-D647-869A-79BDFDD1692D}" destId="{4BBE8ABB-8F32-2041-9FEB-CD1756318723}" srcOrd="0" destOrd="0" presId="urn:microsoft.com/office/officeart/2005/8/layout/hierarchy2"/>
    <dgm:cxn modelId="{426B4838-4CE6-B643-A310-088C098827B3}" srcId="{6B4C4460-AA17-114A-AC17-32B9F47D7936}" destId="{7A1E2065-DCA5-294F-88EC-C65F1CDFFDC9}" srcOrd="0" destOrd="0" parTransId="{1520EF75-0E3D-2847-8285-6D18D587925A}" sibTransId="{8288A6E3-7520-6244-B029-1F3946AEB4A8}"/>
    <dgm:cxn modelId="{79C0883D-EC93-4BAB-B8E6-AA35E80CB492}" type="presOf" srcId="{8090EDCC-251F-9A4B-8E3E-F3E8A3C15538}" destId="{47E9A899-E17F-CD4A-8B3A-44C218E81C93}" srcOrd="0" destOrd="0" presId="urn:microsoft.com/office/officeart/2005/8/layout/hierarchy2"/>
    <dgm:cxn modelId="{1311225D-82C9-4E58-B0B0-5636CF3A41BD}" type="presOf" srcId="{02B11BF0-E25F-F940-93BA-2404B414C935}" destId="{BC6DB3B7-2D25-1A47-97BA-FE55E74B98CB}" srcOrd="0" destOrd="0" presId="urn:microsoft.com/office/officeart/2005/8/layout/hierarchy2"/>
    <dgm:cxn modelId="{372AA063-F4CA-4253-9CE4-6EFE79682453}" type="presOf" srcId="{1F219896-E528-9F4F-891F-EF3445A19085}" destId="{AE7D03BB-C095-A74E-975B-ED03CC63FF01}" srcOrd="0" destOrd="0" presId="urn:microsoft.com/office/officeart/2005/8/layout/hierarchy2"/>
    <dgm:cxn modelId="{68C84D4D-A835-1F4C-A929-B8C8EE27D439}" srcId="{7A1E2065-DCA5-294F-88EC-C65F1CDFFDC9}" destId="{414597B3-25A6-9A4A-AA47-756DD273D03C}" srcOrd="0" destOrd="0" parTransId="{DCA359DE-9B91-BB49-8726-F3D94A1E517E}" sibTransId="{AC191F25-D92E-0648-80FE-4CD98D5091C0}"/>
    <dgm:cxn modelId="{7A0BB570-2E4D-4711-9E14-042414A22D2A}" type="presOf" srcId="{220CBCC4-A22A-1345-912E-8E12124DD61C}" destId="{6A210C99-91A1-854A-B871-AA394218DAAB}" srcOrd="0" destOrd="0" presId="urn:microsoft.com/office/officeart/2005/8/layout/hierarchy2"/>
    <dgm:cxn modelId="{4B6A8A54-B339-403F-B1E2-A79943CB2A84}" type="presOf" srcId="{0C72A6F7-4A73-1D40-ADA9-A37E3A34D953}" destId="{60B8E030-1D22-644F-BD71-1688AD962086}" srcOrd="0" destOrd="0" presId="urn:microsoft.com/office/officeart/2005/8/layout/hierarchy2"/>
    <dgm:cxn modelId="{A9B04E76-8A01-415A-A1E9-BE52EE7A59BA}" type="presOf" srcId="{DCA359DE-9B91-BB49-8726-F3D94A1E517E}" destId="{05E3D3B1-87D2-1743-BA32-7FEC91FA9556}" srcOrd="1" destOrd="0" presId="urn:microsoft.com/office/officeart/2005/8/layout/hierarchy2"/>
    <dgm:cxn modelId="{6B7B1157-689E-9249-9674-F808B04F33F8}" srcId="{239BDB15-A099-B84C-91D6-A57D53E9F184}" destId="{A6F32A99-CEF5-0446-8275-86A6561B4962}" srcOrd="0" destOrd="0" parTransId="{7F481729-FE01-5F4D-BEA1-18BE19201F7D}" sibTransId="{3F980BEE-3794-6B47-9062-3A31446CD14B}"/>
    <dgm:cxn modelId="{76C49A78-8390-4440-A1EC-60AB8471C983}" type="presOf" srcId="{0C72A6F7-4A73-1D40-ADA9-A37E3A34D953}" destId="{B7E36C68-6AB5-7F44-8CD0-1B6969419820}" srcOrd="1" destOrd="0" presId="urn:microsoft.com/office/officeart/2005/8/layout/hierarchy2"/>
    <dgm:cxn modelId="{EFBCD48C-C284-48F0-9409-B140F0E6C84F}" type="presOf" srcId="{6B4C4460-AA17-114A-AC17-32B9F47D7936}" destId="{869FFFD8-2785-4C4C-9531-C1D3119BAB1C}" srcOrd="0" destOrd="0" presId="urn:microsoft.com/office/officeart/2005/8/layout/hierarchy2"/>
    <dgm:cxn modelId="{20FFC991-73DA-4E9B-89A9-A6BDAAB08AA7}" type="presOf" srcId="{7F481729-FE01-5F4D-BEA1-18BE19201F7D}" destId="{D37A544C-9906-A948-B509-6878F2412BA5}" srcOrd="1" destOrd="0" presId="urn:microsoft.com/office/officeart/2005/8/layout/hierarchy2"/>
    <dgm:cxn modelId="{4AD04692-81A9-47BD-A9DF-520BCF020660}" type="presOf" srcId="{2D8825CB-5603-5149-ABF1-9B0937D9D579}" destId="{530E8B85-BB08-B340-ADDA-C9681BAC141E}" srcOrd="1" destOrd="0" presId="urn:microsoft.com/office/officeart/2005/8/layout/hierarchy2"/>
    <dgm:cxn modelId="{6597639B-B422-4D5B-9CE1-0CDA7EFAAAA2}" type="presOf" srcId="{661328FE-CC2F-6F49-8E83-9B29F2B393C7}" destId="{F4411436-2E4A-974D-9E8C-1709454CC09D}" srcOrd="0" destOrd="0" presId="urn:microsoft.com/office/officeart/2005/8/layout/hierarchy2"/>
    <dgm:cxn modelId="{6716FFA1-37CD-4212-A631-5E362905AFF0}" type="presOf" srcId="{8090EDCC-251F-9A4B-8E3E-F3E8A3C15538}" destId="{C04FD0FB-EA1C-6E43-9E95-7B1EF0477238}" srcOrd="1" destOrd="0" presId="urn:microsoft.com/office/officeart/2005/8/layout/hierarchy2"/>
    <dgm:cxn modelId="{CF0482AD-AD16-524E-95A2-E3D5CF8B8EBB}" srcId="{239BDB15-A099-B84C-91D6-A57D53E9F184}" destId="{AA81F63E-88F5-6A4F-8255-A4381AB18547}" srcOrd="1" destOrd="0" parTransId="{2D8825CB-5603-5149-ABF1-9B0937D9D579}" sibTransId="{E776E541-E081-7948-BA2A-44AE7393D944}"/>
    <dgm:cxn modelId="{4F1AB9AF-A427-BB4F-948C-69D8F68ECCFD}" srcId="{220CBCC4-A22A-1345-912E-8E12124DD61C}" destId="{661328FE-CC2F-6F49-8E83-9B29F2B393C7}" srcOrd="1" destOrd="0" parTransId="{1F219896-E528-9F4F-891F-EF3445A19085}" sibTransId="{513C37F9-FFF1-6343-9868-0C966A103D67}"/>
    <dgm:cxn modelId="{2F1305B1-7C34-48B1-9D4E-0C706FCCF56E}" type="presOf" srcId="{DCA359DE-9B91-BB49-8726-F3D94A1E517E}" destId="{AE991158-39C2-FF44-A0C3-9FE4599FC66F}" srcOrd="0" destOrd="0" presId="urn:microsoft.com/office/officeart/2005/8/layout/hierarchy2"/>
    <dgm:cxn modelId="{4C1FE4C0-696D-2642-8942-F13CB20A4A00}" srcId="{414597B3-25A6-9A4A-AA47-756DD273D03C}" destId="{E11A6FA3-D1E3-0D47-AE4E-DCA343777B22}" srcOrd="1" destOrd="0" parTransId="{0C72A6F7-4A73-1D40-ADA9-A37E3A34D953}" sibTransId="{01CB0441-3E41-8E4D-B106-1C4B5401D8AB}"/>
    <dgm:cxn modelId="{7E4031D2-6A28-4E51-A88A-6C8E95DB09D2}" type="presOf" srcId="{E11A6FA3-D1E3-0D47-AE4E-DCA343777B22}" destId="{2A3F5B09-C756-FC48-8853-CF9C5B9AA22F}" srcOrd="0" destOrd="0" presId="urn:microsoft.com/office/officeart/2005/8/layout/hierarchy2"/>
    <dgm:cxn modelId="{5C4329D8-1CEE-4A37-83A6-F4EA4C62816E}" type="presOf" srcId="{7418C1C6-005F-2645-BEE4-E3F7EB7B36F7}" destId="{A889DE61-85F9-4D40-95F1-8A33901DD90D}" srcOrd="1" destOrd="0" presId="urn:microsoft.com/office/officeart/2005/8/layout/hierarchy2"/>
    <dgm:cxn modelId="{65F108E0-9DD9-A547-8ECB-1ECF044213F7}" srcId="{414597B3-25A6-9A4A-AA47-756DD273D03C}" destId="{02B11BF0-E25F-F940-93BA-2404B414C935}" srcOrd="0" destOrd="0" parTransId="{7418C1C6-005F-2645-BEE4-E3F7EB7B36F7}" sibTransId="{A1419C10-8F82-564E-A15B-6EFFB36AD61F}"/>
    <dgm:cxn modelId="{11DF83E1-54BA-4E6F-B1C1-ED9ECE64C3B3}" type="presOf" srcId="{AA81F63E-88F5-6A4F-8255-A4381AB18547}" destId="{ECE8EDEB-0E8F-9447-A917-BCB82E5CE99C}" srcOrd="0" destOrd="0" presId="urn:microsoft.com/office/officeart/2005/8/layout/hierarchy2"/>
    <dgm:cxn modelId="{F8A247E3-9D5F-4A1C-AFF9-7BA8A2E4EAC4}" type="presOf" srcId="{239BDB15-A099-B84C-91D6-A57D53E9F184}" destId="{017EC61D-FD9E-6045-BE13-7246745D8569}" srcOrd="0" destOrd="0" presId="urn:microsoft.com/office/officeart/2005/8/layout/hierarchy2"/>
    <dgm:cxn modelId="{CBB4E8E5-11C3-44CA-B548-132725B4F551}" type="presOf" srcId="{C959AE7E-EACE-D647-869A-79BDFDD1692D}" destId="{6187E0C6-BA56-5546-9D0C-030644823947}" srcOrd="1" destOrd="0" presId="urn:microsoft.com/office/officeart/2005/8/layout/hierarchy2"/>
    <dgm:cxn modelId="{76EB77F0-8FF1-45C0-BFCD-C4F03D41AC20}" type="presOf" srcId="{1F219896-E528-9F4F-891F-EF3445A19085}" destId="{0BA8E790-700B-374A-9E4B-99E670BFD26F}" srcOrd="1" destOrd="0" presId="urn:microsoft.com/office/officeart/2005/8/layout/hierarchy2"/>
    <dgm:cxn modelId="{5A7AB2F2-24E5-42FE-8FD3-5B9F9B7DD443}" type="presOf" srcId="{414597B3-25A6-9A4A-AA47-756DD273D03C}" destId="{FCD7164E-8628-8C4E-9400-C216173A4B14}" srcOrd="0" destOrd="0" presId="urn:microsoft.com/office/officeart/2005/8/layout/hierarchy2"/>
    <dgm:cxn modelId="{EB8596FC-1881-2140-8241-B2046002D6F8}" srcId="{220CBCC4-A22A-1345-912E-8E12124DD61C}" destId="{239BDB15-A099-B84C-91D6-A57D53E9F184}" srcOrd="0" destOrd="0" parTransId="{8090EDCC-251F-9A4B-8E3E-F3E8A3C15538}" sibTransId="{5F453A09-B187-6242-9900-22F3CFEF6279}"/>
    <dgm:cxn modelId="{81A4A4FD-0A81-43F7-BE0F-29861E1E1CEE}" type="presOf" srcId="{A6F32A99-CEF5-0446-8275-86A6561B4962}" destId="{AADB180D-5EFE-5143-9AFF-0653804F2C75}" srcOrd="0" destOrd="0" presId="urn:microsoft.com/office/officeart/2005/8/layout/hierarchy2"/>
    <dgm:cxn modelId="{1E77B596-1777-4B90-871C-668534421F75}" type="presParOf" srcId="{869FFFD8-2785-4C4C-9531-C1D3119BAB1C}" destId="{F4169024-7A67-A942-B5DD-23CF4E83EC37}" srcOrd="0" destOrd="0" presId="urn:microsoft.com/office/officeart/2005/8/layout/hierarchy2"/>
    <dgm:cxn modelId="{D08157AD-FBBD-44F2-99F2-D2BAE4C2826A}" type="presParOf" srcId="{F4169024-7A67-A942-B5DD-23CF4E83EC37}" destId="{FD492D15-A4B4-194D-B688-D5D53DC7F353}" srcOrd="0" destOrd="0" presId="urn:microsoft.com/office/officeart/2005/8/layout/hierarchy2"/>
    <dgm:cxn modelId="{1712BA2E-FAEA-487F-BAC7-21624F330685}" type="presParOf" srcId="{F4169024-7A67-A942-B5DD-23CF4E83EC37}" destId="{2DC588A8-EA75-5E42-82B9-23443034DCD0}" srcOrd="1" destOrd="0" presId="urn:microsoft.com/office/officeart/2005/8/layout/hierarchy2"/>
    <dgm:cxn modelId="{50DDD8AC-D44C-4057-B549-7E4AAFD4E2A9}" type="presParOf" srcId="{2DC588A8-EA75-5E42-82B9-23443034DCD0}" destId="{AE991158-39C2-FF44-A0C3-9FE4599FC66F}" srcOrd="0" destOrd="0" presId="urn:microsoft.com/office/officeart/2005/8/layout/hierarchy2"/>
    <dgm:cxn modelId="{F63683A2-E2E7-4E1A-A2EF-62AEE1BDED17}" type="presParOf" srcId="{AE991158-39C2-FF44-A0C3-9FE4599FC66F}" destId="{05E3D3B1-87D2-1743-BA32-7FEC91FA9556}" srcOrd="0" destOrd="0" presId="urn:microsoft.com/office/officeart/2005/8/layout/hierarchy2"/>
    <dgm:cxn modelId="{0C08114C-2FE3-43A9-A459-CFAA7FCA7A3E}" type="presParOf" srcId="{2DC588A8-EA75-5E42-82B9-23443034DCD0}" destId="{859DCEE1-F6F2-484F-9FE9-A68EB0D64066}" srcOrd="1" destOrd="0" presId="urn:microsoft.com/office/officeart/2005/8/layout/hierarchy2"/>
    <dgm:cxn modelId="{26709E6E-9EC1-44DE-868E-AA455754C1FD}" type="presParOf" srcId="{859DCEE1-F6F2-484F-9FE9-A68EB0D64066}" destId="{FCD7164E-8628-8C4E-9400-C216173A4B14}" srcOrd="0" destOrd="0" presId="urn:microsoft.com/office/officeart/2005/8/layout/hierarchy2"/>
    <dgm:cxn modelId="{F5166222-EE7B-479D-BB47-FDBDEFEFFE2A}" type="presParOf" srcId="{859DCEE1-F6F2-484F-9FE9-A68EB0D64066}" destId="{6200F00C-E9C4-5541-B852-70A6DFA92596}" srcOrd="1" destOrd="0" presId="urn:microsoft.com/office/officeart/2005/8/layout/hierarchy2"/>
    <dgm:cxn modelId="{BE737EE1-1ACE-4E8C-B545-B3B69B52A246}" type="presParOf" srcId="{6200F00C-E9C4-5541-B852-70A6DFA92596}" destId="{745BCA54-2A64-B54A-8EA9-5FB99EF39746}" srcOrd="0" destOrd="0" presId="urn:microsoft.com/office/officeart/2005/8/layout/hierarchy2"/>
    <dgm:cxn modelId="{28F67532-E3E8-47FF-80CA-72462E2F861E}" type="presParOf" srcId="{745BCA54-2A64-B54A-8EA9-5FB99EF39746}" destId="{A889DE61-85F9-4D40-95F1-8A33901DD90D}" srcOrd="0" destOrd="0" presId="urn:microsoft.com/office/officeart/2005/8/layout/hierarchy2"/>
    <dgm:cxn modelId="{A9C36497-7150-49D6-B0DF-A772E0A29F27}" type="presParOf" srcId="{6200F00C-E9C4-5541-B852-70A6DFA92596}" destId="{2647BB90-16B6-6A4C-AC75-B7096B200B0A}" srcOrd="1" destOrd="0" presId="urn:microsoft.com/office/officeart/2005/8/layout/hierarchy2"/>
    <dgm:cxn modelId="{110E364E-1453-48E0-AD4A-BA27F724EF89}" type="presParOf" srcId="{2647BB90-16B6-6A4C-AC75-B7096B200B0A}" destId="{BC6DB3B7-2D25-1A47-97BA-FE55E74B98CB}" srcOrd="0" destOrd="0" presId="urn:microsoft.com/office/officeart/2005/8/layout/hierarchy2"/>
    <dgm:cxn modelId="{9272EC1E-7A1A-4405-9DD6-1FF827E12E7C}" type="presParOf" srcId="{2647BB90-16B6-6A4C-AC75-B7096B200B0A}" destId="{A3AABD51-9931-7A43-8F91-2981E9BFEC3B}" srcOrd="1" destOrd="0" presId="urn:microsoft.com/office/officeart/2005/8/layout/hierarchy2"/>
    <dgm:cxn modelId="{91EB3992-0FCC-46F2-8C17-AF006CA262F1}" type="presParOf" srcId="{6200F00C-E9C4-5541-B852-70A6DFA92596}" destId="{60B8E030-1D22-644F-BD71-1688AD962086}" srcOrd="2" destOrd="0" presId="urn:microsoft.com/office/officeart/2005/8/layout/hierarchy2"/>
    <dgm:cxn modelId="{D05764C9-CBDE-46D1-BEB0-1C31FD383924}" type="presParOf" srcId="{60B8E030-1D22-644F-BD71-1688AD962086}" destId="{B7E36C68-6AB5-7F44-8CD0-1B6969419820}" srcOrd="0" destOrd="0" presId="urn:microsoft.com/office/officeart/2005/8/layout/hierarchy2"/>
    <dgm:cxn modelId="{E17E724A-3451-44CF-B9BA-E8C9F7D3B503}" type="presParOf" srcId="{6200F00C-E9C4-5541-B852-70A6DFA92596}" destId="{4CFB0BBF-4E45-0E49-AC0D-8660CBD7BF29}" srcOrd="3" destOrd="0" presId="urn:microsoft.com/office/officeart/2005/8/layout/hierarchy2"/>
    <dgm:cxn modelId="{B579A3E4-590C-4E0E-913C-FDE90D060D6B}" type="presParOf" srcId="{4CFB0BBF-4E45-0E49-AC0D-8660CBD7BF29}" destId="{2A3F5B09-C756-FC48-8853-CF9C5B9AA22F}" srcOrd="0" destOrd="0" presId="urn:microsoft.com/office/officeart/2005/8/layout/hierarchy2"/>
    <dgm:cxn modelId="{CE00432D-EA16-484E-B4C2-22889E20145D}" type="presParOf" srcId="{4CFB0BBF-4E45-0E49-AC0D-8660CBD7BF29}" destId="{0FDAAE45-A8DB-D440-825E-00E25D6535C1}" srcOrd="1" destOrd="0" presId="urn:microsoft.com/office/officeart/2005/8/layout/hierarchy2"/>
    <dgm:cxn modelId="{5B09EEDE-0600-418F-A66C-F35D0C197709}" type="presParOf" srcId="{2DC588A8-EA75-5E42-82B9-23443034DCD0}" destId="{4BBE8ABB-8F32-2041-9FEB-CD1756318723}" srcOrd="2" destOrd="0" presId="urn:microsoft.com/office/officeart/2005/8/layout/hierarchy2"/>
    <dgm:cxn modelId="{D6D88DB3-B337-4E02-9165-432E34210BEA}" type="presParOf" srcId="{4BBE8ABB-8F32-2041-9FEB-CD1756318723}" destId="{6187E0C6-BA56-5546-9D0C-030644823947}" srcOrd="0" destOrd="0" presId="urn:microsoft.com/office/officeart/2005/8/layout/hierarchy2"/>
    <dgm:cxn modelId="{A107282D-2B6D-4E99-AB2B-1B06EA790F7C}" type="presParOf" srcId="{2DC588A8-EA75-5E42-82B9-23443034DCD0}" destId="{B06CD97A-F6A8-9E48-AF31-9AEF21AFFDF1}" srcOrd="3" destOrd="0" presId="urn:microsoft.com/office/officeart/2005/8/layout/hierarchy2"/>
    <dgm:cxn modelId="{A6CDFE01-06DB-484E-995F-59EDE521AACF}" type="presParOf" srcId="{B06CD97A-F6A8-9E48-AF31-9AEF21AFFDF1}" destId="{6A210C99-91A1-854A-B871-AA394218DAAB}" srcOrd="0" destOrd="0" presId="urn:microsoft.com/office/officeart/2005/8/layout/hierarchy2"/>
    <dgm:cxn modelId="{2FD1386A-6F41-4933-AF1D-EBFD61CEAFB2}" type="presParOf" srcId="{B06CD97A-F6A8-9E48-AF31-9AEF21AFFDF1}" destId="{ECF0867B-FC0E-F946-8A68-77242100DFA2}" srcOrd="1" destOrd="0" presId="urn:microsoft.com/office/officeart/2005/8/layout/hierarchy2"/>
    <dgm:cxn modelId="{441D2343-7004-4D8A-87B5-4C22B9241560}" type="presParOf" srcId="{ECF0867B-FC0E-F946-8A68-77242100DFA2}" destId="{47E9A899-E17F-CD4A-8B3A-44C218E81C93}" srcOrd="0" destOrd="0" presId="urn:microsoft.com/office/officeart/2005/8/layout/hierarchy2"/>
    <dgm:cxn modelId="{1F8BF6C9-7089-4B6A-A815-4F1E39691E6C}" type="presParOf" srcId="{47E9A899-E17F-CD4A-8B3A-44C218E81C93}" destId="{C04FD0FB-EA1C-6E43-9E95-7B1EF0477238}" srcOrd="0" destOrd="0" presId="urn:microsoft.com/office/officeart/2005/8/layout/hierarchy2"/>
    <dgm:cxn modelId="{464EDDFF-A65E-489C-97FE-FDF0593DED30}" type="presParOf" srcId="{ECF0867B-FC0E-F946-8A68-77242100DFA2}" destId="{398D2C50-A6E0-5141-8B25-015ABED0E943}" srcOrd="1" destOrd="0" presId="urn:microsoft.com/office/officeart/2005/8/layout/hierarchy2"/>
    <dgm:cxn modelId="{5E20BBAA-B92B-4E70-ABBF-62A31CFAE0F1}" type="presParOf" srcId="{398D2C50-A6E0-5141-8B25-015ABED0E943}" destId="{017EC61D-FD9E-6045-BE13-7246745D8569}" srcOrd="0" destOrd="0" presId="urn:microsoft.com/office/officeart/2005/8/layout/hierarchy2"/>
    <dgm:cxn modelId="{663B4A9E-1E99-4E08-A2B0-704F47BE1D8B}" type="presParOf" srcId="{398D2C50-A6E0-5141-8B25-015ABED0E943}" destId="{882C702F-872B-414B-A7AF-3BFC7A88954F}" srcOrd="1" destOrd="0" presId="urn:microsoft.com/office/officeart/2005/8/layout/hierarchy2"/>
    <dgm:cxn modelId="{0E13B4BF-1A5D-4406-B413-1E6D2509DBD6}" type="presParOf" srcId="{882C702F-872B-414B-A7AF-3BFC7A88954F}" destId="{4738D33E-86E4-5D4A-A474-A251F5851C82}" srcOrd="0" destOrd="0" presId="urn:microsoft.com/office/officeart/2005/8/layout/hierarchy2"/>
    <dgm:cxn modelId="{D9C3BD00-8B47-4A2E-A90C-CCB30AF0B619}" type="presParOf" srcId="{4738D33E-86E4-5D4A-A474-A251F5851C82}" destId="{D37A544C-9906-A948-B509-6878F2412BA5}" srcOrd="0" destOrd="0" presId="urn:microsoft.com/office/officeart/2005/8/layout/hierarchy2"/>
    <dgm:cxn modelId="{48A87A87-B1A8-4B61-9EFA-FE9C7A1869EB}" type="presParOf" srcId="{882C702F-872B-414B-A7AF-3BFC7A88954F}" destId="{57237EB8-2091-414E-82B0-555AF6DD38D7}" srcOrd="1" destOrd="0" presId="urn:microsoft.com/office/officeart/2005/8/layout/hierarchy2"/>
    <dgm:cxn modelId="{A0E3B9C5-13EE-4B75-835B-2ECAD021C461}" type="presParOf" srcId="{57237EB8-2091-414E-82B0-555AF6DD38D7}" destId="{AADB180D-5EFE-5143-9AFF-0653804F2C75}" srcOrd="0" destOrd="0" presId="urn:microsoft.com/office/officeart/2005/8/layout/hierarchy2"/>
    <dgm:cxn modelId="{17E574C0-C917-49B7-AA21-BE90FDEF71B0}" type="presParOf" srcId="{57237EB8-2091-414E-82B0-555AF6DD38D7}" destId="{085699C0-7B64-7148-BD56-AA8A793D559C}" srcOrd="1" destOrd="0" presId="urn:microsoft.com/office/officeart/2005/8/layout/hierarchy2"/>
    <dgm:cxn modelId="{0DFF344F-A4BF-4041-8156-E4382F413931}" type="presParOf" srcId="{882C702F-872B-414B-A7AF-3BFC7A88954F}" destId="{ECA63B49-C659-EA4B-9BB4-88869306496D}" srcOrd="2" destOrd="0" presId="urn:microsoft.com/office/officeart/2005/8/layout/hierarchy2"/>
    <dgm:cxn modelId="{49338FCC-7664-4711-A1F0-DB4BADC58406}" type="presParOf" srcId="{ECA63B49-C659-EA4B-9BB4-88869306496D}" destId="{530E8B85-BB08-B340-ADDA-C9681BAC141E}" srcOrd="0" destOrd="0" presId="urn:microsoft.com/office/officeart/2005/8/layout/hierarchy2"/>
    <dgm:cxn modelId="{7C2B86F8-6B6A-44AE-AC2B-7B5AD03A3BA7}" type="presParOf" srcId="{882C702F-872B-414B-A7AF-3BFC7A88954F}" destId="{C785CB5A-7815-0F40-A011-D2E5EE16307B}" srcOrd="3" destOrd="0" presId="urn:microsoft.com/office/officeart/2005/8/layout/hierarchy2"/>
    <dgm:cxn modelId="{14027CEE-BB5D-4942-819F-9ED240398D85}" type="presParOf" srcId="{C785CB5A-7815-0F40-A011-D2E5EE16307B}" destId="{ECE8EDEB-0E8F-9447-A917-BCB82E5CE99C}" srcOrd="0" destOrd="0" presId="urn:microsoft.com/office/officeart/2005/8/layout/hierarchy2"/>
    <dgm:cxn modelId="{5F837C95-466D-401C-91F9-7C9D0998BBC7}" type="presParOf" srcId="{C785CB5A-7815-0F40-A011-D2E5EE16307B}" destId="{00537092-46E5-E048-B5CA-01DBC2F4F0E9}" srcOrd="1" destOrd="0" presId="urn:microsoft.com/office/officeart/2005/8/layout/hierarchy2"/>
    <dgm:cxn modelId="{178CE8DC-A79E-496D-8CC1-F52798EF4C5C}" type="presParOf" srcId="{ECF0867B-FC0E-F946-8A68-77242100DFA2}" destId="{AE7D03BB-C095-A74E-975B-ED03CC63FF01}" srcOrd="2" destOrd="0" presId="urn:microsoft.com/office/officeart/2005/8/layout/hierarchy2"/>
    <dgm:cxn modelId="{7F4FEEE7-7B19-4A8C-B7E7-7593EC8948B8}" type="presParOf" srcId="{AE7D03BB-C095-A74E-975B-ED03CC63FF01}" destId="{0BA8E790-700B-374A-9E4B-99E670BFD26F}" srcOrd="0" destOrd="0" presId="urn:microsoft.com/office/officeart/2005/8/layout/hierarchy2"/>
    <dgm:cxn modelId="{2E84316C-677D-42C1-B4D1-B38919B57F02}" type="presParOf" srcId="{ECF0867B-FC0E-F946-8A68-77242100DFA2}" destId="{8890862B-5B9B-5F45-AFD0-ABA01978EAF0}" srcOrd="3" destOrd="0" presId="urn:microsoft.com/office/officeart/2005/8/layout/hierarchy2"/>
    <dgm:cxn modelId="{761D2AA5-A6AB-4C20-AC43-F1E9B262434D}" type="presParOf" srcId="{8890862B-5B9B-5F45-AFD0-ABA01978EAF0}" destId="{F4411436-2E4A-974D-9E8C-1709454CC09D}" srcOrd="0" destOrd="0" presId="urn:microsoft.com/office/officeart/2005/8/layout/hierarchy2"/>
    <dgm:cxn modelId="{2F0EF26B-D6CC-4097-8079-77227576DB6B}" type="presParOf" srcId="{8890862B-5B9B-5F45-AFD0-ABA01978EAF0}" destId="{3BF0A9B2-C383-9A4D-A839-FC291329F724}" srcOrd="1" destOrd="0" presId="urn:microsoft.com/office/officeart/2005/8/layout/hierarchy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6C63FFA-A556-4F0C-93D9-DDD6192F0C3C}" type="doc">
      <dgm:prSet loTypeId="urn:microsoft.com/office/officeart/2005/8/layout/cycle2" loCatId="cycle" qsTypeId="urn:microsoft.com/office/officeart/2005/8/quickstyle/simple1" qsCatId="simple" csTypeId="urn:microsoft.com/office/officeart/2005/8/colors/accent1_2" csCatId="accent1" phldr="1"/>
      <dgm:spPr/>
      <dgm:t>
        <a:bodyPr/>
        <a:lstStyle/>
        <a:p>
          <a:endParaRPr lang="en-US"/>
        </a:p>
      </dgm:t>
    </dgm:pt>
    <dgm:pt modelId="{18977724-7468-40B9-BF5A-05E3156534C5}">
      <dgm:prSet phldrT="[Text]"/>
      <dgm:spPr/>
      <dgm:t>
        <a:bodyPr/>
        <a:lstStyle/>
        <a:p>
          <a:r>
            <a:rPr lang="en-US" dirty="0"/>
            <a:t>1</a:t>
          </a:r>
        </a:p>
        <a:p>
          <a:r>
            <a:rPr lang="en-US" dirty="0"/>
            <a:t>Problem Framing</a:t>
          </a:r>
        </a:p>
      </dgm:t>
    </dgm:pt>
    <dgm:pt modelId="{69027E9C-42BC-4068-8B14-C7E45CCB95DB}" type="parTrans" cxnId="{0365890B-3127-4290-91AC-9BCF2059EF70}">
      <dgm:prSet/>
      <dgm:spPr/>
      <dgm:t>
        <a:bodyPr/>
        <a:lstStyle/>
        <a:p>
          <a:endParaRPr lang="en-US"/>
        </a:p>
      </dgm:t>
    </dgm:pt>
    <dgm:pt modelId="{AD96BCD6-208D-46D6-B4A7-BDC7668CC87E}" type="sibTrans" cxnId="{0365890B-3127-4290-91AC-9BCF2059EF70}">
      <dgm:prSet/>
      <dgm:spPr/>
      <dgm:t>
        <a:bodyPr/>
        <a:lstStyle/>
        <a:p>
          <a:endParaRPr lang="en-US"/>
        </a:p>
      </dgm:t>
    </dgm:pt>
    <dgm:pt modelId="{EDDB5456-C849-4370-B5E0-0EF0B7D45F2C}">
      <dgm:prSet phldrT="[Text]"/>
      <dgm:spPr/>
      <dgm:t>
        <a:bodyPr/>
        <a:lstStyle/>
        <a:p>
          <a:r>
            <a:rPr lang="en-US" dirty="0"/>
            <a:t>2 Get/Prepare Data</a:t>
          </a:r>
        </a:p>
      </dgm:t>
    </dgm:pt>
    <dgm:pt modelId="{21C0B721-1F52-4791-BF3F-D2E20C7BC70B}" type="parTrans" cxnId="{A7A0D665-2582-4E1E-A631-39B62B76175A}">
      <dgm:prSet/>
      <dgm:spPr/>
      <dgm:t>
        <a:bodyPr/>
        <a:lstStyle/>
        <a:p>
          <a:endParaRPr lang="en-US"/>
        </a:p>
      </dgm:t>
    </dgm:pt>
    <dgm:pt modelId="{D405186A-B51D-49D3-BC16-E1B63DD25CFA}" type="sibTrans" cxnId="{A7A0D665-2582-4E1E-A631-39B62B76175A}">
      <dgm:prSet/>
      <dgm:spPr/>
      <dgm:t>
        <a:bodyPr/>
        <a:lstStyle/>
        <a:p>
          <a:endParaRPr lang="en-US"/>
        </a:p>
      </dgm:t>
    </dgm:pt>
    <dgm:pt modelId="{D5FEEF96-F7AA-429C-A8EB-510DF0A6C5F2}">
      <dgm:prSet phldrT="[Text]"/>
      <dgm:spPr/>
      <dgm:t>
        <a:bodyPr/>
        <a:lstStyle/>
        <a:p>
          <a:r>
            <a:rPr lang="en-US" dirty="0"/>
            <a:t>3</a:t>
          </a:r>
        </a:p>
        <a:p>
          <a:r>
            <a:rPr lang="en-US" dirty="0"/>
            <a:t>Develop Model</a:t>
          </a:r>
        </a:p>
      </dgm:t>
    </dgm:pt>
    <dgm:pt modelId="{10EA0AEF-871B-4203-B93D-0C009F6A274D}" type="parTrans" cxnId="{C87D6E13-1D13-40CC-AAF9-3BC081DB99F6}">
      <dgm:prSet/>
      <dgm:spPr/>
      <dgm:t>
        <a:bodyPr/>
        <a:lstStyle/>
        <a:p>
          <a:endParaRPr lang="en-US"/>
        </a:p>
      </dgm:t>
    </dgm:pt>
    <dgm:pt modelId="{E108581A-67B0-42E9-AF03-CD9DE782BB0C}" type="sibTrans" cxnId="{C87D6E13-1D13-40CC-AAF9-3BC081DB99F6}">
      <dgm:prSet/>
      <dgm:spPr/>
      <dgm:t>
        <a:bodyPr/>
        <a:lstStyle/>
        <a:p>
          <a:endParaRPr lang="en-US"/>
        </a:p>
      </dgm:t>
    </dgm:pt>
    <dgm:pt modelId="{5A70C9C3-BA26-4E07-AD65-A0CBAEA0FF9E}">
      <dgm:prSet phldrT="[Text]"/>
      <dgm:spPr/>
      <dgm:t>
        <a:bodyPr/>
        <a:lstStyle/>
        <a:p>
          <a:r>
            <a:rPr lang="en-US" dirty="0"/>
            <a:t>4</a:t>
          </a:r>
        </a:p>
        <a:p>
          <a:r>
            <a:rPr lang="en-US" dirty="0"/>
            <a:t>Deploy Model</a:t>
          </a:r>
        </a:p>
      </dgm:t>
    </dgm:pt>
    <dgm:pt modelId="{582AE34D-9868-44C5-AF4A-F6EC1387865C}" type="parTrans" cxnId="{84354E99-98D2-4C1F-8F3E-4C5E588B88EB}">
      <dgm:prSet/>
      <dgm:spPr/>
      <dgm:t>
        <a:bodyPr/>
        <a:lstStyle/>
        <a:p>
          <a:endParaRPr lang="en-US"/>
        </a:p>
      </dgm:t>
    </dgm:pt>
    <dgm:pt modelId="{E968A05D-A93A-4B52-A706-DA39E763D376}" type="sibTrans" cxnId="{84354E99-98D2-4C1F-8F3E-4C5E588B88EB}">
      <dgm:prSet/>
      <dgm:spPr/>
      <dgm:t>
        <a:bodyPr/>
        <a:lstStyle/>
        <a:p>
          <a:endParaRPr lang="en-US"/>
        </a:p>
      </dgm:t>
    </dgm:pt>
    <dgm:pt modelId="{17176486-6773-41C8-B8C6-30FDA0797EE2}">
      <dgm:prSet phldrT="[Text]"/>
      <dgm:spPr/>
      <dgm:t>
        <a:bodyPr/>
        <a:lstStyle/>
        <a:p>
          <a:r>
            <a:rPr lang="en-US" dirty="0"/>
            <a:t>5</a:t>
          </a:r>
        </a:p>
        <a:p>
          <a:r>
            <a:rPr lang="en-US" dirty="0"/>
            <a:t>Evaluate / Track Performance</a:t>
          </a:r>
        </a:p>
      </dgm:t>
    </dgm:pt>
    <dgm:pt modelId="{69181B35-4E5C-4B69-9819-7E747EC1CE3C}" type="parTrans" cxnId="{548B57C7-59EB-49BE-9B61-0FA3AE433508}">
      <dgm:prSet/>
      <dgm:spPr/>
      <dgm:t>
        <a:bodyPr/>
        <a:lstStyle/>
        <a:p>
          <a:endParaRPr lang="en-US"/>
        </a:p>
      </dgm:t>
    </dgm:pt>
    <dgm:pt modelId="{15650210-DDBB-4AEE-9400-2B589C0E0BE4}" type="sibTrans" cxnId="{548B57C7-59EB-49BE-9B61-0FA3AE433508}">
      <dgm:prSet/>
      <dgm:spPr/>
      <dgm:t>
        <a:bodyPr/>
        <a:lstStyle/>
        <a:p>
          <a:endParaRPr lang="en-US"/>
        </a:p>
      </dgm:t>
    </dgm:pt>
    <dgm:pt modelId="{E130879B-5AC6-4E57-80BF-1A15EC41948D}" type="pres">
      <dgm:prSet presAssocID="{66C63FFA-A556-4F0C-93D9-DDD6192F0C3C}" presName="cycle" presStyleCnt="0">
        <dgm:presLayoutVars>
          <dgm:dir/>
          <dgm:resizeHandles val="exact"/>
        </dgm:presLayoutVars>
      </dgm:prSet>
      <dgm:spPr/>
    </dgm:pt>
    <dgm:pt modelId="{DFA01354-8521-45CE-9D0E-B804F9D51FA9}" type="pres">
      <dgm:prSet presAssocID="{18977724-7468-40B9-BF5A-05E3156534C5}" presName="node" presStyleLbl="node1" presStyleIdx="0" presStyleCnt="5">
        <dgm:presLayoutVars>
          <dgm:bulletEnabled val="1"/>
        </dgm:presLayoutVars>
      </dgm:prSet>
      <dgm:spPr/>
    </dgm:pt>
    <dgm:pt modelId="{3C24FC50-C5C6-462C-8E45-CBCB342FED21}" type="pres">
      <dgm:prSet presAssocID="{AD96BCD6-208D-46D6-B4A7-BDC7668CC87E}" presName="sibTrans" presStyleLbl="sibTrans2D1" presStyleIdx="0" presStyleCnt="5"/>
      <dgm:spPr/>
    </dgm:pt>
    <dgm:pt modelId="{CD8B0FD0-39DC-49C9-B5FE-0E40A9214CD8}" type="pres">
      <dgm:prSet presAssocID="{AD96BCD6-208D-46D6-B4A7-BDC7668CC87E}" presName="connectorText" presStyleLbl="sibTrans2D1" presStyleIdx="0" presStyleCnt="5"/>
      <dgm:spPr/>
    </dgm:pt>
    <dgm:pt modelId="{DE7813E2-3F1B-44AE-8A4D-E3A2F2554899}" type="pres">
      <dgm:prSet presAssocID="{EDDB5456-C849-4370-B5E0-0EF0B7D45F2C}" presName="node" presStyleLbl="node1" presStyleIdx="1" presStyleCnt="5">
        <dgm:presLayoutVars>
          <dgm:bulletEnabled val="1"/>
        </dgm:presLayoutVars>
      </dgm:prSet>
      <dgm:spPr/>
    </dgm:pt>
    <dgm:pt modelId="{DF1BCFFA-1A13-4ECE-ABE7-2B0C98FB72CA}" type="pres">
      <dgm:prSet presAssocID="{D405186A-B51D-49D3-BC16-E1B63DD25CFA}" presName="sibTrans" presStyleLbl="sibTrans2D1" presStyleIdx="1" presStyleCnt="5"/>
      <dgm:spPr/>
    </dgm:pt>
    <dgm:pt modelId="{A723FA9E-4E58-40AD-AAEF-AA0AA84E1AAC}" type="pres">
      <dgm:prSet presAssocID="{D405186A-B51D-49D3-BC16-E1B63DD25CFA}" presName="connectorText" presStyleLbl="sibTrans2D1" presStyleIdx="1" presStyleCnt="5"/>
      <dgm:spPr/>
    </dgm:pt>
    <dgm:pt modelId="{AF00E959-5C43-48CD-A97C-060033D2AB03}" type="pres">
      <dgm:prSet presAssocID="{D5FEEF96-F7AA-429C-A8EB-510DF0A6C5F2}" presName="node" presStyleLbl="node1" presStyleIdx="2" presStyleCnt="5">
        <dgm:presLayoutVars>
          <dgm:bulletEnabled val="1"/>
        </dgm:presLayoutVars>
      </dgm:prSet>
      <dgm:spPr/>
    </dgm:pt>
    <dgm:pt modelId="{828ADA7E-B440-4137-898B-7B4B8BC5694E}" type="pres">
      <dgm:prSet presAssocID="{E108581A-67B0-42E9-AF03-CD9DE782BB0C}" presName="sibTrans" presStyleLbl="sibTrans2D1" presStyleIdx="2" presStyleCnt="5"/>
      <dgm:spPr/>
    </dgm:pt>
    <dgm:pt modelId="{027A7BED-3E3C-43AB-9D62-FF88A95F9F61}" type="pres">
      <dgm:prSet presAssocID="{E108581A-67B0-42E9-AF03-CD9DE782BB0C}" presName="connectorText" presStyleLbl="sibTrans2D1" presStyleIdx="2" presStyleCnt="5"/>
      <dgm:spPr/>
    </dgm:pt>
    <dgm:pt modelId="{A337D18A-A4B8-4BE0-8517-DCC85697C88E}" type="pres">
      <dgm:prSet presAssocID="{5A70C9C3-BA26-4E07-AD65-A0CBAEA0FF9E}" presName="node" presStyleLbl="node1" presStyleIdx="3" presStyleCnt="5">
        <dgm:presLayoutVars>
          <dgm:bulletEnabled val="1"/>
        </dgm:presLayoutVars>
      </dgm:prSet>
      <dgm:spPr/>
    </dgm:pt>
    <dgm:pt modelId="{9A72A26C-5978-4FF1-9093-4D54A75560AF}" type="pres">
      <dgm:prSet presAssocID="{E968A05D-A93A-4B52-A706-DA39E763D376}" presName="sibTrans" presStyleLbl="sibTrans2D1" presStyleIdx="3" presStyleCnt="5"/>
      <dgm:spPr/>
    </dgm:pt>
    <dgm:pt modelId="{88FF6BF7-658A-466D-BB14-F30EBD7BD193}" type="pres">
      <dgm:prSet presAssocID="{E968A05D-A93A-4B52-A706-DA39E763D376}" presName="connectorText" presStyleLbl="sibTrans2D1" presStyleIdx="3" presStyleCnt="5"/>
      <dgm:spPr/>
    </dgm:pt>
    <dgm:pt modelId="{38B5C9CA-1FA6-4B16-8DF0-3E2FA72359BD}" type="pres">
      <dgm:prSet presAssocID="{17176486-6773-41C8-B8C6-30FDA0797EE2}" presName="node" presStyleLbl="node1" presStyleIdx="4" presStyleCnt="5">
        <dgm:presLayoutVars>
          <dgm:bulletEnabled val="1"/>
        </dgm:presLayoutVars>
      </dgm:prSet>
      <dgm:spPr/>
    </dgm:pt>
    <dgm:pt modelId="{66FC7FA2-FEBD-4CF1-9360-0B12A7BD5B9B}" type="pres">
      <dgm:prSet presAssocID="{15650210-DDBB-4AEE-9400-2B589C0E0BE4}" presName="sibTrans" presStyleLbl="sibTrans2D1" presStyleIdx="4" presStyleCnt="5"/>
      <dgm:spPr/>
    </dgm:pt>
    <dgm:pt modelId="{B297AD7A-4484-4EDC-AACE-249F8DD66E28}" type="pres">
      <dgm:prSet presAssocID="{15650210-DDBB-4AEE-9400-2B589C0E0BE4}" presName="connectorText" presStyleLbl="sibTrans2D1" presStyleIdx="4" presStyleCnt="5"/>
      <dgm:spPr/>
    </dgm:pt>
  </dgm:ptLst>
  <dgm:cxnLst>
    <dgm:cxn modelId="{11C3DB0A-CEF5-452A-88B2-17E11B96F6D0}" type="presOf" srcId="{66C63FFA-A556-4F0C-93D9-DDD6192F0C3C}" destId="{E130879B-5AC6-4E57-80BF-1A15EC41948D}" srcOrd="0" destOrd="0" presId="urn:microsoft.com/office/officeart/2005/8/layout/cycle2"/>
    <dgm:cxn modelId="{0365890B-3127-4290-91AC-9BCF2059EF70}" srcId="{66C63FFA-A556-4F0C-93D9-DDD6192F0C3C}" destId="{18977724-7468-40B9-BF5A-05E3156534C5}" srcOrd="0" destOrd="0" parTransId="{69027E9C-42BC-4068-8B14-C7E45CCB95DB}" sibTransId="{AD96BCD6-208D-46D6-B4A7-BDC7668CC87E}"/>
    <dgm:cxn modelId="{0DE90010-AD1A-45D8-B0C4-F922BD37A129}" type="presOf" srcId="{D5FEEF96-F7AA-429C-A8EB-510DF0A6C5F2}" destId="{AF00E959-5C43-48CD-A97C-060033D2AB03}" srcOrd="0" destOrd="0" presId="urn:microsoft.com/office/officeart/2005/8/layout/cycle2"/>
    <dgm:cxn modelId="{C87D6E13-1D13-40CC-AAF9-3BC081DB99F6}" srcId="{66C63FFA-A556-4F0C-93D9-DDD6192F0C3C}" destId="{D5FEEF96-F7AA-429C-A8EB-510DF0A6C5F2}" srcOrd="2" destOrd="0" parTransId="{10EA0AEF-871B-4203-B93D-0C009F6A274D}" sibTransId="{E108581A-67B0-42E9-AF03-CD9DE782BB0C}"/>
    <dgm:cxn modelId="{37D27922-0B03-4A45-9801-6DE35675E978}" type="presOf" srcId="{E108581A-67B0-42E9-AF03-CD9DE782BB0C}" destId="{828ADA7E-B440-4137-898B-7B4B8BC5694E}" srcOrd="0" destOrd="0" presId="urn:microsoft.com/office/officeart/2005/8/layout/cycle2"/>
    <dgm:cxn modelId="{1E6CC427-E34D-47CB-B17F-63A8E62E8941}" type="presOf" srcId="{E968A05D-A93A-4B52-A706-DA39E763D376}" destId="{9A72A26C-5978-4FF1-9093-4D54A75560AF}" srcOrd="0" destOrd="0" presId="urn:microsoft.com/office/officeart/2005/8/layout/cycle2"/>
    <dgm:cxn modelId="{7CF97833-6BD8-46FE-8A69-C1ADC8566E83}" type="presOf" srcId="{18977724-7468-40B9-BF5A-05E3156534C5}" destId="{DFA01354-8521-45CE-9D0E-B804F9D51FA9}" srcOrd="0" destOrd="0" presId="urn:microsoft.com/office/officeart/2005/8/layout/cycle2"/>
    <dgm:cxn modelId="{A7A0D665-2582-4E1E-A631-39B62B76175A}" srcId="{66C63FFA-A556-4F0C-93D9-DDD6192F0C3C}" destId="{EDDB5456-C849-4370-B5E0-0EF0B7D45F2C}" srcOrd="1" destOrd="0" parTransId="{21C0B721-1F52-4791-BF3F-D2E20C7BC70B}" sibTransId="{D405186A-B51D-49D3-BC16-E1B63DD25CFA}"/>
    <dgm:cxn modelId="{3400BB69-AD76-4AFF-BC39-7495FA1A41AC}" type="presOf" srcId="{EDDB5456-C849-4370-B5E0-0EF0B7D45F2C}" destId="{DE7813E2-3F1B-44AE-8A4D-E3A2F2554899}" srcOrd="0" destOrd="0" presId="urn:microsoft.com/office/officeart/2005/8/layout/cycle2"/>
    <dgm:cxn modelId="{DB5B4970-BFD3-457D-820E-152043D9F12F}" type="presOf" srcId="{D405186A-B51D-49D3-BC16-E1B63DD25CFA}" destId="{A723FA9E-4E58-40AD-AAEF-AA0AA84E1AAC}" srcOrd="1" destOrd="0" presId="urn:microsoft.com/office/officeart/2005/8/layout/cycle2"/>
    <dgm:cxn modelId="{53A5F378-3990-4663-B0D8-9F1B645F83A1}" type="presOf" srcId="{AD96BCD6-208D-46D6-B4A7-BDC7668CC87E}" destId="{CD8B0FD0-39DC-49C9-B5FE-0E40A9214CD8}" srcOrd="1" destOrd="0" presId="urn:microsoft.com/office/officeart/2005/8/layout/cycle2"/>
    <dgm:cxn modelId="{E1EAE459-C48F-4E57-AF08-C64ED90E1751}" type="presOf" srcId="{AD96BCD6-208D-46D6-B4A7-BDC7668CC87E}" destId="{3C24FC50-C5C6-462C-8E45-CBCB342FED21}" srcOrd="0" destOrd="0" presId="urn:microsoft.com/office/officeart/2005/8/layout/cycle2"/>
    <dgm:cxn modelId="{39AD457C-8D18-4CBD-9229-EAD61F3C7CA7}" type="presOf" srcId="{E968A05D-A93A-4B52-A706-DA39E763D376}" destId="{88FF6BF7-658A-466D-BB14-F30EBD7BD193}" srcOrd="1" destOrd="0" presId="urn:microsoft.com/office/officeart/2005/8/layout/cycle2"/>
    <dgm:cxn modelId="{84354E99-98D2-4C1F-8F3E-4C5E588B88EB}" srcId="{66C63FFA-A556-4F0C-93D9-DDD6192F0C3C}" destId="{5A70C9C3-BA26-4E07-AD65-A0CBAEA0FF9E}" srcOrd="3" destOrd="0" parTransId="{582AE34D-9868-44C5-AF4A-F6EC1387865C}" sibTransId="{E968A05D-A93A-4B52-A706-DA39E763D376}"/>
    <dgm:cxn modelId="{F28942A8-3ACE-41A8-B0EB-5D84B039DAA5}" type="presOf" srcId="{15650210-DDBB-4AEE-9400-2B589C0E0BE4}" destId="{B297AD7A-4484-4EDC-AACE-249F8DD66E28}" srcOrd="1" destOrd="0" presId="urn:microsoft.com/office/officeart/2005/8/layout/cycle2"/>
    <dgm:cxn modelId="{444AC3BD-8751-445D-BEDB-B80C3921A4C3}" type="presOf" srcId="{D405186A-B51D-49D3-BC16-E1B63DD25CFA}" destId="{DF1BCFFA-1A13-4ECE-ABE7-2B0C98FB72CA}" srcOrd="0" destOrd="0" presId="urn:microsoft.com/office/officeart/2005/8/layout/cycle2"/>
    <dgm:cxn modelId="{548B57C7-59EB-49BE-9B61-0FA3AE433508}" srcId="{66C63FFA-A556-4F0C-93D9-DDD6192F0C3C}" destId="{17176486-6773-41C8-B8C6-30FDA0797EE2}" srcOrd="4" destOrd="0" parTransId="{69181B35-4E5C-4B69-9819-7E747EC1CE3C}" sibTransId="{15650210-DDBB-4AEE-9400-2B589C0E0BE4}"/>
    <dgm:cxn modelId="{45FAC2DA-10FF-442F-A6AE-DE57BF75527B}" type="presOf" srcId="{17176486-6773-41C8-B8C6-30FDA0797EE2}" destId="{38B5C9CA-1FA6-4B16-8DF0-3E2FA72359BD}" srcOrd="0" destOrd="0" presId="urn:microsoft.com/office/officeart/2005/8/layout/cycle2"/>
    <dgm:cxn modelId="{D2BFF0DD-82E9-498E-B5B8-C824103D92C2}" type="presOf" srcId="{5A70C9C3-BA26-4E07-AD65-A0CBAEA0FF9E}" destId="{A337D18A-A4B8-4BE0-8517-DCC85697C88E}" srcOrd="0" destOrd="0" presId="urn:microsoft.com/office/officeart/2005/8/layout/cycle2"/>
    <dgm:cxn modelId="{BA83E2E7-7DA3-4286-8FDC-871C82535F79}" type="presOf" srcId="{15650210-DDBB-4AEE-9400-2B589C0E0BE4}" destId="{66FC7FA2-FEBD-4CF1-9360-0B12A7BD5B9B}" srcOrd="0" destOrd="0" presId="urn:microsoft.com/office/officeart/2005/8/layout/cycle2"/>
    <dgm:cxn modelId="{17E9DEF6-FCE3-4EBC-935E-FDBE231C6DD6}" type="presOf" srcId="{E108581A-67B0-42E9-AF03-CD9DE782BB0C}" destId="{027A7BED-3E3C-43AB-9D62-FF88A95F9F61}" srcOrd="1" destOrd="0" presId="urn:microsoft.com/office/officeart/2005/8/layout/cycle2"/>
    <dgm:cxn modelId="{230E6FB4-34DD-478E-8435-34B51E9815DD}" type="presParOf" srcId="{E130879B-5AC6-4E57-80BF-1A15EC41948D}" destId="{DFA01354-8521-45CE-9D0E-B804F9D51FA9}" srcOrd="0" destOrd="0" presId="urn:microsoft.com/office/officeart/2005/8/layout/cycle2"/>
    <dgm:cxn modelId="{0086498D-784A-4E93-8DDC-CB60ED977EFC}" type="presParOf" srcId="{E130879B-5AC6-4E57-80BF-1A15EC41948D}" destId="{3C24FC50-C5C6-462C-8E45-CBCB342FED21}" srcOrd="1" destOrd="0" presId="urn:microsoft.com/office/officeart/2005/8/layout/cycle2"/>
    <dgm:cxn modelId="{B141BE1A-5525-470C-A613-189642DBAC1A}" type="presParOf" srcId="{3C24FC50-C5C6-462C-8E45-CBCB342FED21}" destId="{CD8B0FD0-39DC-49C9-B5FE-0E40A9214CD8}" srcOrd="0" destOrd="0" presId="urn:microsoft.com/office/officeart/2005/8/layout/cycle2"/>
    <dgm:cxn modelId="{F03C5849-F5B0-4097-A9AA-200F40F9E16C}" type="presParOf" srcId="{E130879B-5AC6-4E57-80BF-1A15EC41948D}" destId="{DE7813E2-3F1B-44AE-8A4D-E3A2F2554899}" srcOrd="2" destOrd="0" presId="urn:microsoft.com/office/officeart/2005/8/layout/cycle2"/>
    <dgm:cxn modelId="{508FA1FF-0354-48B2-AB8F-311BC73CF329}" type="presParOf" srcId="{E130879B-5AC6-4E57-80BF-1A15EC41948D}" destId="{DF1BCFFA-1A13-4ECE-ABE7-2B0C98FB72CA}" srcOrd="3" destOrd="0" presId="urn:microsoft.com/office/officeart/2005/8/layout/cycle2"/>
    <dgm:cxn modelId="{C9D6902F-0A3C-4397-BC35-89B252D8A088}" type="presParOf" srcId="{DF1BCFFA-1A13-4ECE-ABE7-2B0C98FB72CA}" destId="{A723FA9E-4E58-40AD-AAEF-AA0AA84E1AAC}" srcOrd="0" destOrd="0" presId="urn:microsoft.com/office/officeart/2005/8/layout/cycle2"/>
    <dgm:cxn modelId="{D5D0517D-C23F-45DE-90F1-7ABA3A87317F}" type="presParOf" srcId="{E130879B-5AC6-4E57-80BF-1A15EC41948D}" destId="{AF00E959-5C43-48CD-A97C-060033D2AB03}" srcOrd="4" destOrd="0" presId="urn:microsoft.com/office/officeart/2005/8/layout/cycle2"/>
    <dgm:cxn modelId="{04F11525-B39F-4CC2-8853-5E93EDF986C5}" type="presParOf" srcId="{E130879B-5AC6-4E57-80BF-1A15EC41948D}" destId="{828ADA7E-B440-4137-898B-7B4B8BC5694E}" srcOrd="5" destOrd="0" presId="urn:microsoft.com/office/officeart/2005/8/layout/cycle2"/>
    <dgm:cxn modelId="{5302ACDA-BA7E-402C-9A4A-EE416E61D09A}" type="presParOf" srcId="{828ADA7E-B440-4137-898B-7B4B8BC5694E}" destId="{027A7BED-3E3C-43AB-9D62-FF88A95F9F61}" srcOrd="0" destOrd="0" presId="urn:microsoft.com/office/officeart/2005/8/layout/cycle2"/>
    <dgm:cxn modelId="{0841FCA0-FB5C-4204-9CCB-5DDDC08C832D}" type="presParOf" srcId="{E130879B-5AC6-4E57-80BF-1A15EC41948D}" destId="{A337D18A-A4B8-4BE0-8517-DCC85697C88E}" srcOrd="6" destOrd="0" presId="urn:microsoft.com/office/officeart/2005/8/layout/cycle2"/>
    <dgm:cxn modelId="{6A004626-A5A1-42DC-BED0-46EF1C7BEF1A}" type="presParOf" srcId="{E130879B-5AC6-4E57-80BF-1A15EC41948D}" destId="{9A72A26C-5978-4FF1-9093-4D54A75560AF}" srcOrd="7" destOrd="0" presId="urn:microsoft.com/office/officeart/2005/8/layout/cycle2"/>
    <dgm:cxn modelId="{A4B0E7AF-5B6E-447C-9706-3EB40777A978}" type="presParOf" srcId="{9A72A26C-5978-4FF1-9093-4D54A75560AF}" destId="{88FF6BF7-658A-466D-BB14-F30EBD7BD193}" srcOrd="0" destOrd="0" presId="urn:microsoft.com/office/officeart/2005/8/layout/cycle2"/>
    <dgm:cxn modelId="{04F3B1C5-6A8F-4FE5-A28A-9E2D10CC04C2}" type="presParOf" srcId="{E130879B-5AC6-4E57-80BF-1A15EC41948D}" destId="{38B5C9CA-1FA6-4B16-8DF0-3E2FA72359BD}" srcOrd="8" destOrd="0" presId="urn:microsoft.com/office/officeart/2005/8/layout/cycle2"/>
    <dgm:cxn modelId="{B76750B6-473B-48C1-AFB3-933DC5C9A798}" type="presParOf" srcId="{E130879B-5AC6-4E57-80BF-1A15EC41948D}" destId="{66FC7FA2-FEBD-4CF1-9360-0B12A7BD5B9B}" srcOrd="9" destOrd="0" presId="urn:microsoft.com/office/officeart/2005/8/layout/cycle2"/>
    <dgm:cxn modelId="{969DA2A0-4B55-4E23-98B3-5A21E08A8972}" type="presParOf" srcId="{66FC7FA2-FEBD-4CF1-9360-0B12A7BD5B9B}" destId="{B297AD7A-4484-4EDC-AACE-249F8DD66E28}" srcOrd="0" destOrd="0" presId="urn:microsoft.com/office/officeart/2005/8/layout/cycle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F974B6A0-3D86-42F2-9A8F-FCC72DFD7D22}" type="doc">
      <dgm:prSet loTypeId="urn:microsoft.com/office/officeart/2005/8/layout/cycle1" loCatId="cycle" qsTypeId="urn:microsoft.com/office/officeart/2005/8/quickstyle/simple1" qsCatId="simple" csTypeId="urn:microsoft.com/office/officeart/2005/8/colors/colorful5" csCatId="colorful" phldr="1"/>
      <dgm:spPr/>
      <dgm:t>
        <a:bodyPr/>
        <a:lstStyle/>
        <a:p>
          <a:endParaRPr lang="en-US"/>
        </a:p>
      </dgm:t>
    </dgm:pt>
    <dgm:pt modelId="{784AA54D-67DD-45D5-9619-B070F3D0359E}">
      <dgm:prSet phldrT="[Text]"/>
      <dgm:spPr/>
      <dgm:t>
        <a:bodyPr/>
        <a:lstStyle/>
        <a:p>
          <a:r>
            <a:rPr lang="en-US" dirty="0"/>
            <a:t>3.1</a:t>
          </a:r>
        </a:p>
        <a:p>
          <a:r>
            <a:rPr lang="en-US" dirty="0"/>
            <a:t>Analysis/ Metric definition</a:t>
          </a:r>
        </a:p>
      </dgm:t>
    </dgm:pt>
    <dgm:pt modelId="{DCEB622C-00B1-4D5E-8971-588027F7059E}" type="parTrans" cxnId="{C112C28B-0634-4B29-B4F8-356D1024E972}">
      <dgm:prSet/>
      <dgm:spPr/>
      <dgm:t>
        <a:bodyPr/>
        <a:lstStyle/>
        <a:p>
          <a:endParaRPr lang="en-US"/>
        </a:p>
      </dgm:t>
    </dgm:pt>
    <dgm:pt modelId="{569CC640-14A1-402D-A9BF-B8EC4265B467}" type="sibTrans" cxnId="{C112C28B-0634-4B29-B4F8-356D1024E972}">
      <dgm:prSet/>
      <dgm:spPr/>
      <dgm:t>
        <a:bodyPr/>
        <a:lstStyle/>
        <a:p>
          <a:endParaRPr lang="en-US"/>
        </a:p>
      </dgm:t>
    </dgm:pt>
    <dgm:pt modelId="{5B715695-744A-4FE0-B60C-315C1309D374}">
      <dgm:prSet phldrT="[Text]"/>
      <dgm:spPr/>
      <dgm:t>
        <a:bodyPr/>
        <a:lstStyle/>
        <a:p>
          <a:r>
            <a:rPr lang="en-US" dirty="0"/>
            <a:t>3.2</a:t>
          </a:r>
        </a:p>
        <a:p>
          <a:r>
            <a:rPr lang="en-US" dirty="0"/>
            <a:t>Feature Engineering</a:t>
          </a:r>
        </a:p>
      </dgm:t>
    </dgm:pt>
    <dgm:pt modelId="{0ACDB790-DCB8-458C-BFEA-9CA085C1A5EC}" type="parTrans" cxnId="{0B52F134-060F-4F93-AFAB-6E6F2BCD0CEE}">
      <dgm:prSet/>
      <dgm:spPr/>
      <dgm:t>
        <a:bodyPr/>
        <a:lstStyle/>
        <a:p>
          <a:endParaRPr lang="en-US"/>
        </a:p>
      </dgm:t>
    </dgm:pt>
    <dgm:pt modelId="{FF2A1E17-F50F-4E27-A4F8-21BEEB8208C6}" type="sibTrans" cxnId="{0B52F134-060F-4F93-AFAB-6E6F2BCD0CEE}">
      <dgm:prSet/>
      <dgm:spPr/>
      <dgm:t>
        <a:bodyPr/>
        <a:lstStyle/>
        <a:p>
          <a:endParaRPr lang="en-US"/>
        </a:p>
      </dgm:t>
    </dgm:pt>
    <dgm:pt modelId="{8FFD9432-132D-41EF-94A0-5C5327D62290}">
      <dgm:prSet phldrT="[Text]"/>
      <dgm:spPr/>
      <dgm:t>
        <a:bodyPr/>
        <a:lstStyle/>
        <a:p>
          <a:r>
            <a:rPr lang="en-US" dirty="0"/>
            <a:t>3.3</a:t>
          </a:r>
        </a:p>
        <a:p>
          <a:r>
            <a:rPr lang="en-US" dirty="0"/>
            <a:t>Model Training</a:t>
          </a:r>
        </a:p>
      </dgm:t>
    </dgm:pt>
    <dgm:pt modelId="{B0443ECF-19CC-4403-8A3A-446B2A33F375}" type="parTrans" cxnId="{80005A4B-8DA7-440B-8942-C8C0AA6E0154}">
      <dgm:prSet/>
      <dgm:spPr/>
      <dgm:t>
        <a:bodyPr/>
        <a:lstStyle/>
        <a:p>
          <a:endParaRPr lang="en-US"/>
        </a:p>
      </dgm:t>
    </dgm:pt>
    <dgm:pt modelId="{E2EDC901-AF4A-4430-BEED-06225278876C}" type="sibTrans" cxnId="{80005A4B-8DA7-440B-8942-C8C0AA6E0154}">
      <dgm:prSet/>
      <dgm:spPr/>
      <dgm:t>
        <a:bodyPr/>
        <a:lstStyle/>
        <a:p>
          <a:endParaRPr lang="en-US"/>
        </a:p>
      </dgm:t>
    </dgm:pt>
    <dgm:pt modelId="{00CD61EC-FF61-4C06-AA1A-853D6538A9B0}">
      <dgm:prSet phldrT="[Text]"/>
      <dgm:spPr/>
      <dgm:t>
        <a:bodyPr/>
        <a:lstStyle/>
        <a:p>
          <a:r>
            <a:rPr lang="en-US" dirty="0"/>
            <a:t>3.4</a:t>
          </a:r>
        </a:p>
        <a:p>
          <a:r>
            <a:rPr lang="en-US" dirty="0"/>
            <a:t>Parameter Tuning</a:t>
          </a:r>
        </a:p>
      </dgm:t>
    </dgm:pt>
    <dgm:pt modelId="{5BAD4598-19E0-4DA0-87A7-C575C3E104EF}" type="parTrans" cxnId="{58F12D4B-AAE5-4B3F-9070-555AF5EED659}">
      <dgm:prSet/>
      <dgm:spPr/>
      <dgm:t>
        <a:bodyPr/>
        <a:lstStyle/>
        <a:p>
          <a:endParaRPr lang="en-US"/>
        </a:p>
      </dgm:t>
    </dgm:pt>
    <dgm:pt modelId="{DA7FD081-6148-4130-84BA-175EFEB87DDB}" type="sibTrans" cxnId="{58F12D4B-AAE5-4B3F-9070-555AF5EED659}">
      <dgm:prSet/>
      <dgm:spPr/>
      <dgm:t>
        <a:bodyPr/>
        <a:lstStyle/>
        <a:p>
          <a:endParaRPr lang="en-US"/>
        </a:p>
      </dgm:t>
    </dgm:pt>
    <dgm:pt modelId="{AEA11BA7-4CC1-40E7-8081-D89749908337}">
      <dgm:prSet phldrT="[Text]"/>
      <dgm:spPr/>
      <dgm:t>
        <a:bodyPr/>
        <a:lstStyle/>
        <a:p>
          <a:r>
            <a:rPr lang="en-US" dirty="0"/>
            <a:t>3.5</a:t>
          </a:r>
        </a:p>
        <a:p>
          <a:r>
            <a:rPr lang="en-US" dirty="0"/>
            <a:t>Evaluation</a:t>
          </a:r>
        </a:p>
      </dgm:t>
    </dgm:pt>
    <dgm:pt modelId="{87734923-D6CA-4E18-824F-AB9C2FE1B74D}" type="parTrans" cxnId="{39C1B2FF-41D8-449B-B195-632BE0D3A04C}">
      <dgm:prSet/>
      <dgm:spPr/>
      <dgm:t>
        <a:bodyPr/>
        <a:lstStyle/>
        <a:p>
          <a:endParaRPr lang="en-US"/>
        </a:p>
      </dgm:t>
    </dgm:pt>
    <dgm:pt modelId="{8AAF2D89-1AE7-4BB8-A420-291471304795}" type="sibTrans" cxnId="{39C1B2FF-41D8-449B-B195-632BE0D3A04C}">
      <dgm:prSet/>
      <dgm:spPr/>
      <dgm:t>
        <a:bodyPr/>
        <a:lstStyle/>
        <a:p>
          <a:endParaRPr lang="en-US"/>
        </a:p>
      </dgm:t>
    </dgm:pt>
    <dgm:pt modelId="{30CC776A-F72D-494F-9B6D-5823961E6D75}" type="pres">
      <dgm:prSet presAssocID="{F974B6A0-3D86-42F2-9A8F-FCC72DFD7D22}" presName="cycle" presStyleCnt="0">
        <dgm:presLayoutVars>
          <dgm:dir/>
          <dgm:resizeHandles val="exact"/>
        </dgm:presLayoutVars>
      </dgm:prSet>
      <dgm:spPr/>
    </dgm:pt>
    <dgm:pt modelId="{6A95A59C-4331-4311-9B8C-DA40286377A6}" type="pres">
      <dgm:prSet presAssocID="{784AA54D-67DD-45D5-9619-B070F3D0359E}" presName="dummy" presStyleCnt="0"/>
      <dgm:spPr/>
    </dgm:pt>
    <dgm:pt modelId="{61FACFFD-3C32-45B5-A024-7D8CD673771C}" type="pres">
      <dgm:prSet presAssocID="{784AA54D-67DD-45D5-9619-B070F3D0359E}" presName="node" presStyleLbl="revTx" presStyleIdx="0" presStyleCnt="5">
        <dgm:presLayoutVars>
          <dgm:bulletEnabled val="1"/>
        </dgm:presLayoutVars>
      </dgm:prSet>
      <dgm:spPr/>
    </dgm:pt>
    <dgm:pt modelId="{56BE076D-F7E6-459C-898D-C48A8889B285}" type="pres">
      <dgm:prSet presAssocID="{569CC640-14A1-402D-A9BF-B8EC4265B467}" presName="sibTrans" presStyleLbl="node1" presStyleIdx="0" presStyleCnt="5"/>
      <dgm:spPr/>
    </dgm:pt>
    <dgm:pt modelId="{42FDBEAE-D700-4D2C-8094-47229EEDD3EA}" type="pres">
      <dgm:prSet presAssocID="{5B715695-744A-4FE0-B60C-315C1309D374}" presName="dummy" presStyleCnt="0"/>
      <dgm:spPr/>
    </dgm:pt>
    <dgm:pt modelId="{F700A775-0DDC-45B5-8038-6B9F15E13EF5}" type="pres">
      <dgm:prSet presAssocID="{5B715695-744A-4FE0-B60C-315C1309D374}" presName="node" presStyleLbl="revTx" presStyleIdx="1" presStyleCnt="5">
        <dgm:presLayoutVars>
          <dgm:bulletEnabled val="1"/>
        </dgm:presLayoutVars>
      </dgm:prSet>
      <dgm:spPr/>
    </dgm:pt>
    <dgm:pt modelId="{A29DCF89-BF88-4E11-A633-22CD9DCD9666}" type="pres">
      <dgm:prSet presAssocID="{FF2A1E17-F50F-4E27-A4F8-21BEEB8208C6}" presName="sibTrans" presStyleLbl="node1" presStyleIdx="1" presStyleCnt="5"/>
      <dgm:spPr/>
    </dgm:pt>
    <dgm:pt modelId="{A6D918CF-D5F5-4E3E-B767-91CB07962DDF}" type="pres">
      <dgm:prSet presAssocID="{8FFD9432-132D-41EF-94A0-5C5327D62290}" presName="dummy" presStyleCnt="0"/>
      <dgm:spPr/>
    </dgm:pt>
    <dgm:pt modelId="{429DC0BC-9253-4192-A897-B853274FF7AA}" type="pres">
      <dgm:prSet presAssocID="{8FFD9432-132D-41EF-94A0-5C5327D62290}" presName="node" presStyleLbl="revTx" presStyleIdx="2" presStyleCnt="5">
        <dgm:presLayoutVars>
          <dgm:bulletEnabled val="1"/>
        </dgm:presLayoutVars>
      </dgm:prSet>
      <dgm:spPr/>
    </dgm:pt>
    <dgm:pt modelId="{D609ACAE-4C88-49E2-8C21-E50FAF8EEF10}" type="pres">
      <dgm:prSet presAssocID="{E2EDC901-AF4A-4430-BEED-06225278876C}" presName="sibTrans" presStyleLbl="node1" presStyleIdx="2" presStyleCnt="5"/>
      <dgm:spPr/>
    </dgm:pt>
    <dgm:pt modelId="{95FF49DB-4758-4FCF-B684-24B4D118BEAB}" type="pres">
      <dgm:prSet presAssocID="{00CD61EC-FF61-4C06-AA1A-853D6538A9B0}" presName="dummy" presStyleCnt="0"/>
      <dgm:spPr/>
    </dgm:pt>
    <dgm:pt modelId="{2C87F04E-1A5B-448B-8556-DA1C136E59DA}" type="pres">
      <dgm:prSet presAssocID="{00CD61EC-FF61-4C06-AA1A-853D6538A9B0}" presName="node" presStyleLbl="revTx" presStyleIdx="3" presStyleCnt="5">
        <dgm:presLayoutVars>
          <dgm:bulletEnabled val="1"/>
        </dgm:presLayoutVars>
      </dgm:prSet>
      <dgm:spPr/>
    </dgm:pt>
    <dgm:pt modelId="{43BC5222-2A2A-4DE1-B1E2-619CDB27BFD4}" type="pres">
      <dgm:prSet presAssocID="{DA7FD081-6148-4130-84BA-175EFEB87DDB}" presName="sibTrans" presStyleLbl="node1" presStyleIdx="3" presStyleCnt="5"/>
      <dgm:spPr/>
    </dgm:pt>
    <dgm:pt modelId="{98A198F2-3ADE-4910-AD5C-56C181E2B4CE}" type="pres">
      <dgm:prSet presAssocID="{AEA11BA7-4CC1-40E7-8081-D89749908337}" presName="dummy" presStyleCnt="0"/>
      <dgm:spPr/>
    </dgm:pt>
    <dgm:pt modelId="{A59E113D-B3F5-43F8-A6E3-371B463FE7AB}" type="pres">
      <dgm:prSet presAssocID="{AEA11BA7-4CC1-40E7-8081-D89749908337}" presName="node" presStyleLbl="revTx" presStyleIdx="4" presStyleCnt="5">
        <dgm:presLayoutVars>
          <dgm:bulletEnabled val="1"/>
        </dgm:presLayoutVars>
      </dgm:prSet>
      <dgm:spPr/>
    </dgm:pt>
    <dgm:pt modelId="{ADB0B3F4-F058-41F4-89A8-79B7B0F5DE07}" type="pres">
      <dgm:prSet presAssocID="{8AAF2D89-1AE7-4BB8-A420-291471304795}" presName="sibTrans" presStyleLbl="node1" presStyleIdx="4" presStyleCnt="5"/>
      <dgm:spPr/>
    </dgm:pt>
  </dgm:ptLst>
  <dgm:cxnLst>
    <dgm:cxn modelId="{A4620801-5BC3-40FB-A898-97D1A37FD1F0}" type="presOf" srcId="{8AAF2D89-1AE7-4BB8-A420-291471304795}" destId="{ADB0B3F4-F058-41F4-89A8-79B7B0F5DE07}" srcOrd="0" destOrd="0" presId="urn:microsoft.com/office/officeart/2005/8/layout/cycle1"/>
    <dgm:cxn modelId="{F7CA4609-FA1B-4192-9B7F-750AE2FAFBAE}" type="presOf" srcId="{DA7FD081-6148-4130-84BA-175EFEB87DDB}" destId="{43BC5222-2A2A-4DE1-B1E2-619CDB27BFD4}" srcOrd="0" destOrd="0" presId="urn:microsoft.com/office/officeart/2005/8/layout/cycle1"/>
    <dgm:cxn modelId="{BE5A512A-B3CD-44DD-B327-80EFA7DDF8C6}" type="presOf" srcId="{784AA54D-67DD-45D5-9619-B070F3D0359E}" destId="{61FACFFD-3C32-45B5-A024-7D8CD673771C}" srcOrd="0" destOrd="0" presId="urn:microsoft.com/office/officeart/2005/8/layout/cycle1"/>
    <dgm:cxn modelId="{0B52F134-060F-4F93-AFAB-6E6F2BCD0CEE}" srcId="{F974B6A0-3D86-42F2-9A8F-FCC72DFD7D22}" destId="{5B715695-744A-4FE0-B60C-315C1309D374}" srcOrd="1" destOrd="0" parTransId="{0ACDB790-DCB8-458C-BFEA-9CA085C1A5EC}" sibTransId="{FF2A1E17-F50F-4E27-A4F8-21BEEB8208C6}"/>
    <dgm:cxn modelId="{370FA93F-ABFF-41A3-8AB9-05A9AA369BF3}" type="presOf" srcId="{E2EDC901-AF4A-4430-BEED-06225278876C}" destId="{D609ACAE-4C88-49E2-8C21-E50FAF8EEF10}" srcOrd="0" destOrd="0" presId="urn:microsoft.com/office/officeart/2005/8/layout/cycle1"/>
    <dgm:cxn modelId="{436DE13F-4BC6-4418-A916-53695CCEFE64}" type="presOf" srcId="{5B715695-744A-4FE0-B60C-315C1309D374}" destId="{F700A775-0DDC-45B5-8038-6B9F15E13EF5}" srcOrd="0" destOrd="0" presId="urn:microsoft.com/office/officeart/2005/8/layout/cycle1"/>
    <dgm:cxn modelId="{58F12D4B-AAE5-4B3F-9070-555AF5EED659}" srcId="{F974B6A0-3D86-42F2-9A8F-FCC72DFD7D22}" destId="{00CD61EC-FF61-4C06-AA1A-853D6538A9B0}" srcOrd="3" destOrd="0" parTransId="{5BAD4598-19E0-4DA0-87A7-C575C3E104EF}" sibTransId="{DA7FD081-6148-4130-84BA-175EFEB87DDB}"/>
    <dgm:cxn modelId="{80005A4B-8DA7-440B-8942-C8C0AA6E0154}" srcId="{F974B6A0-3D86-42F2-9A8F-FCC72DFD7D22}" destId="{8FFD9432-132D-41EF-94A0-5C5327D62290}" srcOrd="2" destOrd="0" parTransId="{B0443ECF-19CC-4403-8A3A-446B2A33F375}" sibTransId="{E2EDC901-AF4A-4430-BEED-06225278876C}"/>
    <dgm:cxn modelId="{59174D7A-73A0-483A-87EA-4BF85A073625}" type="presOf" srcId="{569CC640-14A1-402D-A9BF-B8EC4265B467}" destId="{56BE076D-F7E6-459C-898D-C48A8889B285}" srcOrd="0" destOrd="0" presId="urn:microsoft.com/office/officeart/2005/8/layout/cycle1"/>
    <dgm:cxn modelId="{C112C28B-0634-4B29-B4F8-356D1024E972}" srcId="{F974B6A0-3D86-42F2-9A8F-FCC72DFD7D22}" destId="{784AA54D-67DD-45D5-9619-B070F3D0359E}" srcOrd="0" destOrd="0" parTransId="{DCEB622C-00B1-4D5E-8971-588027F7059E}" sibTransId="{569CC640-14A1-402D-A9BF-B8EC4265B467}"/>
    <dgm:cxn modelId="{C9DB108F-CA2C-408B-8431-6F1D415DED3F}" type="presOf" srcId="{F974B6A0-3D86-42F2-9A8F-FCC72DFD7D22}" destId="{30CC776A-F72D-494F-9B6D-5823961E6D75}" srcOrd="0" destOrd="0" presId="urn:microsoft.com/office/officeart/2005/8/layout/cycle1"/>
    <dgm:cxn modelId="{4570A0C5-6E55-43CB-A248-4F5340396498}" type="presOf" srcId="{8FFD9432-132D-41EF-94A0-5C5327D62290}" destId="{429DC0BC-9253-4192-A897-B853274FF7AA}" srcOrd="0" destOrd="0" presId="urn:microsoft.com/office/officeart/2005/8/layout/cycle1"/>
    <dgm:cxn modelId="{FE20E0DA-FAAC-4462-A305-2CBCED6823F6}" type="presOf" srcId="{00CD61EC-FF61-4C06-AA1A-853D6538A9B0}" destId="{2C87F04E-1A5B-448B-8556-DA1C136E59DA}" srcOrd="0" destOrd="0" presId="urn:microsoft.com/office/officeart/2005/8/layout/cycle1"/>
    <dgm:cxn modelId="{4E7B01E6-BEA9-4249-A49C-64B13CBF58EF}" type="presOf" srcId="{FF2A1E17-F50F-4E27-A4F8-21BEEB8208C6}" destId="{A29DCF89-BF88-4E11-A633-22CD9DCD9666}" srcOrd="0" destOrd="0" presId="urn:microsoft.com/office/officeart/2005/8/layout/cycle1"/>
    <dgm:cxn modelId="{370D78E6-D004-4902-B1D3-55EFD9C1C18F}" type="presOf" srcId="{AEA11BA7-4CC1-40E7-8081-D89749908337}" destId="{A59E113D-B3F5-43F8-A6E3-371B463FE7AB}" srcOrd="0" destOrd="0" presId="urn:microsoft.com/office/officeart/2005/8/layout/cycle1"/>
    <dgm:cxn modelId="{39C1B2FF-41D8-449B-B195-632BE0D3A04C}" srcId="{F974B6A0-3D86-42F2-9A8F-FCC72DFD7D22}" destId="{AEA11BA7-4CC1-40E7-8081-D89749908337}" srcOrd="4" destOrd="0" parTransId="{87734923-D6CA-4E18-824F-AB9C2FE1B74D}" sibTransId="{8AAF2D89-1AE7-4BB8-A420-291471304795}"/>
    <dgm:cxn modelId="{4D81DABA-A246-44C4-BEE3-9E9DD29E289B}" type="presParOf" srcId="{30CC776A-F72D-494F-9B6D-5823961E6D75}" destId="{6A95A59C-4331-4311-9B8C-DA40286377A6}" srcOrd="0" destOrd="0" presId="urn:microsoft.com/office/officeart/2005/8/layout/cycle1"/>
    <dgm:cxn modelId="{D0FB1421-0E1A-49BF-A0E4-DC003BA751F2}" type="presParOf" srcId="{30CC776A-F72D-494F-9B6D-5823961E6D75}" destId="{61FACFFD-3C32-45B5-A024-7D8CD673771C}" srcOrd="1" destOrd="0" presId="urn:microsoft.com/office/officeart/2005/8/layout/cycle1"/>
    <dgm:cxn modelId="{B76D05F4-26CF-4B8E-AB56-D7E109DAFC76}" type="presParOf" srcId="{30CC776A-F72D-494F-9B6D-5823961E6D75}" destId="{56BE076D-F7E6-459C-898D-C48A8889B285}" srcOrd="2" destOrd="0" presId="urn:microsoft.com/office/officeart/2005/8/layout/cycle1"/>
    <dgm:cxn modelId="{C0B7B39E-1B9F-474A-9EAB-BB64D8DB6538}" type="presParOf" srcId="{30CC776A-F72D-494F-9B6D-5823961E6D75}" destId="{42FDBEAE-D700-4D2C-8094-47229EEDD3EA}" srcOrd="3" destOrd="0" presId="urn:microsoft.com/office/officeart/2005/8/layout/cycle1"/>
    <dgm:cxn modelId="{1FECA717-59B8-4AA8-AA7D-3D7300A80C3B}" type="presParOf" srcId="{30CC776A-F72D-494F-9B6D-5823961E6D75}" destId="{F700A775-0DDC-45B5-8038-6B9F15E13EF5}" srcOrd="4" destOrd="0" presId="urn:microsoft.com/office/officeart/2005/8/layout/cycle1"/>
    <dgm:cxn modelId="{39CDDD44-B7E2-44CB-BC53-F2DB3E8E6F45}" type="presParOf" srcId="{30CC776A-F72D-494F-9B6D-5823961E6D75}" destId="{A29DCF89-BF88-4E11-A633-22CD9DCD9666}" srcOrd="5" destOrd="0" presId="urn:microsoft.com/office/officeart/2005/8/layout/cycle1"/>
    <dgm:cxn modelId="{E6B1BF40-ABF2-4A59-AA87-C918AC2DC2EF}" type="presParOf" srcId="{30CC776A-F72D-494F-9B6D-5823961E6D75}" destId="{A6D918CF-D5F5-4E3E-B767-91CB07962DDF}" srcOrd="6" destOrd="0" presId="urn:microsoft.com/office/officeart/2005/8/layout/cycle1"/>
    <dgm:cxn modelId="{0450DE43-BF4A-46AC-8DEE-21FA6AFB880E}" type="presParOf" srcId="{30CC776A-F72D-494F-9B6D-5823961E6D75}" destId="{429DC0BC-9253-4192-A897-B853274FF7AA}" srcOrd="7" destOrd="0" presId="urn:microsoft.com/office/officeart/2005/8/layout/cycle1"/>
    <dgm:cxn modelId="{1550CC30-1594-4D33-91C5-780284843578}" type="presParOf" srcId="{30CC776A-F72D-494F-9B6D-5823961E6D75}" destId="{D609ACAE-4C88-49E2-8C21-E50FAF8EEF10}" srcOrd="8" destOrd="0" presId="urn:microsoft.com/office/officeart/2005/8/layout/cycle1"/>
    <dgm:cxn modelId="{06804447-4A53-4C32-AB07-AEB50B127567}" type="presParOf" srcId="{30CC776A-F72D-494F-9B6D-5823961E6D75}" destId="{95FF49DB-4758-4FCF-B684-24B4D118BEAB}" srcOrd="9" destOrd="0" presId="urn:microsoft.com/office/officeart/2005/8/layout/cycle1"/>
    <dgm:cxn modelId="{FC24FC0B-41E3-401E-A9E3-D5632F639D72}" type="presParOf" srcId="{30CC776A-F72D-494F-9B6D-5823961E6D75}" destId="{2C87F04E-1A5B-448B-8556-DA1C136E59DA}" srcOrd="10" destOrd="0" presId="urn:microsoft.com/office/officeart/2005/8/layout/cycle1"/>
    <dgm:cxn modelId="{1A1ADBF0-8A50-43A6-B432-79245F4A0F8B}" type="presParOf" srcId="{30CC776A-F72D-494F-9B6D-5823961E6D75}" destId="{43BC5222-2A2A-4DE1-B1E2-619CDB27BFD4}" srcOrd="11" destOrd="0" presId="urn:microsoft.com/office/officeart/2005/8/layout/cycle1"/>
    <dgm:cxn modelId="{3A627D6B-7CF8-4257-9326-FCDB59D9BC44}" type="presParOf" srcId="{30CC776A-F72D-494F-9B6D-5823961E6D75}" destId="{98A198F2-3ADE-4910-AD5C-56C181E2B4CE}" srcOrd="12" destOrd="0" presId="urn:microsoft.com/office/officeart/2005/8/layout/cycle1"/>
    <dgm:cxn modelId="{01916CA7-863D-428F-98DF-947A602B14E8}" type="presParOf" srcId="{30CC776A-F72D-494F-9B6D-5823961E6D75}" destId="{A59E113D-B3F5-43F8-A6E3-371B463FE7AB}" srcOrd="13" destOrd="0" presId="urn:microsoft.com/office/officeart/2005/8/layout/cycle1"/>
    <dgm:cxn modelId="{497343B0-8576-4FF3-8CE1-18DCF5671E14}" type="presParOf" srcId="{30CC776A-F72D-494F-9B6D-5823961E6D75}" destId="{ADB0B3F4-F058-41F4-89A8-79B7B0F5DE07}" srcOrd="14" destOrd="0" presId="urn:microsoft.com/office/officeart/2005/8/layout/cycle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4748CC-F796-4349-817E-F653C3244398}">
      <dsp:nvSpPr>
        <dsp:cNvPr id="0" name=""/>
        <dsp:cNvSpPr/>
      </dsp:nvSpPr>
      <dsp:spPr>
        <a:xfrm>
          <a:off x="0" y="606041"/>
          <a:ext cx="2026565" cy="1130463"/>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91805A0-51B7-42EB-A8D1-319D4A68D554}">
      <dsp:nvSpPr>
        <dsp:cNvPr id="0" name=""/>
        <dsp:cNvSpPr/>
      </dsp:nvSpPr>
      <dsp:spPr>
        <a:xfrm>
          <a:off x="0" y="720600"/>
          <a:ext cx="1393206" cy="86967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en-US" sz="1600" kern="1200" dirty="0"/>
            <a:t>Publish Web Service</a:t>
          </a:r>
        </a:p>
      </dsp:txBody>
      <dsp:txXfrm>
        <a:off x="42454" y="763054"/>
        <a:ext cx="1308298" cy="78476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09B6310-4EBF-41B0-9BBC-32C08A855579}">
      <dsp:nvSpPr>
        <dsp:cNvPr id="0" name=""/>
        <dsp:cNvSpPr/>
      </dsp:nvSpPr>
      <dsp:spPr>
        <a:xfrm>
          <a:off x="195318" y="0"/>
          <a:ext cx="2213609" cy="1244061"/>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8AF1408-8B75-4E62-AC6F-C0BE2C8B6C7E}">
      <dsp:nvSpPr>
        <dsp:cNvPr id="0" name=""/>
        <dsp:cNvSpPr/>
      </dsp:nvSpPr>
      <dsp:spPr>
        <a:xfrm>
          <a:off x="318187" y="373218"/>
          <a:ext cx="952177" cy="49762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rtl="0">
            <a:lnSpc>
              <a:spcPct val="90000"/>
            </a:lnSpc>
            <a:spcBef>
              <a:spcPct val="0"/>
            </a:spcBef>
            <a:spcAft>
              <a:spcPct val="35000"/>
            </a:spcAft>
            <a:buNone/>
          </a:pPr>
          <a:r>
            <a:rPr lang="en-US" sz="1200" kern="1200" dirty="0"/>
            <a:t>Get  Azure Subscription</a:t>
          </a:r>
        </a:p>
      </dsp:txBody>
      <dsp:txXfrm>
        <a:off x="342479" y="397510"/>
        <a:ext cx="903593" cy="449040"/>
      </dsp:txXfrm>
    </dsp:sp>
    <dsp:sp modelId="{C4CDEA82-A5C7-451C-99C2-1BB38892DC8F}">
      <dsp:nvSpPr>
        <dsp:cNvPr id="0" name=""/>
        <dsp:cNvSpPr/>
      </dsp:nvSpPr>
      <dsp:spPr>
        <a:xfrm>
          <a:off x="1333881" y="373218"/>
          <a:ext cx="952177" cy="49762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rtl="0">
            <a:lnSpc>
              <a:spcPct val="90000"/>
            </a:lnSpc>
            <a:spcBef>
              <a:spcPct val="0"/>
            </a:spcBef>
            <a:spcAft>
              <a:spcPct val="35000"/>
            </a:spcAft>
            <a:buNone/>
          </a:pPr>
          <a:r>
            <a:rPr lang="en-US" sz="1200" kern="1200"/>
            <a:t>Create Workspace</a:t>
          </a:r>
        </a:p>
      </dsp:txBody>
      <dsp:txXfrm>
        <a:off x="1358173" y="397510"/>
        <a:ext cx="903593" cy="44904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D492D15-A4B4-194D-B688-D5D53DC7F353}">
      <dsp:nvSpPr>
        <dsp:cNvPr id="0" name=""/>
        <dsp:cNvSpPr/>
      </dsp:nvSpPr>
      <dsp:spPr>
        <a:xfrm>
          <a:off x="3939" y="2849065"/>
          <a:ext cx="1461219" cy="730609"/>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rtl="0">
            <a:lnSpc>
              <a:spcPct val="90000"/>
            </a:lnSpc>
            <a:spcBef>
              <a:spcPct val="0"/>
            </a:spcBef>
            <a:spcAft>
              <a:spcPct val="35000"/>
            </a:spcAft>
            <a:buNone/>
          </a:pPr>
          <a:r>
            <a:rPr lang="en-US" sz="1900" kern="1200"/>
            <a:t>Age&lt;30</a:t>
          </a:r>
        </a:p>
      </dsp:txBody>
      <dsp:txXfrm>
        <a:off x="25338" y="2870464"/>
        <a:ext cx="1418421" cy="687811"/>
      </dsp:txXfrm>
    </dsp:sp>
    <dsp:sp modelId="{AE991158-39C2-FF44-A0C3-9FE4599FC66F}">
      <dsp:nvSpPr>
        <dsp:cNvPr id="0" name=""/>
        <dsp:cNvSpPr/>
      </dsp:nvSpPr>
      <dsp:spPr>
        <a:xfrm rot="17945813">
          <a:off x="1156434" y="2679015"/>
          <a:ext cx="1201938" cy="20456"/>
        </a:xfrm>
        <a:custGeom>
          <a:avLst/>
          <a:gdLst/>
          <a:ahLst/>
          <a:cxnLst/>
          <a:rect l="0" t="0" r="0" b="0"/>
          <a:pathLst>
            <a:path>
              <a:moveTo>
                <a:pt x="0" y="10228"/>
              </a:moveTo>
              <a:lnTo>
                <a:pt x="1201938" y="10228"/>
              </a:lnTo>
            </a:path>
          </a:pathLst>
        </a:custGeom>
        <a:noFill/>
        <a:ln w="6350" cap="flat" cmpd="sng" algn="ctr">
          <a:solidFill>
            <a:schemeClr val="accent1">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727354" y="2659195"/>
        <a:ext cx="60096" cy="60096"/>
      </dsp:txXfrm>
    </dsp:sp>
    <dsp:sp modelId="{FCD7164E-8628-8C4E-9400-C216173A4B14}">
      <dsp:nvSpPr>
        <dsp:cNvPr id="0" name=""/>
        <dsp:cNvSpPr/>
      </dsp:nvSpPr>
      <dsp:spPr>
        <a:xfrm>
          <a:off x="2049647" y="1798813"/>
          <a:ext cx="1461219" cy="730609"/>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rtl="0">
            <a:lnSpc>
              <a:spcPct val="90000"/>
            </a:lnSpc>
            <a:spcBef>
              <a:spcPct val="0"/>
            </a:spcBef>
            <a:spcAft>
              <a:spcPct val="35000"/>
            </a:spcAft>
            <a:buNone/>
          </a:pPr>
          <a:r>
            <a:rPr lang="it-IT" sz="1900" kern="1200" dirty="0"/>
            <a:t>Income &gt; $50K</a:t>
          </a:r>
        </a:p>
      </dsp:txBody>
      <dsp:txXfrm>
        <a:off x="2071046" y="1820212"/>
        <a:ext cx="1418421" cy="687811"/>
      </dsp:txXfrm>
    </dsp:sp>
    <dsp:sp modelId="{745BCA54-2A64-B54A-8EA9-5FB99EF39746}">
      <dsp:nvSpPr>
        <dsp:cNvPr id="0" name=""/>
        <dsp:cNvSpPr/>
      </dsp:nvSpPr>
      <dsp:spPr>
        <a:xfrm rot="19457599">
          <a:off x="3443211" y="1943839"/>
          <a:ext cx="719799" cy="20456"/>
        </a:xfrm>
        <a:custGeom>
          <a:avLst/>
          <a:gdLst/>
          <a:ahLst/>
          <a:cxnLst/>
          <a:rect l="0" t="0" r="0" b="0"/>
          <a:pathLst>
            <a:path>
              <a:moveTo>
                <a:pt x="0" y="10228"/>
              </a:moveTo>
              <a:lnTo>
                <a:pt x="719799" y="10228"/>
              </a:lnTo>
            </a:path>
          </a:pathLst>
        </a:custGeom>
        <a:noFill/>
        <a:ln w="6350" cap="flat" cmpd="sng" algn="ctr">
          <a:solidFill>
            <a:schemeClr val="accent1">
              <a:shade val="8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785116" y="1936072"/>
        <a:ext cx="35989" cy="35989"/>
      </dsp:txXfrm>
    </dsp:sp>
    <dsp:sp modelId="{BC6DB3B7-2D25-1A47-97BA-FE55E74B98CB}">
      <dsp:nvSpPr>
        <dsp:cNvPr id="0" name=""/>
        <dsp:cNvSpPr/>
      </dsp:nvSpPr>
      <dsp:spPr>
        <a:xfrm>
          <a:off x="4095354" y="1378712"/>
          <a:ext cx="1461219" cy="730609"/>
        </a:xfrm>
        <a:prstGeom prst="roundRect">
          <a:avLst>
            <a:gd name="adj" fmla="val 10000"/>
          </a:avLst>
        </a:prstGeom>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w="6350" cap="flat" cmpd="sng" algn="ctr">
          <a:solidFill>
            <a:schemeClr val="accent2"/>
          </a:solidFill>
          <a:prstDash val="solid"/>
          <a:miter lim="800000"/>
        </a:ln>
        <a:effectLst/>
      </dsp:spPr>
      <dsp:style>
        <a:lnRef idx="1">
          <a:schemeClr val="accent2"/>
        </a:lnRef>
        <a:fillRef idx="3">
          <a:schemeClr val="accent2"/>
        </a:fillRef>
        <a:effectRef idx="2">
          <a:schemeClr val="accent2"/>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rtl="0">
            <a:lnSpc>
              <a:spcPct val="90000"/>
            </a:lnSpc>
            <a:spcBef>
              <a:spcPct val="0"/>
            </a:spcBef>
            <a:spcAft>
              <a:spcPct val="35000"/>
            </a:spcAft>
            <a:buNone/>
          </a:pPr>
          <a:r>
            <a:rPr lang="en-US" sz="1900" kern="1200" dirty="0"/>
            <a:t>Xbox-One Customer</a:t>
          </a:r>
        </a:p>
      </dsp:txBody>
      <dsp:txXfrm>
        <a:off x="4116753" y="1400111"/>
        <a:ext cx="1418421" cy="687811"/>
      </dsp:txXfrm>
    </dsp:sp>
    <dsp:sp modelId="{60B8E030-1D22-644F-BD71-1688AD962086}">
      <dsp:nvSpPr>
        <dsp:cNvPr id="0" name=""/>
        <dsp:cNvSpPr/>
      </dsp:nvSpPr>
      <dsp:spPr>
        <a:xfrm rot="2142401">
          <a:off x="3443211" y="2363940"/>
          <a:ext cx="719799" cy="20456"/>
        </a:xfrm>
        <a:custGeom>
          <a:avLst/>
          <a:gdLst/>
          <a:ahLst/>
          <a:cxnLst/>
          <a:rect l="0" t="0" r="0" b="0"/>
          <a:pathLst>
            <a:path>
              <a:moveTo>
                <a:pt x="0" y="10228"/>
              </a:moveTo>
              <a:lnTo>
                <a:pt x="719799" y="10228"/>
              </a:lnTo>
            </a:path>
          </a:pathLst>
        </a:custGeom>
        <a:noFill/>
        <a:ln w="6350" cap="flat" cmpd="sng" algn="ctr">
          <a:solidFill>
            <a:schemeClr val="accent1">
              <a:shade val="8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785116" y="2356173"/>
        <a:ext cx="35989" cy="35989"/>
      </dsp:txXfrm>
    </dsp:sp>
    <dsp:sp modelId="{2A3F5B09-C756-FC48-8853-CF9C5B9AA22F}">
      <dsp:nvSpPr>
        <dsp:cNvPr id="0" name=""/>
        <dsp:cNvSpPr/>
      </dsp:nvSpPr>
      <dsp:spPr>
        <a:xfrm>
          <a:off x="4095354" y="2218913"/>
          <a:ext cx="1461219" cy="730609"/>
        </a:xfrm>
        <a:prstGeom prst="roundRect">
          <a:avLst>
            <a:gd name="adj" fmla="val 10000"/>
          </a:avLst>
        </a:prstGeom>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w="6350" cap="flat" cmpd="sng" algn="ctr">
          <a:solidFill>
            <a:schemeClr val="accent2"/>
          </a:solidFill>
          <a:prstDash val="solid"/>
          <a:miter lim="800000"/>
        </a:ln>
        <a:effectLst/>
      </dsp:spPr>
      <dsp:style>
        <a:lnRef idx="1">
          <a:schemeClr val="accent2"/>
        </a:lnRef>
        <a:fillRef idx="3">
          <a:schemeClr val="accent2"/>
        </a:fillRef>
        <a:effectRef idx="2">
          <a:schemeClr val="accent2"/>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rtl="0">
            <a:lnSpc>
              <a:spcPct val="90000"/>
            </a:lnSpc>
            <a:spcBef>
              <a:spcPct val="0"/>
            </a:spcBef>
            <a:spcAft>
              <a:spcPct val="35000"/>
            </a:spcAft>
            <a:buNone/>
          </a:pPr>
          <a:r>
            <a:rPr lang="en-US" sz="1900" kern="1200" dirty="0"/>
            <a:t>Not Xbox-One Customer</a:t>
          </a:r>
        </a:p>
      </dsp:txBody>
      <dsp:txXfrm>
        <a:off x="4116753" y="2240312"/>
        <a:ext cx="1418421" cy="687811"/>
      </dsp:txXfrm>
    </dsp:sp>
    <dsp:sp modelId="{4BBE8ABB-8F32-2041-9FEB-CD1756318723}">
      <dsp:nvSpPr>
        <dsp:cNvPr id="0" name=""/>
        <dsp:cNvSpPr/>
      </dsp:nvSpPr>
      <dsp:spPr>
        <a:xfrm rot="3654187">
          <a:off x="1156434" y="3729267"/>
          <a:ext cx="1201938" cy="20456"/>
        </a:xfrm>
        <a:custGeom>
          <a:avLst/>
          <a:gdLst/>
          <a:ahLst/>
          <a:cxnLst/>
          <a:rect l="0" t="0" r="0" b="0"/>
          <a:pathLst>
            <a:path>
              <a:moveTo>
                <a:pt x="0" y="10228"/>
              </a:moveTo>
              <a:lnTo>
                <a:pt x="1201938" y="10228"/>
              </a:lnTo>
            </a:path>
          </a:pathLst>
        </a:custGeom>
        <a:noFill/>
        <a:ln w="6350" cap="flat" cmpd="sng" algn="ctr">
          <a:solidFill>
            <a:schemeClr val="accent1">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727354" y="3709447"/>
        <a:ext cx="60096" cy="60096"/>
      </dsp:txXfrm>
    </dsp:sp>
    <dsp:sp modelId="{6A210C99-91A1-854A-B871-AA394218DAAB}">
      <dsp:nvSpPr>
        <dsp:cNvPr id="0" name=""/>
        <dsp:cNvSpPr/>
      </dsp:nvSpPr>
      <dsp:spPr>
        <a:xfrm>
          <a:off x="2049647" y="3899316"/>
          <a:ext cx="1461219" cy="730609"/>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rtl="0">
            <a:lnSpc>
              <a:spcPct val="90000"/>
            </a:lnSpc>
            <a:spcBef>
              <a:spcPct val="0"/>
            </a:spcBef>
            <a:spcAft>
              <a:spcPct val="35000"/>
            </a:spcAft>
            <a:buNone/>
          </a:pPr>
          <a:r>
            <a:rPr lang="en-US" sz="1900" kern="1200" dirty="0"/>
            <a:t>Days Played &gt; 728</a:t>
          </a:r>
        </a:p>
      </dsp:txBody>
      <dsp:txXfrm>
        <a:off x="2071046" y="3920715"/>
        <a:ext cx="1418421" cy="687811"/>
      </dsp:txXfrm>
    </dsp:sp>
    <dsp:sp modelId="{47E9A899-E17F-CD4A-8B3A-44C218E81C93}">
      <dsp:nvSpPr>
        <dsp:cNvPr id="0" name=""/>
        <dsp:cNvSpPr/>
      </dsp:nvSpPr>
      <dsp:spPr>
        <a:xfrm rot="19457599">
          <a:off x="3443211" y="4044343"/>
          <a:ext cx="719799" cy="20456"/>
        </a:xfrm>
        <a:custGeom>
          <a:avLst/>
          <a:gdLst/>
          <a:ahLst/>
          <a:cxnLst/>
          <a:rect l="0" t="0" r="0" b="0"/>
          <a:pathLst>
            <a:path>
              <a:moveTo>
                <a:pt x="0" y="10228"/>
              </a:moveTo>
              <a:lnTo>
                <a:pt x="719799" y="10228"/>
              </a:lnTo>
            </a:path>
          </a:pathLst>
        </a:custGeom>
        <a:noFill/>
        <a:ln w="6350" cap="flat" cmpd="sng" algn="ctr">
          <a:solidFill>
            <a:schemeClr val="accent1">
              <a:shade val="8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785116" y="4036576"/>
        <a:ext cx="35989" cy="35989"/>
      </dsp:txXfrm>
    </dsp:sp>
    <dsp:sp modelId="{017EC61D-FD9E-6045-BE13-7246745D8569}">
      <dsp:nvSpPr>
        <dsp:cNvPr id="0" name=""/>
        <dsp:cNvSpPr/>
      </dsp:nvSpPr>
      <dsp:spPr>
        <a:xfrm>
          <a:off x="4095354" y="3479216"/>
          <a:ext cx="1461219" cy="730609"/>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rtl="0">
            <a:lnSpc>
              <a:spcPct val="90000"/>
            </a:lnSpc>
            <a:spcBef>
              <a:spcPct val="0"/>
            </a:spcBef>
            <a:spcAft>
              <a:spcPct val="35000"/>
            </a:spcAft>
            <a:buNone/>
          </a:pPr>
          <a:r>
            <a:rPr lang="it-IT" sz="1900" kern="1200"/>
            <a:t>Income &gt; $50K</a:t>
          </a:r>
        </a:p>
      </dsp:txBody>
      <dsp:txXfrm>
        <a:off x="4116753" y="3500615"/>
        <a:ext cx="1418421" cy="687811"/>
      </dsp:txXfrm>
    </dsp:sp>
    <dsp:sp modelId="{4738D33E-86E4-5D4A-A474-A251F5851C82}">
      <dsp:nvSpPr>
        <dsp:cNvPr id="0" name=""/>
        <dsp:cNvSpPr/>
      </dsp:nvSpPr>
      <dsp:spPr>
        <a:xfrm rot="19457599">
          <a:off x="5488919" y="3624242"/>
          <a:ext cx="719799" cy="20456"/>
        </a:xfrm>
        <a:custGeom>
          <a:avLst/>
          <a:gdLst/>
          <a:ahLst/>
          <a:cxnLst/>
          <a:rect l="0" t="0" r="0" b="0"/>
          <a:pathLst>
            <a:path>
              <a:moveTo>
                <a:pt x="0" y="10228"/>
              </a:moveTo>
              <a:lnTo>
                <a:pt x="719799" y="10228"/>
              </a:lnTo>
            </a:path>
          </a:pathLst>
        </a:custGeom>
        <a:noFill/>
        <a:ln w="6350" cap="flat" cmpd="sng" algn="ctr">
          <a:solidFill>
            <a:schemeClr val="accent1">
              <a:shade val="8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830823" y="3616475"/>
        <a:ext cx="35989" cy="35989"/>
      </dsp:txXfrm>
    </dsp:sp>
    <dsp:sp modelId="{AADB180D-5EFE-5143-9AFF-0653804F2C75}">
      <dsp:nvSpPr>
        <dsp:cNvPr id="0" name=""/>
        <dsp:cNvSpPr/>
      </dsp:nvSpPr>
      <dsp:spPr>
        <a:xfrm>
          <a:off x="6141062" y="3059115"/>
          <a:ext cx="1461219" cy="730609"/>
        </a:xfrm>
        <a:prstGeom prst="roundRect">
          <a:avLst>
            <a:gd name="adj" fmla="val 10000"/>
          </a:avLst>
        </a:prstGeom>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w="6350" cap="flat" cmpd="sng" algn="ctr">
          <a:solidFill>
            <a:schemeClr val="accent2"/>
          </a:solidFill>
          <a:prstDash val="solid"/>
          <a:miter lim="800000"/>
        </a:ln>
        <a:effectLst/>
      </dsp:spPr>
      <dsp:style>
        <a:lnRef idx="1">
          <a:schemeClr val="accent2"/>
        </a:lnRef>
        <a:fillRef idx="3">
          <a:schemeClr val="accent2"/>
        </a:fillRef>
        <a:effectRef idx="2">
          <a:schemeClr val="accent2"/>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rtl="0">
            <a:lnSpc>
              <a:spcPct val="90000"/>
            </a:lnSpc>
            <a:spcBef>
              <a:spcPct val="0"/>
            </a:spcBef>
            <a:spcAft>
              <a:spcPct val="35000"/>
            </a:spcAft>
            <a:buNone/>
          </a:pPr>
          <a:r>
            <a:rPr lang="en-US" sz="1900" kern="1200" dirty="0"/>
            <a:t>Xbox-One Customer</a:t>
          </a:r>
        </a:p>
      </dsp:txBody>
      <dsp:txXfrm>
        <a:off x="6162461" y="3080514"/>
        <a:ext cx="1418421" cy="687811"/>
      </dsp:txXfrm>
    </dsp:sp>
    <dsp:sp modelId="{ECA63B49-C659-EA4B-9BB4-88869306496D}">
      <dsp:nvSpPr>
        <dsp:cNvPr id="0" name=""/>
        <dsp:cNvSpPr/>
      </dsp:nvSpPr>
      <dsp:spPr>
        <a:xfrm rot="2142401">
          <a:off x="5488919" y="4044343"/>
          <a:ext cx="719799" cy="20456"/>
        </a:xfrm>
        <a:custGeom>
          <a:avLst/>
          <a:gdLst/>
          <a:ahLst/>
          <a:cxnLst/>
          <a:rect l="0" t="0" r="0" b="0"/>
          <a:pathLst>
            <a:path>
              <a:moveTo>
                <a:pt x="0" y="10228"/>
              </a:moveTo>
              <a:lnTo>
                <a:pt x="719799" y="10228"/>
              </a:lnTo>
            </a:path>
          </a:pathLst>
        </a:custGeom>
        <a:noFill/>
        <a:ln w="6350" cap="flat" cmpd="sng" algn="ctr">
          <a:solidFill>
            <a:schemeClr val="accent1">
              <a:shade val="8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830823" y="4036576"/>
        <a:ext cx="35989" cy="35989"/>
      </dsp:txXfrm>
    </dsp:sp>
    <dsp:sp modelId="{ECE8EDEB-0E8F-9447-A917-BCB82E5CE99C}">
      <dsp:nvSpPr>
        <dsp:cNvPr id="0" name=""/>
        <dsp:cNvSpPr/>
      </dsp:nvSpPr>
      <dsp:spPr>
        <a:xfrm>
          <a:off x="6141062" y="3899316"/>
          <a:ext cx="1461219" cy="730609"/>
        </a:xfrm>
        <a:prstGeom prst="roundRect">
          <a:avLst>
            <a:gd name="adj" fmla="val 10000"/>
          </a:avLst>
        </a:prstGeom>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w="6350" cap="flat" cmpd="sng" algn="ctr">
          <a:solidFill>
            <a:schemeClr val="accent2"/>
          </a:solidFill>
          <a:prstDash val="solid"/>
          <a:miter lim="800000"/>
        </a:ln>
        <a:effectLst/>
      </dsp:spPr>
      <dsp:style>
        <a:lnRef idx="1">
          <a:schemeClr val="accent2"/>
        </a:lnRef>
        <a:fillRef idx="3">
          <a:schemeClr val="accent2"/>
        </a:fillRef>
        <a:effectRef idx="2">
          <a:schemeClr val="accent2"/>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rtl="0">
            <a:lnSpc>
              <a:spcPct val="90000"/>
            </a:lnSpc>
            <a:spcBef>
              <a:spcPct val="0"/>
            </a:spcBef>
            <a:spcAft>
              <a:spcPct val="35000"/>
            </a:spcAft>
            <a:buNone/>
          </a:pPr>
          <a:r>
            <a:rPr lang="en-US" sz="1900" kern="1200" dirty="0"/>
            <a:t>Not Xbox-One Customer</a:t>
          </a:r>
        </a:p>
      </dsp:txBody>
      <dsp:txXfrm>
        <a:off x="6162461" y="3920715"/>
        <a:ext cx="1418421" cy="687811"/>
      </dsp:txXfrm>
    </dsp:sp>
    <dsp:sp modelId="{AE7D03BB-C095-A74E-975B-ED03CC63FF01}">
      <dsp:nvSpPr>
        <dsp:cNvPr id="0" name=""/>
        <dsp:cNvSpPr/>
      </dsp:nvSpPr>
      <dsp:spPr>
        <a:xfrm rot="2142401">
          <a:off x="3443211" y="4464443"/>
          <a:ext cx="719799" cy="20456"/>
        </a:xfrm>
        <a:custGeom>
          <a:avLst/>
          <a:gdLst/>
          <a:ahLst/>
          <a:cxnLst/>
          <a:rect l="0" t="0" r="0" b="0"/>
          <a:pathLst>
            <a:path>
              <a:moveTo>
                <a:pt x="0" y="10228"/>
              </a:moveTo>
              <a:lnTo>
                <a:pt x="719799" y="10228"/>
              </a:lnTo>
            </a:path>
          </a:pathLst>
        </a:custGeom>
        <a:noFill/>
        <a:ln w="6350" cap="flat" cmpd="sng" algn="ctr">
          <a:solidFill>
            <a:schemeClr val="accent1">
              <a:shade val="8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785116" y="4456677"/>
        <a:ext cx="35989" cy="35989"/>
      </dsp:txXfrm>
    </dsp:sp>
    <dsp:sp modelId="{F4411436-2E4A-974D-9E8C-1709454CC09D}">
      <dsp:nvSpPr>
        <dsp:cNvPr id="0" name=""/>
        <dsp:cNvSpPr/>
      </dsp:nvSpPr>
      <dsp:spPr>
        <a:xfrm>
          <a:off x="4095354" y="4319417"/>
          <a:ext cx="1461219" cy="730609"/>
        </a:xfrm>
        <a:prstGeom prst="roundRect">
          <a:avLst>
            <a:gd name="adj" fmla="val 10000"/>
          </a:avLst>
        </a:prstGeom>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w="6350" cap="flat" cmpd="sng" algn="ctr">
          <a:solidFill>
            <a:schemeClr val="accent2"/>
          </a:solidFill>
          <a:prstDash val="solid"/>
          <a:miter lim="800000"/>
        </a:ln>
        <a:effectLst/>
      </dsp:spPr>
      <dsp:style>
        <a:lnRef idx="1">
          <a:schemeClr val="accent2"/>
        </a:lnRef>
        <a:fillRef idx="3">
          <a:schemeClr val="accent2"/>
        </a:fillRef>
        <a:effectRef idx="2">
          <a:schemeClr val="accent2"/>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rtl="0">
            <a:lnSpc>
              <a:spcPct val="90000"/>
            </a:lnSpc>
            <a:spcBef>
              <a:spcPct val="0"/>
            </a:spcBef>
            <a:spcAft>
              <a:spcPct val="35000"/>
            </a:spcAft>
            <a:buNone/>
          </a:pPr>
          <a:r>
            <a:rPr lang="en-US" sz="1900" kern="1200" dirty="0"/>
            <a:t>Xbox-One Customer</a:t>
          </a:r>
        </a:p>
      </dsp:txBody>
      <dsp:txXfrm>
        <a:off x="4116753" y="4340816"/>
        <a:ext cx="1418421" cy="68781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A01354-8521-45CE-9D0E-B804F9D51FA9}">
      <dsp:nvSpPr>
        <dsp:cNvPr id="0" name=""/>
        <dsp:cNvSpPr/>
      </dsp:nvSpPr>
      <dsp:spPr>
        <a:xfrm>
          <a:off x="1659212" y="85888"/>
          <a:ext cx="1365334" cy="1365334"/>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1</a:t>
          </a:r>
        </a:p>
        <a:p>
          <a:pPr marL="0" lvl="0" indent="0" algn="ctr" defTabSz="622300">
            <a:lnSpc>
              <a:spcPct val="90000"/>
            </a:lnSpc>
            <a:spcBef>
              <a:spcPct val="0"/>
            </a:spcBef>
            <a:spcAft>
              <a:spcPct val="35000"/>
            </a:spcAft>
            <a:buNone/>
          </a:pPr>
          <a:r>
            <a:rPr lang="en-US" sz="1400" kern="1200" dirty="0"/>
            <a:t>Problem Framing</a:t>
          </a:r>
        </a:p>
      </dsp:txBody>
      <dsp:txXfrm>
        <a:off x="1859161" y="285837"/>
        <a:ext cx="965436" cy="965436"/>
      </dsp:txXfrm>
    </dsp:sp>
    <dsp:sp modelId="{3C24FC50-C5C6-462C-8E45-CBCB342FED21}">
      <dsp:nvSpPr>
        <dsp:cNvPr id="0" name=""/>
        <dsp:cNvSpPr/>
      </dsp:nvSpPr>
      <dsp:spPr>
        <a:xfrm rot="2160000">
          <a:off x="2981400" y="1134650"/>
          <a:ext cx="362968" cy="46080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2991798" y="1194808"/>
        <a:ext cx="254078" cy="276480"/>
      </dsp:txXfrm>
    </dsp:sp>
    <dsp:sp modelId="{DE7813E2-3F1B-44AE-8A4D-E3A2F2554899}">
      <dsp:nvSpPr>
        <dsp:cNvPr id="0" name=""/>
        <dsp:cNvSpPr/>
      </dsp:nvSpPr>
      <dsp:spPr>
        <a:xfrm>
          <a:off x="3317843" y="1290954"/>
          <a:ext cx="1365334" cy="1365334"/>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2 Get/Prepare Data</a:t>
          </a:r>
        </a:p>
      </dsp:txBody>
      <dsp:txXfrm>
        <a:off x="3517792" y="1490903"/>
        <a:ext cx="965436" cy="965436"/>
      </dsp:txXfrm>
    </dsp:sp>
    <dsp:sp modelId="{DF1BCFFA-1A13-4ECE-ABE7-2B0C98FB72CA}">
      <dsp:nvSpPr>
        <dsp:cNvPr id="0" name=""/>
        <dsp:cNvSpPr/>
      </dsp:nvSpPr>
      <dsp:spPr>
        <a:xfrm rot="6480000">
          <a:off x="3505430" y="2708370"/>
          <a:ext cx="362968" cy="46080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rot="10800000">
        <a:off x="3576699" y="2748750"/>
        <a:ext cx="254078" cy="276480"/>
      </dsp:txXfrm>
    </dsp:sp>
    <dsp:sp modelId="{AF00E959-5C43-48CD-A97C-060033D2AB03}">
      <dsp:nvSpPr>
        <dsp:cNvPr id="0" name=""/>
        <dsp:cNvSpPr/>
      </dsp:nvSpPr>
      <dsp:spPr>
        <a:xfrm>
          <a:off x="2684302" y="3240791"/>
          <a:ext cx="1365334" cy="1365334"/>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3</a:t>
          </a:r>
        </a:p>
        <a:p>
          <a:pPr marL="0" lvl="0" indent="0" algn="ctr" defTabSz="622300">
            <a:lnSpc>
              <a:spcPct val="90000"/>
            </a:lnSpc>
            <a:spcBef>
              <a:spcPct val="0"/>
            </a:spcBef>
            <a:spcAft>
              <a:spcPct val="35000"/>
            </a:spcAft>
            <a:buNone/>
          </a:pPr>
          <a:r>
            <a:rPr lang="en-US" sz="1400" kern="1200" dirty="0"/>
            <a:t>Develop Model</a:t>
          </a:r>
        </a:p>
      </dsp:txBody>
      <dsp:txXfrm>
        <a:off x="2884251" y="3440740"/>
        <a:ext cx="965436" cy="965436"/>
      </dsp:txXfrm>
    </dsp:sp>
    <dsp:sp modelId="{828ADA7E-B440-4137-898B-7B4B8BC5694E}">
      <dsp:nvSpPr>
        <dsp:cNvPr id="0" name=""/>
        <dsp:cNvSpPr/>
      </dsp:nvSpPr>
      <dsp:spPr>
        <a:xfrm rot="10800000">
          <a:off x="2170668" y="3693058"/>
          <a:ext cx="362968" cy="46080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rot="10800000">
        <a:off x="2279558" y="3785218"/>
        <a:ext cx="254078" cy="276480"/>
      </dsp:txXfrm>
    </dsp:sp>
    <dsp:sp modelId="{A337D18A-A4B8-4BE0-8517-DCC85697C88E}">
      <dsp:nvSpPr>
        <dsp:cNvPr id="0" name=""/>
        <dsp:cNvSpPr/>
      </dsp:nvSpPr>
      <dsp:spPr>
        <a:xfrm>
          <a:off x="634122" y="3240791"/>
          <a:ext cx="1365334" cy="1365334"/>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4</a:t>
          </a:r>
        </a:p>
        <a:p>
          <a:pPr marL="0" lvl="0" indent="0" algn="ctr" defTabSz="622300">
            <a:lnSpc>
              <a:spcPct val="90000"/>
            </a:lnSpc>
            <a:spcBef>
              <a:spcPct val="0"/>
            </a:spcBef>
            <a:spcAft>
              <a:spcPct val="35000"/>
            </a:spcAft>
            <a:buNone/>
          </a:pPr>
          <a:r>
            <a:rPr lang="en-US" sz="1400" kern="1200" dirty="0"/>
            <a:t>Deploy Model</a:t>
          </a:r>
        </a:p>
      </dsp:txBody>
      <dsp:txXfrm>
        <a:off x="834071" y="3440740"/>
        <a:ext cx="965436" cy="965436"/>
      </dsp:txXfrm>
    </dsp:sp>
    <dsp:sp modelId="{9A72A26C-5978-4FF1-9093-4D54A75560AF}">
      <dsp:nvSpPr>
        <dsp:cNvPr id="0" name=""/>
        <dsp:cNvSpPr/>
      </dsp:nvSpPr>
      <dsp:spPr>
        <a:xfrm rot="15120000">
          <a:off x="821709" y="2727910"/>
          <a:ext cx="362968" cy="46080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rot="10800000">
        <a:off x="892978" y="2871850"/>
        <a:ext cx="254078" cy="276480"/>
      </dsp:txXfrm>
    </dsp:sp>
    <dsp:sp modelId="{38B5C9CA-1FA6-4B16-8DF0-3E2FA72359BD}">
      <dsp:nvSpPr>
        <dsp:cNvPr id="0" name=""/>
        <dsp:cNvSpPr/>
      </dsp:nvSpPr>
      <dsp:spPr>
        <a:xfrm>
          <a:off x="582" y="1290954"/>
          <a:ext cx="1365334" cy="1365334"/>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5</a:t>
          </a:r>
        </a:p>
        <a:p>
          <a:pPr marL="0" lvl="0" indent="0" algn="ctr" defTabSz="622300">
            <a:lnSpc>
              <a:spcPct val="90000"/>
            </a:lnSpc>
            <a:spcBef>
              <a:spcPct val="0"/>
            </a:spcBef>
            <a:spcAft>
              <a:spcPct val="35000"/>
            </a:spcAft>
            <a:buNone/>
          </a:pPr>
          <a:r>
            <a:rPr lang="en-US" sz="1400" kern="1200" dirty="0"/>
            <a:t>Evaluate / Track Performance</a:t>
          </a:r>
        </a:p>
      </dsp:txBody>
      <dsp:txXfrm>
        <a:off x="200531" y="1490903"/>
        <a:ext cx="965436" cy="965436"/>
      </dsp:txXfrm>
    </dsp:sp>
    <dsp:sp modelId="{66FC7FA2-FEBD-4CF1-9360-0B12A7BD5B9B}">
      <dsp:nvSpPr>
        <dsp:cNvPr id="0" name=""/>
        <dsp:cNvSpPr/>
      </dsp:nvSpPr>
      <dsp:spPr>
        <a:xfrm rot="19440000">
          <a:off x="1322769" y="1146726"/>
          <a:ext cx="362968" cy="46080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1333167" y="1270888"/>
        <a:ext cx="254078" cy="27648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1FACFFD-3C32-45B5-A024-7D8CD673771C}">
      <dsp:nvSpPr>
        <dsp:cNvPr id="0" name=""/>
        <dsp:cNvSpPr/>
      </dsp:nvSpPr>
      <dsp:spPr>
        <a:xfrm>
          <a:off x="1874366" y="42680"/>
          <a:ext cx="731939" cy="7319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kern="1200" dirty="0"/>
            <a:t>3.1</a:t>
          </a:r>
        </a:p>
        <a:p>
          <a:pPr marL="0" lvl="0" indent="0" algn="ctr" defTabSz="488950">
            <a:lnSpc>
              <a:spcPct val="90000"/>
            </a:lnSpc>
            <a:spcBef>
              <a:spcPct val="0"/>
            </a:spcBef>
            <a:spcAft>
              <a:spcPct val="35000"/>
            </a:spcAft>
            <a:buNone/>
          </a:pPr>
          <a:r>
            <a:rPr lang="en-US" sz="1100" kern="1200" dirty="0"/>
            <a:t>Analysis/ Metric definition</a:t>
          </a:r>
        </a:p>
      </dsp:txBody>
      <dsp:txXfrm>
        <a:off x="1874366" y="42680"/>
        <a:ext cx="731939" cy="731939"/>
      </dsp:txXfrm>
    </dsp:sp>
    <dsp:sp modelId="{56BE076D-F7E6-459C-898D-C48A8889B285}">
      <dsp:nvSpPr>
        <dsp:cNvPr id="0" name=""/>
        <dsp:cNvSpPr/>
      </dsp:nvSpPr>
      <dsp:spPr>
        <a:xfrm>
          <a:off x="153199" y="21579"/>
          <a:ext cx="2743471" cy="2743471"/>
        </a:xfrm>
        <a:prstGeom prst="circularArrow">
          <a:avLst>
            <a:gd name="adj1" fmla="val 5202"/>
            <a:gd name="adj2" fmla="val 336081"/>
            <a:gd name="adj3" fmla="val 21292558"/>
            <a:gd name="adj4" fmla="val 19766838"/>
            <a:gd name="adj5" fmla="val 607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700A775-0DDC-45B5-8038-6B9F15E13EF5}">
      <dsp:nvSpPr>
        <dsp:cNvPr id="0" name=""/>
        <dsp:cNvSpPr/>
      </dsp:nvSpPr>
      <dsp:spPr>
        <a:xfrm>
          <a:off x="2316509" y="1403454"/>
          <a:ext cx="731939" cy="7319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kern="1200" dirty="0"/>
            <a:t>3.2</a:t>
          </a:r>
        </a:p>
        <a:p>
          <a:pPr marL="0" lvl="0" indent="0" algn="ctr" defTabSz="488950">
            <a:lnSpc>
              <a:spcPct val="90000"/>
            </a:lnSpc>
            <a:spcBef>
              <a:spcPct val="0"/>
            </a:spcBef>
            <a:spcAft>
              <a:spcPct val="35000"/>
            </a:spcAft>
            <a:buNone/>
          </a:pPr>
          <a:r>
            <a:rPr lang="en-US" sz="1100" kern="1200" dirty="0"/>
            <a:t>Feature Engineering</a:t>
          </a:r>
        </a:p>
      </dsp:txBody>
      <dsp:txXfrm>
        <a:off x="2316509" y="1403454"/>
        <a:ext cx="731939" cy="731939"/>
      </dsp:txXfrm>
    </dsp:sp>
    <dsp:sp modelId="{A29DCF89-BF88-4E11-A633-22CD9DCD9666}">
      <dsp:nvSpPr>
        <dsp:cNvPr id="0" name=""/>
        <dsp:cNvSpPr/>
      </dsp:nvSpPr>
      <dsp:spPr>
        <a:xfrm>
          <a:off x="153199" y="21579"/>
          <a:ext cx="2743471" cy="2743471"/>
        </a:xfrm>
        <a:prstGeom prst="circularArrow">
          <a:avLst>
            <a:gd name="adj1" fmla="val 5202"/>
            <a:gd name="adj2" fmla="val 336081"/>
            <a:gd name="adj3" fmla="val 4013989"/>
            <a:gd name="adj4" fmla="val 2254084"/>
            <a:gd name="adj5" fmla="val 6070"/>
          </a:avLst>
        </a:prstGeom>
        <a:solidFill>
          <a:schemeClr val="accent5">
            <a:hueOff val="-1689636"/>
            <a:satOff val="-4355"/>
            <a:lumOff val="-294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29DC0BC-9253-4192-A897-B853274FF7AA}">
      <dsp:nvSpPr>
        <dsp:cNvPr id="0" name=""/>
        <dsp:cNvSpPr/>
      </dsp:nvSpPr>
      <dsp:spPr>
        <a:xfrm>
          <a:off x="1158965" y="2244459"/>
          <a:ext cx="731939" cy="7319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kern="1200" dirty="0"/>
            <a:t>3.3</a:t>
          </a:r>
        </a:p>
        <a:p>
          <a:pPr marL="0" lvl="0" indent="0" algn="ctr" defTabSz="488950">
            <a:lnSpc>
              <a:spcPct val="90000"/>
            </a:lnSpc>
            <a:spcBef>
              <a:spcPct val="0"/>
            </a:spcBef>
            <a:spcAft>
              <a:spcPct val="35000"/>
            </a:spcAft>
            <a:buNone/>
          </a:pPr>
          <a:r>
            <a:rPr lang="en-US" sz="1100" kern="1200" dirty="0"/>
            <a:t>Model Training</a:t>
          </a:r>
        </a:p>
      </dsp:txBody>
      <dsp:txXfrm>
        <a:off x="1158965" y="2244459"/>
        <a:ext cx="731939" cy="731939"/>
      </dsp:txXfrm>
    </dsp:sp>
    <dsp:sp modelId="{D609ACAE-4C88-49E2-8C21-E50FAF8EEF10}">
      <dsp:nvSpPr>
        <dsp:cNvPr id="0" name=""/>
        <dsp:cNvSpPr/>
      </dsp:nvSpPr>
      <dsp:spPr>
        <a:xfrm>
          <a:off x="153199" y="21579"/>
          <a:ext cx="2743471" cy="2743471"/>
        </a:xfrm>
        <a:prstGeom prst="circularArrow">
          <a:avLst>
            <a:gd name="adj1" fmla="val 5202"/>
            <a:gd name="adj2" fmla="val 336081"/>
            <a:gd name="adj3" fmla="val 8209835"/>
            <a:gd name="adj4" fmla="val 6449930"/>
            <a:gd name="adj5" fmla="val 6070"/>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C87F04E-1A5B-448B-8556-DA1C136E59DA}">
      <dsp:nvSpPr>
        <dsp:cNvPr id="0" name=""/>
        <dsp:cNvSpPr/>
      </dsp:nvSpPr>
      <dsp:spPr>
        <a:xfrm>
          <a:off x="1421" y="1403454"/>
          <a:ext cx="731939" cy="7319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kern="1200" dirty="0"/>
            <a:t>3.4</a:t>
          </a:r>
        </a:p>
        <a:p>
          <a:pPr marL="0" lvl="0" indent="0" algn="ctr" defTabSz="488950">
            <a:lnSpc>
              <a:spcPct val="90000"/>
            </a:lnSpc>
            <a:spcBef>
              <a:spcPct val="0"/>
            </a:spcBef>
            <a:spcAft>
              <a:spcPct val="35000"/>
            </a:spcAft>
            <a:buNone/>
          </a:pPr>
          <a:r>
            <a:rPr lang="en-US" sz="1100" kern="1200" dirty="0"/>
            <a:t>Parameter Tuning</a:t>
          </a:r>
        </a:p>
      </dsp:txBody>
      <dsp:txXfrm>
        <a:off x="1421" y="1403454"/>
        <a:ext cx="731939" cy="731939"/>
      </dsp:txXfrm>
    </dsp:sp>
    <dsp:sp modelId="{43BC5222-2A2A-4DE1-B1E2-619CDB27BFD4}">
      <dsp:nvSpPr>
        <dsp:cNvPr id="0" name=""/>
        <dsp:cNvSpPr/>
      </dsp:nvSpPr>
      <dsp:spPr>
        <a:xfrm>
          <a:off x="153199" y="21579"/>
          <a:ext cx="2743471" cy="2743471"/>
        </a:xfrm>
        <a:prstGeom prst="circularArrow">
          <a:avLst>
            <a:gd name="adj1" fmla="val 5202"/>
            <a:gd name="adj2" fmla="val 336081"/>
            <a:gd name="adj3" fmla="val 12297080"/>
            <a:gd name="adj4" fmla="val 10771361"/>
            <a:gd name="adj5" fmla="val 6070"/>
          </a:avLst>
        </a:prstGeom>
        <a:solidFill>
          <a:schemeClr val="accent5">
            <a:hueOff val="-5068907"/>
            <a:satOff val="-13064"/>
            <a:lumOff val="-882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59E113D-B3F5-43F8-A6E3-371B463FE7AB}">
      <dsp:nvSpPr>
        <dsp:cNvPr id="0" name=""/>
        <dsp:cNvSpPr/>
      </dsp:nvSpPr>
      <dsp:spPr>
        <a:xfrm>
          <a:off x="443564" y="42680"/>
          <a:ext cx="731939" cy="7319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kern="1200" dirty="0"/>
            <a:t>3.5</a:t>
          </a:r>
        </a:p>
        <a:p>
          <a:pPr marL="0" lvl="0" indent="0" algn="ctr" defTabSz="488950">
            <a:lnSpc>
              <a:spcPct val="90000"/>
            </a:lnSpc>
            <a:spcBef>
              <a:spcPct val="0"/>
            </a:spcBef>
            <a:spcAft>
              <a:spcPct val="35000"/>
            </a:spcAft>
            <a:buNone/>
          </a:pPr>
          <a:r>
            <a:rPr lang="en-US" sz="1100" kern="1200" dirty="0"/>
            <a:t>Evaluation</a:t>
          </a:r>
        </a:p>
      </dsp:txBody>
      <dsp:txXfrm>
        <a:off x="443564" y="42680"/>
        <a:ext cx="731939" cy="731939"/>
      </dsp:txXfrm>
    </dsp:sp>
    <dsp:sp modelId="{ADB0B3F4-F058-41F4-89A8-79B7B0F5DE07}">
      <dsp:nvSpPr>
        <dsp:cNvPr id="0" name=""/>
        <dsp:cNvSpPr/>
      </dsp:nvSpPr>
      <dsp:spPr>
        <a:xfrm>
          <a:off x="153199" y="21579"/>
          <a:ext cx="2743471" cy="2743471"/>
        </a:xfrm>
        <a:prstGeom prst="circularArrow">
          <a:avLst>
            <a:gd name="adj1" fmla="val 5202"/>
            <a:gd name="adj2" fmla="val 336081"/>
            <a:gd name="adj3" fmla="val 16864980"/>
            <a:gd name="adj4" fmla="val 15198939"/>
            <a:gd name="adj5" fmla="val 6070"/>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a:extLst>
              <a:ext uri="{FF2B5EF4-FFF2-40B4-BE49-F238E27FC236}">
                <a16:creationId xmlns:a16="http://schemas.microsoft.com/office/drawing/2014/main" id="{65CBCEA3-42A7-4D60-9C49-BF20AF0BE2C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a:extLst>
              <a:ext uri="{FF2B5EF4-FFF2-40B4-BE49-F238E27FC236}">
                <a16:creationId xmlns:a16="http://schemas.microsoft.com/office/drawing/2014/main" id="{8658F36A-EFB5-47D5-A436-9FD058895CA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83C738E-981E-4A73-968F-FC838A1F9785}" type="datetimeFigureOut">
              <a:rPr lang="de-DE" smtClean="0"/>
              <a:t>22.09.2018</a:t>
            </a:fld>
            <a:endParaRPr lang="de-DE"/>
          </a:p>
        </p:txBody>
      </p:sp>
      <p:sp>
        <p:nvSpPr>
          <p:cNvPr id="4" name="Fußzeilenplatzhalter 3">
            <a:extLst>
              <a:ext uri="{FF2B5EF4-FFF2-40B4-BE49-F238E27FC236}">
                <a16:creationId xmlns:a16="http://schemas.microsoft.com/office/drawing/2014/main" id="{660C5336-1D35-4739-92B7-1E818706E1B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5" name="Foliennummernplatzhalter 4">
            <a:extLst>
              <a:ext uri="{FF2B5EF4-FFF2-40B4-BE49-F238E27FC236}">
                <a16:creationId xmlns:a16="http://schemas.microsoft.com/office/drawing/2014/main" id="{ABC795D7-857A-4E61-B291-4D30DC991DE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A058ABB-8AF2-4DCF-A015-F6DCDB692618}" type="slidenum">
              <a:rPr lang="de-DE" smtClean="0"/>
              <a:t>‹Nr.›</a:t>
            </a:fld>
            <a:endParaRPr lang="de-DE"/>
          </a:p>
        </p:txBody>
      </p:sp>
    </p:spTree>
    <p:extLst>
      <p:ext uri="{BB962C8B-B14F-4D97-AF65-F5344CB8AC3E}">
        <p14:creationId xmlns:p14="http://schemas.microsoft.com/office/powerpoint/2010/main" val="82247683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DD90ACC-0C1B-4F7D-895F-3B4A7F7193EE}" type="datetimeFigureOut">
              <a:rPr lang="de-DE" smtClean="0"/>
              <a:t>22.09.2018</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EC4F61F-482C-4821-8F1D-53C74C88913A}" type="slidenum">
              <a:rPr lang="de-DE" smtClean="0"/>
              <a:t>‹Nr.›</a:t>
            </a:fld>
            <a:endParaRPr lang="de-DE"/>
          </a:p>
        </p:txBody>
      </p:sp>
    </p:spTree>
    <p:extLst>
      <p:ext uri="{BB962C8B-B14F-4D97-AF65-F5344CB8AC3E}">
        <p14:creationId xmlns:p14="http://schemas.microsoft.com/office/powerpoint/2010/main" val="3966888760"/>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Basic definition:</a:t>
            </a:r>
          </a:p>
          <a:p>
            <a:pPr lvl="1"/>
            <a:r>
              <a:rPr lang="en-US" dirty="0"/>
              <a:t>Machine learning develops algorithms for making </a:t>
            </a:r>
            <a:r>
              <a:rPr lang="en-US" b="1" dirty="0"/>
              <a:t>predictions (statistical sense)</a:t>
            </a:r>
            <a:r>
              <a:rPr lang="en-US" dirty="0"/>
              <a:t> from data *</a:t>
            </a:r>
          </a:p>
          <a:p>
            <a:pPr lvl="1"/>
            <a:r>
              <a:rPr lang="en-US" dirty="0"/>
              <a:t>Learning models from available training data, to make good predictions on unseen test data</a:t>
            </a:r>
          </a:p>
          <a:p>
            <a:endParaRPr lang="en-US" dirty="0"/>
          </a:p>
        </p:txBody>
      </p:sp>
      <p:sp>
        <p:nvSpPr>
          <p:cNvPr id="4" name="Slide Number Placeholder 3"/>
          <p:cNvSpPr>
            <a:spLocks noGrp="1"/>
          </p:cNvSpPr>
          <p:nvPr>
            <p:ph type="sldNum" sz="quarter" idx="10"/>
          </p:nvPr>
        </p:nvSpPr>
        <p:spPr/>
        <p:txBody>
          <a:bodyPr/>
          <a:lstStyle/>
          <a:p>
            <a:fld id="{39B346B2-E8EF-43C1-9AB2-48101FFD65C8}" type="slidenum">
              <a:rPr lang="en-US" smtClean="0"/>
              <a:t>6</a:t>
            </a:fld>
            <a:endParaRPr lang="en-US"/>
          </a:p>
        </p:txBody>
      </p:sp>
    </p:spTree>
    <p:extLst>
      <p:ext uri="{BB962C8B-B14F-4D97-AF65-F5344CB8AC3E}">
        <p14:creationId xmlns:p14="http://schemas.microsoft.com/office/powerpoint/2010/main" val="39273048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Stages to develop</a:t>
            </a:r>
            <a:r>
              <a:rPr lang="en-US" baseline="0" dirty="0"/>
              <a:t> end to end Azure ML solution. First you need an AML workspace... then you build a model under AML Studio, then publish it as web service and as an app (see text analytics demo in prior slides)</a:t>
            </a:r>
            <a:endParaRPr lang="en-US" dirty="0"/>
          </a:p>
        </p:txBody>
      </p:sp>
      <p:sp>
        <p:nvSpPr>
          <p:cNvPr id="4" name="Slide Number Placeholder 3"/>
          <p:cNvSpPr>
            <a:spLocks noGrp="1"/>
          </p:cNvSpPr>
          <p:nvPr>
            <p:ph type="sldNum" sz="quarter" idx="10"/>
          </p:nvPr>
        </p:nvSpPr>
        <p:spPr/>
        <p:txBody>
          <a:bodyPr/>
          <a:lstStyle/>
          <a:p>
            <a:fld id="{E3201F18-C7BD-4C07-B05C-F9BF48195D78}" type="slidenum">
              <a:rPr lang="en-US" smtClean="0">
                <a:solidFill>
                  <a:prstClr val="black"/>
                </a:solidFill>
              </a:rPr>
              <a:pPr/>
              <a:t>19</a:t>
            </a:fld>
            <a:endParaRPr lang="en-US">
              <a:solidFill>
                <a:prstClr val="black"/>
              </a:solidFill>
            </a:endParaRPr>
          </a:p>
        </p:txBody>
      </p:sp>
    </p:spTree>
    <p:extLst>
      <p:ext uri="{BB962C8B-B14F-4D97-AF65-F5344CB8AC3E}">
        <p14:creationId xmlns:p14="http://schemas.microsoft.com/office/powerpoint/2010/main" val="9645908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With the cloud, you can bring in data sources with the ease of a drop down or drop your on-premises data set into the built in storage space. Users can then model in our development environment – Machine Learning Studio – where we’re offering R, Python and SQLite as first class citizens in addition to our world-class Microsoft algorithms. </a:t>
            </a:r>
          </a:p>
          <a:p>
            <a:endParaRPr lang="en-US" baseline="0" dirty="0"/>
          </a:p>
          <a:p>
            <a:r>
              <a:rPr lang="en-US" baseline="0" dirty="0"/>
              <a:t>The second issue – and often the primary one – is putting finished work into production in a way others can use. We’ve heard from many data scientists that they model in R on a Linux stack but then have to hand over their work to developers who need to translate that into another language to actually make it work. This time consuming and unnecessary process has been eliminated with our system, as the model is with a click transformed into a web service end-point that can run over any data, anywhere and connect to any solution or client. </a:t>
            </a:r>
          </a:p>
          <a:p>
            <a:endParaRPr lang="en-US" baseline="0" dirty="0"/>
          </a:p>
          <a:p>
            <a:r>
              <a:rPr lang="en-US" baseline="0" dirty="0"/>
              <a:t>Next, not only can this model be put into production for your company, it can be made available for the world on our Machine Learning Marketplace. Microsoft hosts your solution and markets it for you, while you have the freedom to brand and monetize as you see fit. We also offer a number of Microsoft solutions here.</a:t>
            </a:r>
          </a:p>
        </p:txBody>
      </p:sp>
      <p:sp>
        <p:nvSpPr>
          <p:cNvPr id="4" name="Slide Number Placeholder 3"/>
          <p:cNvSpPr>
            <a:spLocks noGrp="1"/>
          </p:cNvSpPr>
          <p:nvPr>
            <p:ph type="sldNum" sz="quarter" idx="10"/>
          </p:nvPr>
        </p:nvSpPr>
        <p:spPr/>
        <p:txBody>
          <a:bodyPr/>
          <a:lstStyle/>
          <a:p>
            <a:fld id="{39B346B2-E8EF-43C1-9AB2-48101FFD65C8}" type="slidenum">
              <a:rPr lang="en-US" smtClean="0"/>
              <a:t>20</a:t>
            </a:fld>
            <a:endParaRPr lang="en-US"/>
          </a:p>
        </p:txBody>
      </p:sp>
    </p:spTree>
    <p:extLst>
      <p:ext uri="{BB962C8B-B14F-4D97-AF65-F5344CB8AC3E}">
        <p14:creationId xmlns:p14="http://schemas.microsoft.com/office/powerpoint/2010/main" val="24492229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Basic definition:</a:t>
            </a:r>
          </a:p>
          <a:p>
            <a:pPr lvl="1"/>
            <a:r>
              <a:rPr lang="en-US" dirty="0"/>
              <a:t>Machine learning develops algorithms for making </a:t>
            </a:r>
            <a:r>
              <a:rPr lang="en-US" b="1" dirty="0"/>
              <a:t>predictions (statistical sense)</a:t>
            </a:r>
            <a:r>
              <a:rPr lang="en-US" dirty="0"/>
              <a:t> from data *</a:t>
            </a:r>
          </a:p>
          <a:p>
            <a:pPr lvl="1"/>
            <a:r>
              <a:rPr lang="en-US" dirty="0"/>
              <a:t>Learning models from available training data, to make good predictions on unseen test data</a:t>
            </a:r>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Highlight the keywords: Known Data, Model, Unknown Data and the Prediction (statistically…)</a:t>
            </a:r>
            <a:endParaRPr lang="en-US" dirty="0"/>
          </a:p>
          <a:p>
            <a:endParaRPr lang="en-US" dirty="0"/>
          </a:p>
        </p:txBody>
      </p:sp>
      <p:sp>
        <p:nvSpPr>
          <p:cNvPr id="4" name="Slide Number Placeholder 3"/>
          <p:cNvSpPr>
            <a:spLocks noGrp="1"/>
          </p:cNvSpPr>
          <p:nvPr>
            <p:ph type="sldNum" sz="quarter" idx="10"/>
          </p:nvPr>
        </p:nvSpPr>
        <p:spPr/>
        <p:txBody>
          <a:bodyPr/>
          <a:lstStyle/>
          <a:p>
            <a:fld id="{39B346B2-E8EF-43C1-9AB2-48101FFD65C8}" type="slidenum">
              <a:rPr lang="en-US" smtClean="0"/>
              <a:t>21</a:t>
            </a:fld>
            <a:endParaRPr lang="en-US"/>
          </a:p>
        </p:txBody>
      </p:sp>
    </p:spTree>
    <p:extLst>
      <p:ext uri="{BB962C8B-B14F-4D97-AF65-F5344CB8AC3E}">
        <p14:creationId xmlns:p14="http://schemas.microsoft.com/office/powerpoint/2010/main" val="28828663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With the cloud, you can bring in data sources with the ease of a drop down or drop your on-premises data set into the built in storage space. Users can then model in our development environment – Machine Learning Studio – where we’re offering R, Python and SQLite as first class citizens in addition to our world-class Microsoft algorithms. </a:t>
            </a:r>
          </a:p>
          <a:p>
            <a:endParaRPr lang="en-US" baseline="0" dirty="0"/>
          </a:p>
          <a:p>
            <a:r>
              <a:rPr lang="en-US" baseline="0" dirty="0"/>
              <a:t>The second issue – and often the primary one – is putting finished work into production in a way others can use. We’ve heard from many data scientists that they model in R on a Linux stack but then have to hand over their work to developers who need to translate that into another language to actually make it work. This time consuming and unnecessary process has been eliminated with our system, as the model is with a click transformed into a web service end-point that can run over any data, anywhere and connect to any solution or client. </a:t>
            </a:r>
          </a:p>
          <a:p>
            <a:endParaRPr lang="en-US" baseline="0" dirty="0"/>
          </a:p>
          <a:p>
            <a:r>
              <a:rPr lang="en-US" baseline="0" dirty="0"/>
              <a:t>Next, not only can this model be put into production for your company, it can be made available for the world on our Machine Learning Marketplace. Microsoft hosts your solution and markets it for you, while you have the freedom to brand and monetize as you see fit. We also offer a number of Microsoft solutions here.</a:t>
            </a:r>
          </a:p>
        </p:txBody>
      </p:sp>
      <p:sp>
        <p:nvSpPr>
          <p:cNvPr id="4" name="Slide Number Placeholder 3"/>
          <p:cNvSpPr>
            <a:spLocks noGrp="1"/>
          </p:cNvSpPr>
          <p:nvPr>
            <p:ph type="sldNum" sz="quarter" idx="10"/>
          </p:nvPr>
        </p:nvSpPr>
        <p:spPr/>
        <p:txBody>
          <a:bodyPr/>
          <a:lstStyle/>
          <a:p>
            <a:fld id="{39B346B2-E8EF-43C1-9AB2-48101FFD65C8}" type="slidenum">
              <a:rPr lang="en-US" smtClean="0"/>
              <a:t>22</a:t>
            </a:fld>
            <a:endParaRPr lang="en-US"/>
          </a:p>
        </p:txBody>
      </p:sp>
    </p:spTree>
    <p:extLst>
      <p:ext uri="{BB962C8B-B14F-4D97-AF65-F5344CB8AC3E}">
        <p14:creationId xmlns:p14="http://schemas.microsoft.com/office/powerpoint/2010/main" val="11295562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a:t>
            </a:r>
            <a:r>
              <a:rPr lang="en-US" baseline="0" dirty="0"/>
              <a:t> appropriate algorithms with the existing data, we generate a mathematical model, formulation or define a pattern to predict future, unknown values </a:t>
            </a:r>
          </a:p>
          <a:p>
            <a:endParaRPr lang="en-US" baseline="0" dirty="0"/>
          </a:p>
          <a:p>
            <a:r>
              <a:rPr lang="en-US" baseline="0" dirty="0"/>
              <a:t>Highlight the keywords: Known Data, Model, Unknown Data and the Prediction (statistically…)</a:t>
            </a:r>
            <a:endParaRPr lang="en-US" dirty="0"/>
          </a:p>
        </p:txBody>
      </p:sp>
      <p:sp>
        <p:nvSpPr>
          <p:cNvPr id="4" name="Slide Number Placeholder 3"/>
          <p:cNvSpPr>
            <a:spLocks noGrp="1"/>
          </p:cNvSpPr>
          <p:nvPr>
            <p:ph type="sldNum" sz="quarter" idx="10"/>
          </p:nvPr>
        </p:nvSpPr>
        <p:spPr/>
        <p:txBody>
          <a:bodyPr/>
          <a:lstStyle/>
          <a:p>
            <a:fld id="{39B346B2-E8EF-43C1-9AB2-48101FFD65C8}" type="slidenum">
              <a:rPr lang="en-US" smtClean="0"/>
              <a:t>24</a:t>
            </a:fld>
            <a:endParaRPr lang="en-US"/>
          </a:p>
        </p:txBody>
      </p:sp>
    </p:spTree>
    <p:extLst>
      <p:ext uri="{BB962C8B-B14F-4D97-AF65-F5344CB8AC3E}">
        <p14:creationId xmlns:p14="http://schemas.microsoft.com/office/powerpoint/2010/main" val="10345973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More samples on: https://azure.microsoft.com/en-us/documentation/articles/machine-learning-algorithm-choice/</a:t>
            </a:r>
          </a:p>
        </p:txBody>
      </p:sp>
      <p:sp>
        <p:nvSpPr>
          <p:cNvPr id="4" name="Slide Number Placeholder 3"/>
          <p:cNvSpPr>
            <a:spLocks noGrp="1"/>
          </p:cNvSpPr>
          <p:nvPr>
            <p:ph type="sldNum" sz="quarter" idx="10"/>
          </p:nvPr>
        </p:nvSpPr>
        <p:spPr/>
        <p:txBody>
          <a:bodyPr/>
          <a:lstStyle/>
          <a:p>
            <a:fld id="{39B346B2-E8EF-43C1-9AB2-48101FFD65C8}" type="slidenum">
              <a:rPr lang="en-US" smtClean="0"/>
              <a:t>25</a:t>
            </a:fld>
            <a:endParaRPr lang="en-US"/>
          </a:p>
        </p:txBody>
      </p:sp>
    </p:spTree>
    <p:extLst>
      <p:ext uri="{BB962C8B-B14F-4D97-AF65-F5344CB8AC3E}">
        <p14:creationId xmlns:p14="http://schemas.microsoft.com/office/powerpoint/2010/main" val="41648310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9B346B2-E8EF-43C1-9AB2-48101FFD65C8}" type="slidenum">
              <a:rPr lang="en-US" smtClean="0"/>
              <a:t>26</a:t>
            </a:fld>
            <a:endParaRPr lang="en-US"/>
          </a:p>
        </p:txBody>
      </p:sp>
    </p:spTree>
    <p:extLst>
      <p:ext uri="{BB962C8B-B14F-4D97-AF65-F5344CB8AC3E}">
        <p14:creationId xmlns:p14="http://schemas.microsoft.com/office/powerpoint/2010/main" val="34206232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a brief info about some keywords used in ML</a:t>
            </a:r>
          </a:p>
        </p:txBody>
      </p:sp>
      <p:sp>
        <p:nvSpPr>
          <p:cNvPr id="4" name="Slide Number Placeholder 3"/>
          <p:cNvSpPr>
            <a:spLocks noGrp="1"/>
          </p:cNvSpPr>
          <p:nvPr>
            <p:ph type="sldNum" sz="quarter" idx="10"/>
          </p:nvPr>
        </p:nvSpPr>
        <p:spPr/>
        <p:txBody>
          <a:bodyPr/>
          <a:lstStyle/>
          <a:p>
            <a:fld id="{39B346B2-E8EF-43C1-9AB2-48101FFD65C8}" type="slidenum">
              <a:rPr lang="en-US" smtClean="0"/>
              <a:t>28</a:t>
            </a:fld>
            <a:endParaRPr lang="en-US"/>
          </a:p>
        </p:txBody>
      </p:sp>
    </p:spTree>
    <p:extLst>
      <p:ext uri="{BB962C8B-B14F-4D97-AF65-F5344CB8AC3E}">
        <p14:creationId xmlns:p14="http://schemas.microsoft.com/office/powerpoint/2010/main" val="12089208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Ratio</a:t>
            </a:r>
            <a:r>
              <a:rPr lang="en-US" baseline="0" dirty="0"/>
              <a:t> of the Test/Training data is trivial. Depends on model, data size, quality etc.</a:t>
            </a:r>
          </a:p>
          <a:p>
            <a:endParaRPr lang="en-US" baseline="0" dirty="0"/>
          </a:p>
          <a:p>
            <a:r>
              <a:rPr lang="en-US" baseline="0" dirty="0"/>
              <a:t>Split is random (i.e. which %80 portion of the data?)</a:t>
            </a:r>
          </a:p>
          <a:p>
            <a:endParaRPr lang="en-US" baseline="0" dirty="0"/>
          </a:p>
          <a:p>
            <a:r>
              <a:rPr lang="en-US" baseline="0" dirty="0"/>
              <a:t>There is no rule to split into %80 &amp; %20 … it might be %50 &amp; %50 </a:t>
            </a:r>
            <a:r>
              <a:rPr lang="en-US" baseline="0" dirty="0" err="1"/>
              <a:t>etc</a:t>
            </a:r>
            <a:r>
              <a:rPr lang="en-US" baseline="0" dirty="0"/>
              <a:t> depending on the problem, model, case.</a:t>
            </a:r>
          </a:p>
          <a:p>
            <a:endParaRPr lang="en-US" baseline="0" dirty="0"/>
          </a:p>
          <a:p>
            <a:r>
              <a:rPr lang="en-US" baseline="0" dirty="0"/>
              <a:t>If you are not happy with the Model’s performance than adjust the parameters and re-train the model. Or change the algorithm (training approach) behind the method…</a:t>
            </a:r>
          </a:p>
          <a:p>
            <a:endParaRPr lang="en-US" dirty="0"/>
          </a:p>
        </p:txBody>
      </p:sp>
      <p:sp>
        <p:nvSpPr>
          <p:cNvPr id="4" name="Slide Number Placeholder 3"/>
          <p:cNvSpPr>
            <a:spLocks noGrp="1"/>
          </p:cNvSpPr>
          <p:nvPr>
            <p:ph type="sldNum" sz="quarter" idx="10"/>
          </p:nvPr>
        </p:nvSpPr>
        <p:spPr/>
        <p:txBody>
          <a:bodyPr/>
          <a:lstStyle/>
          <a:p>
            <a:fld id="{39B346B2-E8EF-43C1-9AB2-48101FFD65C8}" type="slidenum">
              <a:rPr lang="en-US" smtClean="0"/>
              <a:t>30</a:t>
            </a:fld>
            <a:endParaRPr lang="en-US"/>
          </a:p>
        </p:txBody>
      </p:sp>
    </p:spTree>
    <p:extLst>
      <p:ext uri="{BB962C8B-B14F-4D97-AF65-F5344CB8AC3E}">
        <p14:creationId xmlns:p14="http://schemas.microsoft.com/office/powerpoint/2010/main" val="33953343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98475" y="912813"/>
            <a:ext cx="8097838" cy="4556125"/>
          </a:xfrm>
        </p:spPr>
      </p:sp>
      <p:sp>
        <p:nvSpPr>
          <p:cNvPr id="3" name="Notes Placeholder 2"/>
          <p:cNvSpPr>
            <a:spLocks noGrp="1"/>
          </p:cNvSpPr>
          <p:nvPr>
            <p:ph type="body" idx="1"/>
          </p:nvPr>
        </p:nvSpPr>
        <p:spPr/>
        <p:txBody>
          <a:bodyPr>
            <a:normAutofit fontScale="85000" lnSpcReduction="20000"/>
          </a:bodyPr>
          <a:lstStyle/>
          <a:p>
            <a:r>
              <a:rPr lang="en-US" dirty="0"/>
              <a:t>Confidential…</a:t>
            </a:r>
          </a:p>
          <a:p>
            <a:r>
              <a:rPr lang="en-US" sz="1200" kern="1200" dirty="0">
                <a:solidFill>
                  <a:schemeClr val="tx1"/>
                </a:solidFill>
                <a:effectLst/>
                <a:latin typeface="+mn-lt"/>
                <a:ea typeface="+mn-ea"/>
                <a:cs typeface="+mn-cs"/>
              </a:rPr>
              <a:t>+ notes From the book: </a:t>
            </a:r>
            <a:r>
              <a:rPr lang="en-US" sz="1200" kern="1200" dirty="0" err="1">
                <a:solidFill>
                  <a:schemeClr val="tx1"/>
                </a:solidFill>
                <a:effectLst/>
                <a:latin typeface="+mn-lt"/>
                <a:ea typeface="+mn-ea"/>
                <a:cs typeface="+mn-cs"/>
              </a:rPr>
              <a:t>AzureMachineLearning</a:t>
            </a:r>
            <a:r>
              <a:rPr lang="en-US" sz="1200" kern="1200" baseline="0" dirty="0">
                <a:solidFill>
                  <a:schemeClr val="tx1"/>
                </a:solidFill>
                <a:effectLst/>
                <a:latin typeface="+mn-lt"/>
                <a:ea typeface="+mn-ea"/>
                <a:cs typeface="+mn-cs"/>
              </a:rPr>
              <a:t> – </a:t>
            </a:r>
            <a:r>
              <a:rPr lang="en-US" sz="1200" kern="1200" dirty="0" err="1">
                <a:solidFill>
                  <a:schemeClr val="tx1"/>
                </a:solidFill>
                <a:effectLst/>
                <a:latin typeface="+mn-lt"/>
                <a:ea typeface="+mn-ea"/>
                <a:cs typeface="+mn-cs"/>
              </a:rPr>
              <a:t>AzureFundamentals</a:t>
            </a: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Many examples of predictive analytics can be found literally everywhere today in our society: </a:t>
            </a:r>
          </a:p>
          <a:p>
            <a:pPr lvl="0" fontAlgn="base"/>
            <a:r>
              <a:rPr lang="en-US" sz="1200" u="none" strike="noStrike" kern="1200" dirty="0">
                <a:solidFill>
                  <a:schemeClr val="tx1"/>
                </a:solidFill>
                <a:effectLst/>
                <a:latin typeface="+mn-lt"/>
                <a:ea typeface="+mn-ea"/>
                <a:cs typeface="+mn-cs"/>
              </a:rPr>
              <a:t>Spam/junk email filters These are based on the content, headers, origins, and even user behaviors (for example, always delete emails from this sender). </a:t>
            </a:r>
          </a:p>
          <a:p>
            <a:pPr lvl="0" fontAlgn="base"/>
            <a:r>
              <a:rPr lang="en-US" sz="1200" u="none" strike="noStrike" kern="1200" dirty="0">
                <a:solidFill>
                  <a:schemeClr val="tx1"/>
                </a:solidFill>
                <a:effectLst/>
                <a:latin typeface="+mn-lt"/>
                <a:ea typeface="+mn-ea"/>
                <a:cs typeface="+mn-cs"/>
              </a:rPr>
              <a:t>Mortgage applications Typically, your mortgage loan and credit worthiness is determined by advanced predictive analytic algorithm engines. </a:t>
            </a:r>
          </a:p>
          <a:p>
            <a:pPr lvl="0" fontAlgn="base"/>
            <a:r>
              <a:rPr lang="en-US" sz="1200" u="none" strike="noStrike" kern="1200" dirty="0">
                <a:solidFill>
                  <a:schemeClr val="tx1"/>
                </a:solidFill>
                <a:effectLst/>
                <a:latin typeface="+mn-lt"/>
                <a:ea typeface="+mn-ea"/>
                <a:cs typeface="+mn-cs"/>
              </a:rPr>
              <a:t>Various forms of pattern recognition These include optical character recognition (OCR) for routing your daily postal mail, speech recognition on your smart phone, and even facial recognition for advanced security systems. </a:t>
            </a:r>
          </a:p>
          <a:p>
            <a:pPr lvl="0" fontAlgn="base"/>
            <a:r>
              <a:rPr lang="en-US" sz="1200" u="none" strike="noStrike" kern="1200" dirty="0">
                <a:solidFill>
                  <a:schemeClr val="tx1"/>
                </a:solidFill>
                <a:effectLst/>
                <a:latin typeface="+mn-lt"/>
                <a:ea typeface="+mn-ea"/>
                <a:cs typeface="+mn-cs"/>
              </a:rPr>
              <a:t>Life insurance Examples include calculating mortality rates, life expectancy, premiums, and payouts. </a:t>
            </a:r>
          </a:p>
          <a:p>
            <a:pPr lvl="0" fontAlgn="base"/>
            <a:r>
              <a:rPr lang="en-US" sz="1200" u="none" strike="noStrike" kern="1200" dirty="0">
                <a:solidFill>
                  <a:schemeClr val="tx1"/>
                </a:solidFill>
                <a:effectLst/>
                <a:latin typeface="+mn-lt"/>
                <a:ea typeface="+mn-ea"/>
                <a:cs typeface="+mn-cs"/>
              </a:rPr>
              <a:t>Medical insurance Insurers attempt to determine future medical expenses based on historical medical claims and similar patient backgrounds. </a:t>
            </a:r>
          </a:p>
          <a:p>
            <a:pPr lvl="0" fontAlgn="base"/>
            <a:r>
              <a:rPr lang="en-US" sz="1200" u="none" strike="noStrike" kern="1200" dirty="0">
                <a:solidFill>
                  <a:schemeClr val="tx1"/>
                </a:solidFill>
                <a:effectLst/>
                <a:latin typeface="+mn-lt"/>
                <a:ea typeface="+mn-ea"/>
                <a:cs typeface="+mn-cs"/>
              </a:rPr>
              <a:t>Liability/property insurance Companies can analyze coverage risks for automobile and home owners based on demographics. </a:t>
            </a:r>
          </a:p>
          <a:p>
            <a:pPr lvl="0" fontAlgn="base"/>
            <a:r>
              <a:rPr lang="en-US" sz="1200" u="none" strike="noStrike" kern="1200" dirty="0">
                <a:solidFill>
                  <a:schemeClr val="tx1"/>
                </a:solidFill>
                <a:effectLst/>
                <a:latin typeface="+mn-lt"/>
                <a:ea typeface="+mn-ea"/>
                <a:cs typeface="+mn-cs"/>
              </a:rPr>
              <a:t>Credit card fraud detection This process is based on usage and activity patterns. In the past year, the number of credit card transactions has topped 1 billion. The popularity of contactless payments via near-field communications (NFC) has also increased dramatically over the past year due to smart phone integration.  </a:t>
            </a:r>
          </a:p>
          <a:p>
            <a:pPr lvl="0" fontAlgn="base"/>
            <a:r>
              <a:rPr lang="en-US" sz="1200" u="none" strike="noStrike" kern="1200" dirty="0">
                <a:solidFill>
                  <a:schemeClr val="tx1"/>
                </a:solidFill>
                <a:effectLst/>
                <a:latin typeface="+mn-lt"/>
                <a:ea typeface="+mn-ea"/>
                <a:cs typeface="+mn-cs"/>
              </a:rPr>
              <a:t>Airline flights Airlines calculate fees, schedules, and revenues based on prior air travel patterns and flight data.  </a:t>
            </a:r>
          </a:p>
          <a:p>
            <a:pPr lvl="0" fontAlgn="base"/>
            <a:r>
              <a:rPr lang="en-US" sz="1200" u="none" strike="noStrike" kern="1200" dirty="0">
                <a:solidFill>
                  <a:schemeClr val="tx1"/>
                </a:solidFill>
                <a:effectLst/>
                <a:latin typeface="+mn-lt"/>
                <a:ea typeface="+mn-ea"/>
                <a:cs typeface="+mn-cs"/>
              </a:rPr>
              <a:t>Web search page results Predictive analytics help determine which ads, recommendations, and display sequences to render on the page. </a:t>
            </a:r>
          </a:p>
          <a:p>
            <a:pPr lvl="0" fontAlgn="base"/>
            <a:r>
              <a:rPr lang="en-US" sz="1200" u="none" strike="noStrike" kern="1200" dirty="0">
                <a:solidFill>
                  <a:schemeClr val="tx1"/>
                </a:solidFill>
                <a:effectLst/>
                <a:latin typeface="+mn-lt"/>
                <a:ea typeface="+mn-ea"/>
                <a:cs typeface="+mn-cs"/>
              </a:rPr>
              <a:t>Predictive maintenance This is used with almost everything we can monitor: planes, trains, elevators, cars, and yes, even data centers. </a:t>
            </a:r>
          </a:p>
          <a:p>
            <a:pPr lvl="0" fontAlgn="base"/>
            <a:r>
              <a:rPr lang="en-US" sz="1200" u="none" strike="noStrike" kern="1200" dirty="0">
                <a:solidFill>
                  <a:schemeClr val="tx1"/>
                </a:solidFill>
                <a:effectLst/>
                <a:latin typeface="+mn-lt"/>
                <a:ea typeface="+mn-ea"/>
                <a:cs typeface="+mn-cs"/>
              </a:rPr>
              <a:t>Health care Predictive analytics are in widespread use to help determine patient outcomes and future care based on historical data and pattern matching across similar patient data sets. </a:t>
            </a:r>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32</a:t>
            </a:fld>
            <a:endParaRPr lang="en-US" dirty="0">
              <a:solidFill>
                <a:prstClr val="black"/>
              </a:solidFill>
            </a:endParaRPr>
          </a:p>
        </p:txBody>
      </p:sp>
    </p:spTree>
    <p:extLst>
      <p:ext uri="{BB962C8B-B14F-4D97-AF65-F5344CB8AC3E}">
        <p14:creationId xmlns:p14="http://schemas.microsoft.com/office/powerpoint/2010/main" val="9188103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Smart applications, services, platforms…</a:t>
            </a:r>
          </a:p>
          <a:p>
            <a:endParaRPr lang="en-US" dirty="0"/>
          </a:p>
          <a:p>
            <a:r>
              <a:rPr lang="en-US" dirty="0"/>
              <a:t>Digital Smart</a:t>
            </a:r>
            <a:r>
              <a:rPr lang="en-US" baseline="0" dirty="0"/>
              <a:t> </a:t>
            </a:r>
            <a:r>
              <a:rPr lang="en-US" dirty="0"/>
              <a:t>Personal Assistant</a:t>
            </a:r>
          </a:p>
          <a:p>
            <a:endParaRPr lang="en-US" dirty="0"/>
          </a:p>
          <a:p>
            <a:r>
              <a:rPr lang="en-US" dirty="0"/>
              <a:t>Image</a:t>
            </a:r>
            <a:r>
              <a:rPr lang="en-US" baseline="0" dirty="0"/>
              <a:t> / Text / Data analyze</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39B346B2-E8EF-43C1-9AB2-48101FFD65C8}" type="slidenum">
              <a:rPr lang="en-US" smtClean="0"/>
              <a:t>7</a:t>
            </a:fld>
            <a:endParaRPr lang="en-US"/>
          </a:p>
        </p:txBody>
      </p:sp>
    </p:spTree>
    <p:extLst>
      <p:ext uri="{BB962C8B-B14F-4D97-AF65-F5344CB8AC3E}">
        <p14:creationId xmlns:p14="http://schemas.microsoft.com/office/powerpoint/2010/main" val="208550896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9B346B2-E8EF-43C1-9AB2-48101FFD65C8}" type="slidenum">
              <a:rPr lang="en-US" smtClean="0"/>
              <a:t>34</a:t>
            </a:fld>
            <a:endParaRPr lang="en-US"/>
          </a:p>
        </p:txBody>
      </p:sp>
    </p:spTree>
    <p:extLst>
      <p:ext uri="{BB962C8B-B14F-4D97-AF65-F5344CB8AC3E}">
        <p14:creationId xmlns:p14="http://schemas.microsoft.com/office/powerpoint/2010/main" val="8630660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How to choose algorithms for Microsoft Azure Machine Learning</a:t>
            </a:r>
          </a:p>
          <a:p>
            <a:r>
              <a:rPr lang="en-US"/>
              <a:t>https://azure.microsoft.com/en-us/documentation/articles/machine-learning-algorithm-choice/</a:t>
            </a:r>
          </a:p>
        </p:txBody>
      </p:sp>
      <p:sp>
        <p:nvSpPr>
          <p:cNvPr id="4" name="Slide Number Placeholder 3"/>
          <p:cNvSpPr>
            <a:spLocks noGrp="1"/>
          </p:cNvSpPr>
          <p:nvPr>
            <p:ph type="sldNum" sz="quarter" idx="10"/>
          </p:nvPr>
        </p:nvSpPr>
        <p:spPr/>
        <p:txBody>
          <a:bodyPr/>
          <a:lstStyle/>
          <a:p>
            <a:fld id="{39B346B2-E8EF-43C1-9AB2-48101FFD65C8}" type="slidenum">
              <a:rPr lang="en-US" smtClean="0"/>
              <a:t>35</a:t>
            </a:fld>
            <a:endParaRPr lang="en-US"/>
          </a:p>
        </p:txBody>
      </p:sp>
    </p:spTree>
    <p:extLst>
      <p:ext uri="{BB962C8B-B14F-4D97-AF65-F5344CB8AC3E}">
        <p14:creationId xmlns:p14="http://schemas.microsoft.com/office/powerpoint/2010/main" val="8942418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More samples on: https://azure.microsoft.com/en-us/documentation/articles/machine-learning-algorithm-choice/</a:t>
            </a:r>
          </a:p>
          <a:p>
            <a:endParaRPr lang="en-US" dirty="0"/>
          </a:p>
          <a:p>
            <a:r>
              <a:rPr lang="en-US" dirty="0"/>
              <a:t>Mention about Classification,</a:t>
            </a:r>
            <a:r>
              <a:rPr lang="en-US" baseline="0" dirty="0"/>
              <a:t> Regression etc.</a:t>
            </a:r>
            <a:endParaRPr lang="en-US" dirty="0"/>
          </a:p>
        </p:txBody>
      </p:sp>
      <p:sp>
        <p:nvSpPr>
          <p:cNvPr id="4" name="Header Placeholder 3"/>
          <p:cNvSpPr>
            <a:spLocks noGrp="1"/>
          </p:cNvSpPr>
          <p:nvPr>
            <p:ph type="hdr" sz="quarter" idx="10"/>
          </p:nvPr>
        </p:nvSpPr>
        <p:spPr/>
        <p:txBody>
          <a:bodyPr/>
          <a:lstStyle/>
          <a:p>
            <a:r>
              <a:rPr lang="en-US">
                <a:gradFill>
                  <a:gsLst>
                    <a:gs pos="0">
                      <a:prstClr val="black">
                        <a:lumMod val="50000"/>
                      </a:prstClr>
                    </a:gs>
                    <a:gs pos="100000">
                      <a:prstClr val="black">
                        <a:lumMod val="50000"/>
                      </a:prstClr>
                    </a:gs>
                  </a:gsLst>
                  <a:lin ang="5400000" scaled="0"/>
                </a:gradFill>
              </a:rPr>
              <a:t>Server &amp; Tools Business</a:t>
            </a:r>
            <a:endParaRPr lang="en-US" dirty="0">
              <a:gradFill>
                <a:gsLst>
                  <a:gs pos="0">
                    <a:prstClr val="black">
                      <a:lumMod val="50000"/>
                    </a:prstClr>
                  </a:gs>
                  <a:gs pos="100000">
                    <a:prstClr val="black">
                      <a:lumMod val="50000"/>
                    </a:prstClr>
                  </a:gs>
                </a:gsLst>
                <a:lin ang="5400000" scaled="0"/>
              </a:gradFill>
            </a:endParaRPr>
          </a:p>
        </p:txBody>
      </p:sp>
      <p:sp>
        <p:nvSpPr>
          <p:cNvPr id="5" name="Footer Placeholder 4"/>
          <p:cNvSpPr>
            <a:spLocks noGrp="1"/>
          </p:cNvSpPr>
          <p:nvPr>
            <p:ph type="ftr" sz="quarter" idx="11"/>
          </p:nvPr>
        </p:nvSpPr>
        <p:spPr/>
        <p:txBody>
          <a:bodyPr/>
          <a:lstStyle/>
          <a:p>
            <a:pPr defTabSz="966211"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66211"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E6FE629A-1E79-4E31-9BE5-687C75F419CF}" type="datetime1">
              <a:rPr lang="en-US" smtClean="0">
                <a:solidFill>
                  <a:prstClr val="black"/>
                </a:solidFill>
              </a:rPr>
              <a:pPr/>
              <a:t>9/22/2018</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36</a:t>
            </a:fld>
            <a:endParaRPr lang="en-US" dirty="0">
              <a:solidFill>
                <a:prstClr val="black"/>
              </a:solidFill>
            </a:endParaRPr>
          </a:p>
        </p:txBody>
      </p:sp>
    </p:spTree>
    <p:extLst>
      <p:ext uri="{BB962C8B-B14F-4D97-AF65-F5344CB8AC3E}">
        <p14:creationId xmlns:p14="http://schemas.microsoft.com/office/powerpoint/2010/main" val="18366946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9B346B2-E8EF-43C1-9AB2-48101FFD65C8}" type="slidenum">
              <a:rPr lang="en-US" smtClean="0"/>
              <a:t>42</a:t>
            </a:fld>
            <a:endParaRPr lang="en-US"/>
          </a:p>
        </p:txBody>
      </p:sp>
    </p:spTree>
    <p:extLst>
      <p:ext uri="{BB962C8B-B14F-4D97-AF65-F5344CB8AC3E}">
        <p14:creationId xmlns:p14="http://schemas.microsoft.com/office/powerpoint/2010/main" val="5334063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Search “lions” on Bing</a:t>
            </a:r>
            <a:r>
              <a:rPr lang="en-US" baseline="0" dirty="0"/>
              <a:t> and change Image type etc. filters…</a:t>
            </a:r>
          </a:p>
          <a:p>
            <a:endParaRPr lang="en-US" baseline="0" dirty="0"/>
          </a:p>
          <a:p>
            <a:r>
              <a:rPr lang="en-US" baseline="0" dirty="0"/>
              <a:t>Behind the ML service categorizes the image </a:t>
            </a:r>
            <a:r>
              <a:rPr lang="en-US" baseline="0" dirty="0" err="1"/>
              <a:t>db</a:t>
            </a:r>
            <a:r>
              <a:rPr lang="en-US" baseline="0" dirty="0"/>
              <a:t> and returns the result.</a:t>
            </a:r>
            <a:endParaRPr lang="en-US" dirty="0"/>
          </a:p>
        </p:txBody>
      </p:sp>
      <p:sp>
        <p:nvSpPr>
          <p:cNvPr id="4" name="Slide Number Placeholder 3"/>
          <p:cNvSpPr>
            <a:spLocks noGrp="1"/>
          </p:cNvSpPr>
          <p:nvPr>
            <p:ph type="sldNum" sz="quarter" idx="10"/>
          </p:nvPr>
        </p:nvSpPr>
        <p:spPr/>
        <p:txBody>
          <a:bodyPr/>
          <a:lstStyle/>
          <a:p>
            <a:fld id="{39B346B2-E8EF-43C1-9AB2-48101FFD65C8}" type="slidenum">
              <a:rPr lang="en-US" smtClean="0"/>
              <a:t>8</a:t>
            </a:fld>
            <a:endParaRPr lang="en-US"/>
          </a:p>
        </p:txBody>
      </p:sp>
    </p:spTree>
    <p:extLst>
      <p:ext uri="{BB962C8B-B14F-4D97-AF65-F5344CB8AC3E}">
        <p14:creationId xmlns:p14="http://schemas.microsoft.com/office/powerpoint/2010/main" val="40463828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Ready to use ML API published on Azure </a:t>
            </a:r>
            <a:r>
              <a:rPr lang="en-US" dirty="0" err="1"/>
              <a:t>Datamarket</a:t>
            </a:r>
            <a:r>
              <a:rPr lang="en-US" baseline="0" dirty="0"/>
              <a:t> place. A showcase of production ML solution in action (This can be used i.e. in shopping websites to see user reviews about a product etc.)</a:t>
            </a:r>
            <a:endParaRPr lang="en-US" dirty="0"/>
          </a:p>
          <a:p>
            <a:endParaRPr lang="en-US" dirty="0"/>
          </a:p>
          <a:p>
            <a:r>
              <a:rPr lang="en-US" dirty="0"/>
              <a:t>Test by yourself some of the reviews comments on Expedia or other online shopping sites.</a:t>
            </a:r>
            <a:r>
              <a:rPr lang="en-US" baseline="0" dirty="0"/>
              <a:t> Copy/paste user comments to see the analyze result. If sentiment result shows higher percentage number, it means it is positive. If the percentage is low than it is a negative comment.</a:t>
            </a:r>
          </a:p>
          <a:p>
            <a:endParaRPr lang="en-US" baseline="0" dirty="0"/>
          </a:p>
          <a:p>
            <a:r>
              <a:rPr lang="en-US" dirty="0"/>
              <a:t>https://text-analytics-demo.azurewebsites.net/</a:t>
            </a:r>
          </a:p>
          <a:p>
            <a:endParaRPr lang="en-US" dirty="0"/>
          </a:p>
        </p:txBody>
      </p:sp>
      <p:sp>
        <p:nvSpPr>
          <p:cNvPr id="4" name="Slide Number Placeholder 3"/>
          <p:cNvSpPr>
            <a:spLocks noGrp="1"/>
          </p:cNvSpPr>
          <p:nvPr>
            <p:ph type="sldNum" sz="quarter" idx="10"/>
          </p:nvPr>
        </p:nvSpPr>
        <p:spPr/>
        <p:txBody>
          <a:bodyPr/>
          <a:lstStyle/>
          <a:p>
            <a:fld id="{39B346B2-E8EF-43C1-9AB2-48101FFD65C8}" type="slidenum">
              <a:rPr lang="en-US" smtClean="0"/>
              <a:t>9</a:t>
            </a:fld>
            <a:endParaRPr lang="en-US"/>
          </a:p>
        </p:txBody>
      </p:sp>
    </p:spTree>
    <p:extLst>
      <p:ext uri="{BB962C8B-B14F-4D97-AF65-F5344CB8AC3E}">
        <p14:creationId xmlns:p14="http://schemas.microsoft.com/office/powerpoint/2010/main" val="26578849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Actually it is</a:t>
            </a:r>
            <a:r>
              <a:rPr lang="en-US" baseline="0" dirty="0"/>
              <a:t> the science on data</a:t>
            </a:r>
            <a:endParaRPr lang="en-US" dirty="0"/>
          </a:p>
        </p:txBody>
      </p:sp>
      <p:sp>
        <p:nvSpPr>
          <p:cNvPr id="4" name="Slide Number Placeholder 3"/>
          <p:cNvSpPr>
            <a:spLocks noGrp="1"/>
          </p:cNvSpPr>
          <p:nvPr>
            <p:ph type="sldNum" sz="quarter" idx="10"/>
          </p:nvPr>
        </p:nvSpPr>
        <p:spPr/>
        <p:txBody>
          <a:bodyPr/>
          <a:lstStyle/>
          <a:p>
            <a:fld id="{39B346B2-E8EF-43C1-9AB2-48101FFD65C8}" type="slidenum">
              <a:rPr lang="en-US" smtClean="0"/>
              <a:t>10</a:t>
            </a:fld>
            <a:endParaRPr lang="en-US"/>
          </a:p>
        </p:txBody>
      </p:sp>
    </p:spTree>
    <p:extLst>
      <p:ext uri="{BB962C8B-B14F-4D97-AF65-F5344CB8AC3E}">
        <p14:creationId xmlns:p14="http://schemas.microsoft.com/office/powerpoint/2010/main" val="28981777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ML aims to transform your data in to an intelligent</a:t>
            </a:r>
            <a:r>
              <a:rPr lang="en-US" baseline="0" dirty="0"/>
              <a:t> action</a:t>
            </a:r>
            <a:endParaRPr lang="en-US" dirty="0"/>
          </a:p>
        </p:txBody>
      </p:sp>
      <p:sp>
        <p:nvSpPr>
          <p:cNvPr id="4" name="Slide Number Placeholder 3"/>
          <p:cNvSpPr>
            <a:spLocks noGrp="1"/>
          </p:cNvSpPr>
          <p:nvPr>
            <p:ph type="sldNum" sz="quarter" idx="10"/>
          </p:nvPr>
        </p:nvSpPr>
        <p:spPr/>
        <p:txBody>
          <a:bodyPr/>
          <a:lstStyle/>
          <a:p>
            <a:fld id="{39B346B2-E8EF-43C1-9AB2-48101FFD65C8}" type="slidenum">
              <a:rPr lang="en-US" smtClean="0"/>
              <a:t>12</a:t>
            </a:fld>
            <a:endParaRPr lang="en-US"/>
          </a:p>
        </p:txBody>
      </p:sp>
    </p:spTree>
    <p:extLst>
      <p:ext uri="{BB962C8B-B14F-4D97-AF65-F5344CB8AC3E}">
        <p14:creationId xmlns:p14="http://schemas.microsoft.com/office/powerpoint/2010/main" val="23027253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9B346B2-E8EF-43C1-9AB2-48101FFD65C8}" type="slidenum">
              <a:rPr lang="en-US" smtClean="0"/>
              <a:t>13</a:t>
            </a:fld>
            <a:endParaRPr lang="en-US"/>
          </a:p>
        </p:txBody>
      </p:sp>
    </p:spTree>
    <p:extLst>
      <p:ext uri="{BB962C8B-B14F-4D97-AF65-F5344CB8AC3E}">
        <p14:creationId xmlns:p14="http://schemas.microsoft.com/office/powerpoint/2010/main" val="11013514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look at some</a:t>
            </a:r>
            <a:r>
              <a:rPr lang="en-US" baseline="0" dirty="0"/>
              <a:t> of the features of ML Studio</a:t>
            </a:r>
            <a:endParaRPr lang="en-US" dirty="0"/>
          </a:p>
        </p:txBody>
      </p:sp>
      <p:sp>
        <p:nvSpPr>
          <p:cNvPr id="4" name="Slide Number Placeholder 3"/>
          <p:cNvSpPr>
            <a:spLocks noGrp="1"/>
          </p:cNvSpPr>
          <p:nvPr>
            <p:ph type="sldNum" sz="quarter" idx="10"/>
          </p:nvPr>
        </p:nvSpPr>
        <p:spPr/>
        <p:txBody>
          <a:bodyPr/>
          <a:lstStyle/>
          <a:p>
            <a:fld id="{39B346B2-E8EF-43C1-9AB2-48101FFD65C8}" type="slidenum">
              <a:rPr lang="en-US" smtClean="0"/>
              <a:t>17</a:t>
            </a:fld>
            <a:endParaRPr lang="en-US"/>
          </a:p>
        </p:txBody>
      </p:sp>
    </p:spTree>
    <p:extLst>
      <p:ext uri="{BB962C8B-B14F-4D97-AF65-F5344CB8AC3E}">
        <p14:creationId xmlns:p14="http://schemas.microsoft.com/office/powerpoint/2010/main" val="7572524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customers generally benefit from Azure</a:t>
            </a:r>
            <a:r>
              <a:rPr lang="en-US" baseline="0" dirty="0"/>
              <a:t> ML</a:t>
            </a:r>
            <a:endParaRPr lang="en-US" dirty="0"/>
          </a:p>
        </p:txBody>
      </p:sp>
      <p:sp>
        <p:nvSpPr>
          <p:cNvPr id="4" name="Slide Number Placeholder 3"/>
          <p:cNvSpPr>
            <a:spLocks noGrp="1"/>
          </p:cNvSpPr>
          <p:nvPr>
            <p:ph type="sldNum" sz="quarter" idx="10"/>
          </p:nvPr>
        </p:nvSpPr>
        <p:spPr/>
        <p:txBody>
          <a:bodyPr/>
          <a:lstStyle/>
          <a:p>
            <a:fld id="{39B346B2-E8EF-43C1-9AB2-48101FFD65C8}" type="slidenum">
              <a:rPr lang="en-US" smtClean="0"/>
              <a:t>18</a:t>
            </a:fld>
            <a:endParaRPr lang="en-US"/>
          </a:p>
        </p:txBody>
      </p:sp>
    </p:spTree>
    <p:extLst>
      <p:ext uri="{BB962C8B-B14F-4D97-AF65-F5344CB8AC3E}">
        <p14:creationId xmlns:p14="http://schemas.microsoft.com/office/powerpoint/2010/main" val="10303864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675F7D0-590A-4874-967A-BF8119D6DA36}"/>
              </a:ext>
            </a:extLst>
          </p:cNvPr>
          <p:cNvSpPr>
            <a:spLocks noGrp="1"/>
          </p:cNvSpPr>
          <p:nvPr>
            <p:ph type="ctrTitle"/>
          </p:nvPr>
        </p:nvSpPr>
        <p:spPr>
          <a:xfrm>
            <a:off x="1524000" y="1122363"/>
            <a:ext cx="9144000" cy="2387600"/>
          </a:xfrm>
        </p:spPr>
        <p:txBody>
          <a:bodyPr anchor="b"/>
          <a:lstStyle>
            <a:lvl1pPr algn="ctr">
              <a:defRPr sz="6000"/>
            </a:lvl1pPr>
          </a:lstStyle>
          <a:p>
            <a:r>
              <a:rPr lang="de-DE"/>
              <a:t>Mastertitelformat bearbeiten</a:t>
            </a:r>
          </a:p>
        </p:txBody>
      </p:sp>
      <p:sp>
        <p:nvSpPr>
          <p:cNvPr id="3" name="Untertitel 2">
            <a:extLst>
              <a:ext uri="{FF2B5EF4-FFF2-40B4-BE49-F238E27FC236}">
                <a16:creationId xmlns:a16="http://schemas.microsoft.com/office/drawing/2014/main" id="{35B25945-DF67-4994-8C30-B5B3C40C014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p>
        </p:txBody>
      </p:sp>
      <p:sp>
        <p:nvSpPr>
          <p:cNvPr id="4" name="Datumsplatzhalter 3">
            <a:extLst>
              <a:ext uri="{FF2B5EF4-FFF2-40B4-BE49-F238E27FC236}">
                <a16:creationId xmlns:a16="http://schemas.microsoft.com/office/drawing/2014/main" id="{29AD7527-B0A7-4820-BE8A-3E1D5A17CC08}"/>
              </a:ext>
            </a:extLst>
          </p:cNvPr>
          <p:cNvSpPr>
            <a:spLocks noGrp="1"/>
          </p:cNvSpPr>
          <p:nvPr>
            <p:ph type="dt" sz="half" idx="10"/>
          </p:nvPr>
        </p:nvSpPr>
        <p:spPr/>
        <p:txBody>
          <a:bodyPr/>
          <a:lstStyle/>
          <a:p>
            <a:fld id="{10397C24-216D-462E-97F7-E6348A0B0D97}" type="datetime1">
              <a:rPr lang="de-DE" smtClean="0"/>
              <a:t>22.09.2018</a:t>
            </a:fld>
            <a:endParaRPr lang="de-DE"/>
          </a:p>
        </p:txBody>
      </p:sp>
      <p:sp>
        <p:nvSpPr>
          <p:cNvPr id="5" name="Fußzeilenplatzhalter 4">
            <a:extLst>
              <a:ext uri="{FF2B5EF4-FFF2-40B4-BE49-F238E27FC236}">
                <a16:creationId xmlns:a16="http://schemas.microsoft.com/office/drawing/2014/main" id="{3B726272-0F4D-4C42-B1CE-12A93ABB90F9}"/>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121B2C43-43A5-4F6B-AC26-26D8FA88B382}"/>
              </a:ext>
            </a:extLst>
          </p:cNvPr>
          <p:cNvSpPr>
            <a:spLocks noGrp="1"/>
          </p:cNvSpPr>
          <p:nvPr>
            <p:ph type="sldNum" sz="quarter" idx="12"/>
          </p:nvPr>
        </p:nvSpPr>
        <p:spPr/>
        <p:txBody>
          <a:bodyPr/>
          <a:lstStyle/>
          <a:p>
            <a:fld id="{3BE8C309-F0BC-47D5-9A47-19AA664CBA27}" type="slidenum">
              <a:rPr lang="de-DE" smtClean="0"/>
              <a:t>‹Nr.›</a:t>
            </a:fld>
            <a:endParaRPr lang="de-DE"/>
          </a:p>
        </p:txBody>
      </p:sp>
    </p:spTree>
    <p:extLst>
      <p:ext uri="{BB962C8B-B14F-4D97-AF65-F5344CB8AC3E}">
        <p14:creationId xmlns:p14="http://schemas.microsoft.com/office/powerpoint/2010/main" val="31920564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DF7CB66-4766-4FEC-A25A-E9CFDC7A42C4}"/>
              </a:ext>
            </a:extLst>
          </p:cNvPr>
          <p:cNvSpPr>
            <a:spLocks noGrp="1"/>
          </p:cNvSpPr>
          <p:nvPr>
            <p:ph type="title"/>
          </p:nvPr>
        </p:nvSpPr>
        <p:spPr/>
        <p:txBody>
          <a:bodyPr/>
          <a:lstStyle/>
          <a:p>
            <a:r>
              <a:rPr lang="de-DE"/>
              <a:t>Mastertitelformat bearbeiten</a:t>
            </a:r>
          </a:p>
        </p:txBody>
      </p:sp>
      <p:sp>
        <p:nvSpPr>
          <p:cNvPr id="3" name="Vertikaler Textplatzhalter 2">
            <a:extLst>
              <a:ext uri="{FF2B5EF4-FFF2-40B4-BE49-F238E27FC236}">
                <a16:creationId xmlns:a16="http://schemas.microsoft.com/office/drawing/2014/main" id="{AB90C787-C1BE-4021-AA2C-0038E30ACE75}"/>
              </a:ext>
            </a:extLst>
          </p:cNvPr>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EAAAD511-092A-420C-B780-95BC3F42302D}"/>
              </a:ext>
            </a:extLst>
          </p:cNvPr>
          <p:cNvSpPr>
            <a:spLocks noGrp="1"/>
          </p:cNvSpPr>
          <p:nvPr>
            <p:ph type="dt" sz="half" idx="10"/>
          </p:nvPr>
        </p:nvSpPr>
        <p:spPr/>
        <p:txBody>
          <a:bodyPr/>
          <a:lstStyle/>
          <a:p>
            <a:fld id="{8B42A21F-0693-418C-9BCF-02E185206A97}" type="datetime1">
              <a:rPr lang="de-DE" smtClean="0"/>
              <a:t>22.09.2018</a:t>
            </a:fld>
            <a:endParaRPr lang="de-DE"/>
          </a:p>
        </p:txBody>
      </p:sp>
      <p:sp>
        <p:nvSpPr>
          <p:cNvPr id="5" name="Fußzeilenplatzhalter 4">
            <a:extLst>
              <a:ext uri="{FF2B5EF4-FFF2-40B4-BE49-F238E27FC236}">
                <a16:creationId xmlns:a16="http://schemas.microsoft.com/office/drawing/2014/main" id="{A60B7692-8696-4C9E-8F17-182DC066FB21}"/>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A31A2A4E-9B63-4A30-846B-F24147A2455F}"/>
              </a:ext>
            </a:extLst>
          </p:cNvPr>
          <p:cNvSpPr>
            <a:spLocks noGrp="1"/>
          </p:cNvSpPr>
          <p:nvPr>
            <p:ph type="sldNum" sz="quarter" idx="12"/>
          </p:nvPr>
        </p:nvSpPr>
        <p:spPr/>
        <p:txBody>
          <a:bodyPr/>
          <a:lstStyle/>
          <a:p>
            <a:fld id="{3BE8C309-F0BC-47D5-9A47-19AA664CBA27}" type="slidenum">
              <a:rPr lang="de-DE" smtClean="0"/>
              <a:t>‹Nr.›</a:t>
            </a:fld>
            <a:endParaRPr lang="de-DE"/>
          </a:p>
        </p:txBody>
      </p:sp>
    </p:spTree>
    <p:extLst>
      <p:ext uri="{BB962C8B-B14F-4D97-AF65-F5344CB8AC3E}">
        <p14:creationId xmlns:p14="http://schemas.microsoft.com/office/powerpoint/2010/main" val="36215526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a:extLst>
              <a:ext uri="{FF2B5EF4-FFF2-40B4-BE49-F238E27FC236}">
                <a16:creationId xmlns:a16="http://schemas.microsoft.com/office/drawing/2014/main" id="{3370F34E-BA41-4ACC-AAA5-59F42CA97050}"/>
              </a:ext>
            </a:extLst>
          </p:cNvPr>
          <p:cNvSpPr>
            <a:spLocks noGrp="1"/>
          </p:cNvSpPr>
          <p:nvPr>
            <p:ph type="title" orient="vert"/>
          </p:nvPr>
        </p:nvSpPr>
        <p:spPr>
          <a:xfrm>
            <a:off x="8724900" y="365125"/>
            <a:ext cx="2628900" cy="5811838"/>
          </a:xfrm>
        </p:spPr>
        <p:txBody>
          <a:bodyPr vert="eaVert"/>
          <a:lstStyle/>
          <a:p>
            <a:r>
              <a:rPr lang="de-DE"/>
              <a:t>Mastertitelformat bearbeiten</a:t>
            </a:r>
          </a:p>
        </p:txBody>
      </p:sp>
      <p:sp>
        <p:nvSpPr>
          <p:cNvPr id="3" name="Vertikaler Textplatzhalter 2">
            <a:extLst>
              <a:ext uri="{FF2B5EF4-FFF2-40B4-BE49-F238E27FC236}">
                <a16:creationId xmlns:a16="http://schemas.microsoft.com/office/drawing/2014/main" id="{DA17B72D-3D10-434F-B3E7-633F19CAFAC5}"/>
              </a:ext>
            </a:extLst>
          </p:cNvPr>
          <p:cNvSpPr>
            <a:spLocks noGrp="1"/>
          </p:cNvSpPr>
          <p:nvPr>
            <p:ph type="body" orient="vert" idx="1"/>
          </p:nvPr>
        </p:nvSpPr>
        <p:spPr>
          <a:xfrm>
            <a:off x="838200" y="365125"/>
            <a:ext cx="7734300"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AEE747CF-D9F2-4763-AB79-A73FAD683253}"/>
              </a:ext>
            </a:extLst>
          </p:cNvPr>
          <p:cNvSpPr>
            <a:spLocks noGrp="1"/>
          </p:cNvSpPr>
          <p:nvPr>
            <p:ph type="dt" sz="half" idx="10"/>
          </p:nvPr>
        </p:nvSpPr>
        <p:spPr/>
        <p:txBody>
          <a:bodyPr/>
          <a:lstStyle/>
          <a:p>
            <a:fld id="{941FF5EE-B5C1-40FE-8C36-5F9DBAF43BC2}" type="datetime1">
              <a:rPr lang="de-DE" smtClean="0"/>
              <a:t>22.09.2018</a:t>
            </a:fld>
            <a:endParaRPr lang="de-DE"/>
          </a:p>
        </p:txBody>
      </p:sp>
      <p:sp>
        <p:nvSpPr>
          <p:cNvPr id="5" name="Fußzeilenplatzhalter 4">
            <a:extLst>
              <a:ext uri="{FF2B5EF4-FFF2-40B4-BE49-F238E27FC236}">
                <a16:creationId xmlns:a16="http://schemas.microsoft.com/office/drawing/2014/main" id="{035BE732-3EDB-4AB1-8FCB-DEA8787946E8}"/>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BD1F615B-6E71-47A7-8C1A-7951398A0E9F}"/>
              </a:ext>
            </a:extLst>
          </p:cNvPr>
          <p:cNvSpPr>
            <a:spLocks noGrp="1"/>
          </p:cNvSpPr>
          <p:nvPr>
            <p:ph type="sldNum" sz="quarter" idx="12"/>
          </p:nvPr>
        </p:nvSpPr>
        <p:spPr/>
        <p:txBody>
          <a:bodyPr/>
          <a:lstStyle/>
          <a:p>
            <a:fld id="{3BE8C309-F0BC-47D5-9A47-19AA664CBA27}" type="slidenum">
              <a:rPr lang="de-DE" smtClean="0"/>
              <a:t>‹Nr.›</a:t>
            </a:fld>
            <a:endParaRPr lang="de-DE"/>
          </a:p>
        </p:txBody>
      </p:sp>
    </p:spTree>
    <p:extLst>
      <p:ext uri="{BB962C8B-B14F-4D97-AF65-F5344CB8AC3E}">
        <p14:creationId xmlns:p14="http://schemas.microsoft.com/office/powerpoint/2010/main" val="157354974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02_Details">
    <p:spTree>
      <p:nvGrpSpPr>
        <p:cNvPr id="1" name=""/>
        <p:cNvGrpSpPr/>
        <p:nvPr/>
      </p:nvGrpSpPr>
      <p:grpSpPr>
        <a:xfrm>
          <a:off x="0" y="0"/>
          <a:ext cx="0" cy="0"/>
          <a:chOff x="0" y="0"/>
          <a:chExt cx="0" cy="0"/>
        </a:xfrm>
      </p:grpSpPr>
      <p:sp>
        <p:nvSpPr>
          <p:cNvPr id="2" name="Title 1"/>
          <p:cNvSpPr>
            <a:spLocks noGrp="1"/>
          </p:cNvSpPr>
          <p:nvPr>
            <p:ph type="title"/>
          </p:nvPr>
        </p:nvSpPr>
        <p:spPr>
          <a:xfrm>
            <a:off x="152400" y="174625"/>
            <a:ext cx="11887200" cy="854075"/>
          </a:xfrm>
        </p:spPr>
        <p:txBody>
          <a:bodyPr/>
          <a:lstStyle/>
          <a:p>
            <a:r>
              <a:rPr lang="en-US"/>
              <a:t>Click to edit Master title style</a:t>
            </a:r>
          </a:p>
        </p:txBody>
      </p:sp>
      <p:sp>
        <p:nvSpPr>
          <p:cNvPr id="3" name="Text Placeholder 2"/>
          <p:cNvSpPr>
            <a:spLocks noGrp="1"/>
          </p:cNvSpPr>
          <p:nvPr>
            <p:ph idx="1"/>
          </p:nvPr>
        </p:nvSpPr>
        <p:spPr>
          <a:xfrm>
            <a:off x="152400" y="1028700"/>
            <a:ext cx="11887200" cy="5359400"/>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822518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03_Details">
    <p:spTree>
      <p:nvGrpSpPr>
        <p:cNvPr id="1" name=""/>
        <p:cNvGrpSpPr/>
        <p:nvPr/>
      </p:nvGrpSpPr>
      <p:grpSpPr>
        <a:xfrm>
          <a:off x="0" y="0"/>
          <a:ext cx="0" cy="0"/>
          <a:chOff x="0" y="0"/>
          <a:chExt cx="0" cy="0"/>
        </a:xfrm>
      </p:grpSpPr>
      <p:sp>
        <p:nvSpPr>
          <p:cNvPr id="3" name="Title 1"/>
          <p:cNvSpPr>
            <a:spLocks noGrp="1"/>
          </p:cNvSpPr>
          <p:nvPr>
            <p:ph type="title"/>
          </p:nvPr>
        </p:nvSpPr>
        <p:spPr>
          <a:xfrm>
            <a:off x="152400" y="174625"/>
            <a:ext cx="11887200" cy="854075"/>
          </a:xfrm>
        </p:spPr>
        <p:txBody>
          <a:bodyPr/>
          <a:lstStyle/>
          <a:p>
            <a:r>
              <a:rPr lang="en-US"/>
              <a:t>Click to edit Master title style</a:t>
            </a:r>
          </a:p>
        </p:txBody>
      </p:sp>
    </p:spTree>
    <p:extLst>
      <p:ext uri="{BB962C8B-B14F-4D97-AF65-F5344CB8AC3E}">
        <p14:creationId xmlns:p14="http://schemas.microsoft.com/office/powerpoint/2010/main" val="342021795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222347" y="1"/>
            <a:ext cx="11655840" cy="644769"/>
          </a:xfrm>
        </p:spPr>
        <p:txBody>
          <a:bodyPr/>
          <a:lstStyle>
            <a:lvl1pPr>
              <a:defRPr sz="3600"/>
            </a:lvl1pPr>
          </a:lstStyle>
          <a:p>
            <a:r>
              <a:rPr lang="en-US" dirty="0"/>
              <a:t>Click to edit Master title style</a:t>
            </a:r>
          </a:p>
        </p:txBody>
      </p:sp>
      <p:sp>
        <p:nvSpPr>
          <p:cNvPr id="8" name="Text Placeholder 7"/>
          <p:cNvSpPr>
            <a:spLocks noGrp="1"/>
          </p:cNvSpPr>
          <p:nvPr>
            <p:ph type="body" sz="quarter" idx="10"/>
          </p:nvPr>
        </p:nvSpPr>
        <p:spPr>
          <a:xfrm>
            <a:off x="387351" y="644770"/>
            <a:ext cx="10292373" cy="513405"/>
          </a:xfrm>
        </p:spPr>
        <p:txBody>
          <a:bodyPr/>
          <a:lstStyle>
            <a:lvl1pPr marL="0" indent="0">
              <a:buNone/>
              <a:defRPr sz="2400">
                <a:solidFill>
                  <a:schemeClr val="accent1">
                    <a:lumMod val="50000"/>
                  </a:schemeClr>
                </a:solidFill>
              </a:defRPr>
            </a:lvl1pPr>
          </a:lstStyle>
          <a:p>
            <a:pPr lvl="0"/>
            <a:r>
              <a:rPr lang="en-US" dirty="0"/>
              <a:t>Click to edit Master text styles</a:t>
            </a:r>
          </a:p>
        </p:txBody>
      </p:sp>
    </p:spTree>
    <p:extLst>
      <p:ext uri="{BB962C8B-B14F-4D97-AF65-F5344CB8AC3E}">
        <p14:creationId xmlns:p14="http://schemas.microsoft.com/office/powerpoint/2010/main" val="281545035"/>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9FA34F0-2BF1-45E4-9BFF-30B984FEAD88}"/>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a16="http://schemas.microsoft.com/office/drawing/2014/main" id="{E0545887-3EBE-4881-AF51-D7F166D13387}"/>
              </a:ext>
            </a:extLst>
          </p:cNvPr>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BA9A1838-3864-4713-A09B-BF5A06928A22}"/>
              </a:ext>
            </a:extLst>
          </p:cNvPr>
          <p:cNvSpPr>
            <a:spLocks noGrp="1"/>
          </p:cNvSpPr>
          <p:nvPr>
            <p:ph type="dt" sz="half" idx="10"/>
          </p:nvPr>
        </p:nvSpPr>
        <p:spPr/>
        <p:txBody>
          <a:bodyPr/>
          <a:lstStyle/>
          <a:p>
            <a:fld id="{E4B7BAB0-7388-491E-A4B3-BF0765A413E4}" type="datetime1">
              <a:rPr lang="de-DE" smtClean="0"/>
              <a:t>22.09.2018</a:t>
            </a:fld>
            <a:endParaRPr lang="de-DE"/>
          </a:p>
        </p:txBody>
      </p:sp>
      <p:sp>
        <p:nvSpPr>
          <p:cNvPr id="5" name="Fußzeilenplatzhalter 4">
            <a:extLst>
              <a:ext uri="{FF2B5EF4-FFF2-40B4-BE49-F238E27FC236}">
                <a16:creationId xmlns:a16="http://schemas.microsoft.com/office/drawing/2014/main" id="{492C74E3-D467-42E6-B2CF-A4349590D89C}"/>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059CDA7B-D473-4139-A43F-608387B1EE40}"/>
              </a:ext>
            </a:extLst>
          </p:cNvPr>
          <p:cNvSpPr>
            <a:spLocks noGrp="1"/>
          </p:cNvSpPr>
          <p:nvPr>
            <p:ph type="sldNum" sz="quarter" idx="12"/>
          </p:nvPr>
        </p:nvSpPr>
        <p:spPr/>
        <p:txBody>
          <a:bodyPr/>
          <a:lstStyle/>
          <a:p>
            <a:fld id="{3BE8C309-F0BC-47D5-9A47-19AA664CBA27}" type="slidenum">
              <a:rPr lang="de-DE" smtClean="0"/>
              <a:t>‹Nr.›</a:t>
            </a:fld>
            <a:endParaRPr lang="de-DE"/>
          </a:p>
        </p:txBody>
      </p:sp>
      <p:cxnSp>
        <p:nvCxnSpPr>
          <p:cNvPr id="8" name="Gerader Verbinder 7">
            <a:extLst>
              <a:ext uri="{FF2B5EF4-FFF2-40B4-BE49-F238E27FC236}">
                <a16:creationId xmlns:a16="http://schemas.microsoft.com/office/drawing/2014/main" id="{5F575C3C-9642-4235-9362-FC7898BA2D78}"/>
              </a:ext>
            </a:extLst>
          </p:cNvPr>
          <p:cNvCxnSpPr/>
          <p:nvPr userDrawn="1"/>
        </p:nvCxnSpPr>
        <p:spPr>
          <a:xfrm>
            <a:off x="606056" y="6246628"/>
            <a:ext cx="1089305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Gerader Verbinder 8">
            <a:extLst>
              <a:ext uri="{FF2B5EF4-FFF2-40B4-BE49-F238E27FC236}">
                <a16:creationId xmlns:a16="http://schemas.microsoft.com/office/drawing/2014/main" id="{6C12B967-467B-4464-9CF9-B40239CECA91}"/>
              </a:ext>
            </a:extLst>
          </p:cNvPr>
          <p:cNvCxnSpPr/>
          <p:nvPr userDrawn="1"/>
        </p:nvCxnSpPr>
        <p:spPr>
          <a:xfrm>
            <a:off x="579553" y="1754141"/>
            <a:ext cx="1089305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576304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BA5B69C-C6F9-4F81-B73E-02A7F7BA7BCF}"/>
              </a:ext>
            </a:extLst>
          </p:cNvPr>
          <p:cNvSpPr>
            <a:spLocks noGrp="1"/>
          </p:cNvSpPr>
          <p:nvPr>
            <p:ph type="title"/>
          </p:nvPr>
        </p:nvSpPr>
        <p:spPr>
          <a:xfrm>
            <a:off x="831850" y="1709738"/>
            <a:ext cx="10515600" cy="2852737"/>
          </a:xfrm>
        </p:spPr>
        <p:txBody>
          <a:bodyPr anchor="b"/>
          <a:lstStyle>
            <a:lvl1pPr>
              <a:defRPr sz="6000"/>
            </a:lvl1pPr>
          </a:lstStyle>
          <a:p>
            <a:r>
              <a:rPr lang="de-DE"/>
              <a:t>Mastertitelformat bearbeiten</a:t>
            </a:r>
          </a:p>
        </p:txBody>
      </p:sp>
      <p:sp>
        <p:nvSpPr>
          <p:cNvPr id="3" name="Textplatzhalter 2">
            <a:extLst>
              <a:ext uri="{FF2B5EF4-FFF2-40B4-BE49-F238E27FC236}">
                <a16:creationId xmlns:a16="http://schemas.microsoft.com/office/drawing/2014/main" id="{6E13BF51-A60D-4185-A96C-5664888CD0F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4" name="Datumsplatzhalter 3">
            <a:extLst>
              <a:ext uri="{FF2B5EF4-FFF2-40B4-BE49-F238E27FC236}">
                <a16:creationId xmlns:a16="http://schemas.microsoft.com/office/drawing/2014/main" id="{1B206EB1-AD3E-4C3E-BBAA-3C7547BD2D1F}"/>
              </a:ext>
            </a:extLst>
          </p:cNvPr>
          <p:cNvSpPr>
            <a:spLocks noGrp="1"/>
          </p:cNvSpPr>
          <p:nvPr>
            <p:ph type="dt" sz="half" idx="10"/>
          </p:nvPr>
        </p:nvSpPr>
        <p:spPr/>
        <p:txBody>
          <a:bodyPr/>
          <a:lstStyle/>
          <a:p>
            <a:fld id="{5E3223AD-048D-456D-AA0F-E1B60094CEA3}" type="datetime1">
              <a:rPr lang="de-DE" smtClean="0"/>
              <a:t>22.09.2018</a:t>
            </a:fld>
            <a:endParaRPr lang="de-DE"/>
          </a:p>
        </p:txBody>
      </p:sp>
      <p:sp>
        <p:nvSpPr>
          <p:cNvPr id="5" name="Fußzeilenplatzhalter 4">
            <a:extLst>
              <a:ext uri="{FF2B5EF4-FFF2-40B4-BE49-F238E27FC236}">
                <a16:creationId xmlns:a16="http://schemas.microsoft.com/office/drawing/2014/main" id="{5CEBD966-67AF-40CB-9641-6C0CEE61EA88}"/>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03019C83-E3E1-4BE3-8DA8-7B26D68D8B7B}"/>
              </a:ext>
            </a:extLst>
          </p:cNvPr>
          <p:cNvSpPr>
            <a:spLocks noGrp="1"/>
          </p:cNvSpPr>
          <p:nvPr>
            <p:ph type="sldNum" sz="quarter" idx="12"/>
          </p:nvPr>
        </p:nvSpPr>
        <p:spPr/>
        <p:txBody>
          <a:bodyPr/>
          <a:lstStyle/>
          <a:p>
            <a:fld id="{3BE8C309-F0BC-47D5-9A47-19AA664CBA27}" type="slidenum">
              <a:rPr lang="de-DE" smtClean="0"/>
              <a:t>‹Nr.›</a:t>
            </a:fld>
            <a:endParaRPr lang="de-DE"/>
          </a:p>
        </p:txBody>
      </p:sp>
    </p:spTree>
    <p:extLst>
      <p:ext uri="{BB962C8B-B14F-4D97-AF65-F5344CB8AC3E}">
        <p14:creationId xmlns:p14="http://schemas.microsoft.com/office/powerpoint/2010/main" val="31110691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D583A85-061F-4573-B238-CF8DDA642FF6}"/>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a16="http://schemas.microsoft.com/office/drawing/2014/main" id="{47102E07-7B74-42FB-ADF9-9645C9D1E66F}"/>
              </a:ext>
            </a:extLst>
          </p:cNvPr>
          <p:cNvSpPr>
            <a:spLocks noGrp="1"/>
          </p:cNvSpPr>
          <p:nvPr>
            <p:ph sz="half" idx="1"/>
          </p:nvPr>
        </p:nvSpPr>
        <p:spPr>
          <a:xfrm>
            <a:off x="838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a:extLst>
              <a:ext uri="{FF2B5EF4-FFF2-40B4-BE49-F238E27FC236}">
                <a16:creationId xmlns:a16="http://schemas.microsoft.com/office/drawing/2014/main" id="{8DFDD605-B3E7-4FC6-9BB5-B51A88C231A6}"/>
              </a:ext>
            </a:extLst>
          </p:cNvPr>
          <p:cNvSpPr>
            <a:spLocks noGrp="1"/>
          </p:cNvSpPr>
          <p:nvPr>
            <p:ph sz="half" idx="2"/>
          </p:nvPr>
        </p:nvSpPr>
        <p:spPr>
          <a:xfrm>
            <a:off x="6172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Datumsplatzhalter 4">
            <a:extLst>
              <a:ext uri="{FF2B5EF4-FFF2-40B4-BE49-F238E27FC236}">
                <a16:creationId xmlns:a16="http://schemas.microsoft.com/office/drawing/2014/main" id="{EBFE0404-DD70-4ACA-ABE4-C0593D1285CF}"/>
              </a:ext>
            </a:extLst>
          </p:cNvPr>
          <p:cNvSpPr>
            <a:spLocks noGrp="1"/>
          </p:cNvSpPr>
          <p:nvPr>
            <p:ph type="dt" sz="half" idx="10"/>
          </p:nvPr>
        </p:nvSpPr>
        <p:spPr/>
        <p:txBody>
          <a:bodyPr/>
          <a:lstStyle/>
          <a:p>
            <a:fld id="{2BCCC573-4AB5-4A49-A411-2850AAED6536}" type="datetime1">
              <a:rPr lang="de-DE" smtClean="0"/>
              <a:t>22.09.2018</a:t>
            </a:fld>
            <a:endParaRPr lang="de-DE"/>
          </a:p>
        </p:txBody>
      </p:sp>
      <p:sp>
        <p:nvSpPr>
          <p:cNvPr id="6" name="Fußzeilenplatzhalter 5">
            <a:extLst>
              <a:ext uri="{FF2B5EF4-FFF2-40B4-BE49-F238E27FC236}">
                <a16:creationId xmlns:a16="http://schemas.microsoft.com/office/drawing/2014/main" id="{02146628-871F-403B-88D5-6347732CA331}"/>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A8AF5B5A-4F11-49C6-A697-25484909A54E}"/>
              </a:ext>
            </a:extLst>
          </p:cNvPr>
          <p:cNvSpPr>
            <a:spLocks noGrp="1"/>
          </p:cNvSpPr>
          <p:nvPr>
            <p:ph type="sldNum" sz="quarter" idx="12"/>
          </p:nvPr>
        </p:nvSpPr>
        <p:spPr/>
        <p:txBody>
          <a:bodyPr/>
          <a:lstStyle/>
          <a:p>
            <a:fld id="{3BE8C309-F0BC-47D5-9A47-19AA664CBA27}" type="slidenum">
              <a:rPr lang="de-DE" smtClean="0"/>
              <a:t>‹Nr.›</a:t>
            </a:fld>
            <a:endParaRPr lang="de-DE"/>
          </a:p>
        </p:txBody>
      </p:sp>
    </p:spTree>
    <p:extLst>
      <p:ext uri="{BB962C8B-B14F-4D97-AF65-F5344CB8AC3E}">
        <p14:creationId xmlns:p14="http://schemas.microsoft.com/office/powerpoint/2010/main" val="4835290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EF68382-2FCF-43A8-9680-C65B554734D1}"/>
              </a:ext>
            </a:extLst>
          </p:cNvPr>
          <p:cNvSpPr>
            <a:spLocks noGrp="1"/>
          </p:cNvSpPr>
          <p:nvPr>
            <p:ph type="title"/>
          </p:nvPr>
        </p:nvSpPr>
        <p:spPr>
          <a:xfrm>
            <a:off x="839788" y="365125"/>
            <a:ext cx="10515600" cy="1325563"/>
          </a:xfrm>
        </p:spPr>
        <p:txBody>
          <a:bodyPr/>
          <a:lstStyle/>
          <a:p>
            <a:r>
              <a:rPr lang="de-DE"/>
              <a:t>Mastertitelformat bearbeiten</a:t>
            </a:r>
          </a:p>
        </p:txBody>
      </p:sp>
      <p:sp>
        <p:nvSpPr>
          <p:cNvPr id="3" name="Textplatzhalter 2">
            <a:extLst>
              <a:ext uri="{FF2B5EF4-FFF2-40B4-BE49-F238E27FC236}">
                <a16:creationId xmlns:a16="http://schemas.microsoft.com/office/drawing/2014/main" id="{EBE2E623-0679-411B-A3D9-5F6C0BA6780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Inhaltsplatzhalter 3">
            <a:extLst>
              <a:ext uri="{FF2B5EF4-FFF2-40B4-BE49-F238E27FC236}">
                <a16:creationId xmlns:a16="http://schemas.microsoft.com/office/drawing/2014/main" id="{6A545693-B36E-4B24-8580-2D70F920EFD5}"/>
              </a:ext>
            </a:extLst>
          </p:cNvPr>
          <p:cNvSpPr>
            <a:spLocks noGrp="1"/>
          </p:cNvSpPr>
          <p:nvPr>
            <p:ph sz="half" idx="2"/>
          </p:nvPr>
        </p:nvSpPr>
        <p:spPr>
          <a:xfrm>
            <a:off x="839788" y="2505075"/>
            <a:ext cx="5157787"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Textplatzhalter 4">
            <a:extLst>
              <a:ext uri="{FF2B5EF4-FFF2-40B4-BE49-F238E27FC236}">
                <a16:creationId xmlns:a16="http://schemas.microsoft.com/office/drawing/2014/main" id="{B6CB6C79-81EC-4962-BCCD-865E44C9D6C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Inhaltsplatzhalter 5">
            <a:extLst>
              <a:ext uri="{FF2B5EF4-FFF2-40B4-BE49-F238E27FC236}">
                <a16:creationId xmlns:a16="http://schemas.microsoft.com/office/drawing/2014/main" id="{B8010F42-7841-46C3-9CCB-DFD73767F459}"/>
              </a:ext>
            </a:extLst>
          </p:cNvPr>
          <p:cNvSpPr>
            <a:spLocks noGrp="1"/>
          </p:cNvSpPr>
          <p:nvPr>
            <p:ph sz="quarter" idx="4"/>
          </p:nvPr>
        </p:nvSpPr>
        <p:spPr>
          <a:xfrm>
            <a:off x="6172200" y="2505075"/>
            <a:ext cx="5183188"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7" name="Datumsplatzhalter 6">
            <a:extLst>
              <a:ext uri="{FF2B5EF4-FFF2-40B4-BE49-F238E27FC236}">
                <a16:creationId xmlns:a16="http://schemas.microsoft.com/office/drawing/2014/main" id="{E3416ACC-6C06-4D2B-BE0E-FDDBB3F8EE13}"/>
              </a:ext>
            </a:extLst>
          </p:cNvPr>
          <p:cNvSpPr>
            <a:spLocks noGrp="1"/>
          </p:cNvSpPr>
          <p:nvPr>
            <p:ph type="dt" sz="half" idx="10"/>
          </p:nvPr>
        </p:nvSpPr>
        <p:spPr/>
        <p:txBody>
          <a:bodyPr/>
          <a:lstStyle/>
          <a:p>
            <a:fld id="{83C0F707-38A3-44D1-AE8D-98F8A8B9FB09}" type="datetime1">
              <a:rPr lang="de-DE" smtClean="0"/>
              <a:t>22.09.2018</a:t>
            </a:fld>
            <a:endParaRPr lang="de-DE"/>
          </a:p>
        </p:txBody>
      </p:sp>
      <p:sp>
        <p:nvSpPr>
          <p:cNvPr id="8" name="Fußzeilenplatzhalter 7">
            <a:extLst>
              <a:ext uri="{FF2B5EF4-FFF2-40B4-BE49-F238E27FC236}">
                <a16:creationId xmlns:a16="http://schemas.microsoft.com/office/drawing/2014/main" id="{00B2BC7D-58CE-4762-9C10-55B66CDB9DAD}"/>
              </a:ext>
            </a:extLst>
          </p:cNvPr>
          <p:cNvSpPr>
            <a:spLocks noGrp="1"/>
          </p:cNvSpPr>
          <p:nvPr>
            <p:ph type="ftr" sz="quarter" idx="11"/>
          </p:nvPr>
        </p:nvSpPr>
        <p:spPr/>
        <p:txBody>
          <a:bodyPr/>
          <a:lstStyle/>
          <a:p>
            <a:endParaRPr lang="de-DE"/>
          </a:p>
        </p:txBody>
      </p:sp>
      <p:sp>
        <p:nvSpPr>
          <p:cNvPr id="9" name="Foliennummernplatzhalter 8">
            <a:extLst>
              <a:ext uri="{FF2B5EF4-FFF2-40B4-BE49-F238E27FC236}">
                <a16:creationId xmlns:a16="http://schemas.microsoft.com/office/drawing/2014/main" id="{A00B4D04-F22C-4883-8586-2372E0119C34}"/>
              </a:ext>
            </a:extLst>
          </p:cNvPr>
          <p:cNvSpPr>
            <a:spLocks noGrp="1"/>
          </p:cNvSpPr>
          <p:nvPr>
            <p:ph type="sldNum" sz="quarter" idx="12"/>
          </p:nvPr>
        </p:nvSpPr>
        <p:spPr/>
        <p:txBody>
          <a:bodyPr/>
          <a:lstStyle/>
          <a:p>
            <a:fld id="{3BE8C309-F0BC-47D5-9A47-19AA664CBA27}" type="slidenum">
              <a:rPr lang="de-DE" smtClean="0"/>
              <a:t>‹Nr.›</a:t>
            </a:fld>
            <a:endParaRPr lang="de-DE"/>
          </a:p>
        </p:txBody>
      </p:sp>
    </p:spTree>
    <p:extLst>
      <p:ext uri="{BB962C8B-B14F-4D97-AF65-F5344CB8AC3E}">
        <p14:creationId xmlns:p14="http://schemas.microsoft.com/office/powerpoint/2010/main" val="41622260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3BE73D2-6702-4EC4-A1C8-690CF964F4B6}"/>
              </a:ext>
            </a:extLst>
          </p:cNvPr>
          <p:cNvSpPr>
            <a:spLocks noGrp="1"/>
          </p:cNvSpPr>
          <p:nvPr>
            <p:ph type="title"/>
          </p:nvPr>
        </p:nvSpPr>
        <p:spPr/>
        <p:txBody>
          <a:bodyPr/>
          <a:lstStyle/>
          <a:p>
            <a:r>
              <a:rPr lang="de-DE"/>
              <a:t>Mastertitelformat bearbeiten</a:t>
            </a:r>
          </a:p>
        </p:txBody>
      </p:sp>
      <p:sp>
        <p:nvSpPr>
          <p:cNvPr id="3" name="Datumsplatzhalter 2">
            <a:extLst>
              <a:ext uri="{FF2B5EF4-FFF2-40B4-BE49-F238E27FC236}">
                <a16:creationId xmlns:a16="http://schemas.microsoft.com/office/drawing/2014/main" id="{C8655994-8A6E-4F04-8B44-E59B03A8EAA3}"/>
              </a:ext>
            </a:extLst>
          </p:cNvPr>
          <p:cNvSpPr>
            <a:spLocks noGrp="1"/>
          </p:cNvSpPr>
          <p:nvPr>
            <p:ph type="dt" sz="half" idx="10"/>
          </p:nvPr>
        </p:nvSpPr>
        <p:spPr/>
        <p:txBody>
          <a:bodyPr/>
          <a:lstStyle/>
          <a:p>
            <a:fld id="{970C5149-BE93-411F-B80A-FECF8CAFABD6}" type="datetime1">
              <a:rPr lang="de-DE" smtClean="0"/>
              <a:t>22.09.2018</a:t>
            </a:fld>
            <a:endParaRPr lang="de-DE"/>
          </a:p>
        </p:txBody>
      </p:sp>
      <p:sp>
        <p:nvSpPr>
          <p:cNvPr id="4" name="Fußzeilenplatzhalter 3">
            <a:extLst>
              <a:ext uri="{FF2B5EF4-FFF2-40B4-BE49-F238E27FC236}">
                <a16:creationId xmlns:a16="http://schemas.microsoft.com/office/drawing/2014/main" id="{0839EB74-1D73-45AC-B005-A1619DA6A4E0}"/>
              </a:ext>
            </a:extLst>
          </p:cNvPr>
          <p:cNvSpPr>
            <a:spLocks noGrp="1"/>
          </p:cNvSpPr>
          <p:nvPr>
            <p:ph type="ftr" sz="quarter" idx="11"/>
          </p:nvPr>
        </p:nvSpPr>
        <p:spPr/>
        <p:txBody>
          <a:bodyPr/>
          <a:lstStyle/>
          <a:p>
            <a:endParaRPr lang="de-DE"/>
          </a:p>
        </p:txBody>
      </p:sp>
      <p:sp>
        <p:nvSpPr>
          <p:cNvPr id="5" name="Foliennummernplatzhalter 4">
            <a:extLst>
              <a:ext uri="{FF2B5EF4-FFF2-40B4-BE49-F238E27FC236}">
                <a16:creationId xmlns:a16="http://schemas.microsoft.com/office/drawing/2014/main" id="{E64C94E7-1C00-44EA-AC7D-A690C76E0A2A}"/>
              </a:ext>
            </a:extLst>
          </p:cNvPr>
          <p:cNvSpPr>
            <a:spLocks noGrp="1"/>
          </p:cNvSpPr>
          <p:nvPr>
            <p:ph type="sldNum" sz="quarter" idx="12"/>
          </p:nvPr>
        </p:nvSpPr>
        <p:spPr/>
        <p:txBody>
          <a:bodyPr/>
          <a:lstStyle/>
          <a:p>
            <a:fld id="{3BE8C309-F0BC-47D5-9A47-19AA664CBA27}" type="slidenum">
              <a:rPr lang="de-DE" smtClean="0"/>
              <a:t>‹Nr.›</a:t>
            </a:fld>
            <a:endParaRPr lang="de-DE"/>
          </a:p>
        </p:txBody>
      </p:sp>
    </p:spTree>
    <p:extLst>
      <p:ext uri="{BB962C8B-B14F-4D97-AF65-F5344CB8AC3E}">
        <p14:creationId xmlns:p14="http://schemas.microsoft.com/office/powerpoint/2010/main" val="12454446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54009395-2EE9-48FB-AF42-0397FA5DE6A4}"/>
              </a:ext>
            </a:extLst>
          </p:cNvPr>
          <p:cNvSpPr>
            <a:spLocks noGrp="1"/>
          </p:cNvSpPr>
          <p:nvPr>
            <p:ph type="dt" sz="half" idx="10"/>
          </p:nvPr>
        </p:nvSpPr>
        <p:spPr/>
        <p:txBody>
          <a:bodyPr/>
          <a:lstStyle/>
          <a:p>
            <a:fld id="{7CACFF10-5BAD-4657-A509-5FECD0CE7A6E}" type="datetime1">
              <a:rPr lang="de-DE" smtClean="0"/>
              <a:t>22.09.2018</a:t>
            </a:fld>
            <a:endParaRPr lang="de-DE"/>
          </a:p>
        </p:txBody>
      </p:sp>
      <p:sp>
        <p:nvSpPr>
          <p:cNvPr id="3" name="Fußzeilenplatzhalter 2">
            <a:extLst>
              <a:ext uri="{FF2B5EF4-FFF2-40B4-BE49-F238E27FC236}">
                <a16:creationId xmlns:a16="http://schemas.microsoft.com/office/drawing/2014/main" id="{399AFC94-8EAA-4162-9267-3E57B89213DB}"/>
              </a:ext>
            </a:extLst>
          </p:cNvPr>
          <p:cNvSpPr>
            <a:spLocks noGrp="1"/>
          </p:cNvSpPr>
          <p:nvPr>
            <p:ph type="ftr" sz="quarter" idx="11"/>
          </p:nvPr>
        </p:nvSpPr>
        <p:spPr/>
        <p:txBody>
          <a:bodyPr/>
          <a:lstStyle/>
          <a:p>
            <a:endParaRPr lang="de-DE"/>
          </a:p>
        </p:txBody>
      </p:sp>
      <p:sp>
        <p:nvSpPr>
          <p:cNvPr id="4" name="Foliennummernplatzhalter 3">
            <a:extLst>
              <a:ext uri="{FF2B5EF4-FFF2-40B4-BE49-F238E27FC236}">
                <a16:creationId xmlns:a16="http://schemas.microsoft.com/office/drawing/2014/main" id="{EB8D3BD3-EBC1-4BF8-8BE6-FF39D0C335C5}"/>
              </a:ext>
            </a:extLst>
          </p:cNvPr>
          <p:cNvSpPr>
            <a:spLocks noGrp="1"/>
          </p:cNvSpPr>
          <p:nvPr>
            <p:ph type="sldNum" sz="quarter" idx="12"/>
          </p:nvPr>
        </p:nvSpPr>
        <p:spPr/>
        <p:txBody>
          <a:bodyPr/>
          <a:lstStyle/>
          <a:p>
            <a:fld id="{3BE8C309-F0BC-47D5-9A47-19AA664CBA27}" type="slidenum">
              <a:rPr lang="de-DE" smtClean="0"/>
              <a:t>‹Nr.›</a:t>
            </a:fld>
            <a:endParaRPr lang="de-DE"/>
          </a:p>
        </p:txBody>
      </p:sp>
    </p:spTree>
    <p:extLst>
      <p:ext uri="{BB962C8B-B14F-4D97-AF65-F5344CB8AC3E}">
        <p14:creationId xmlns:p14="http://schemas.microsoft.com/office/powerpoint/2010/main" val="33317453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E665D79-5900-4D8B-8CBB-395629ED2BF7}"/>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p>
        </p:txBody>
      </p:sp>
      <p:sp>
        <p:nvSpPr>
          <p:cNvPr id="3" name="Inhaltsplatzhalter 2">
            <a:extLst>
              <a:ext uri="{FF2B5EF4-FFF2-40B4-BE49-F238E27FC236}">
                <a16:creationId xmlns:a16="http://schemas.microsoft.com/office/drawing/2014/main" id="{AAFEABF7-3DF5-4338-9E64-B699BE5CD2C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Textplatzhalter 3">
            <a:extLst>
              <a:ext uri="{FF2B5EF4-FFF2-40B4-BE49-F238E27FC236}">
                <a16:creationId xmlns:a16="http://schemas.microsoft.com/office/drawing/2014/main" id="{52858A95-5DE6-4031-8FDE-6B62A1C605F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F09714F2-5F37-4B79-8B67-36C703BF236F}"/>
              </a:ext>
            </a:extLst>
          </p:cNvPr>
          <p:cNvSpPr>
            <a:spLocks noGrp="1"/>
          </p:cNvSpPr>
          <p:nvPr>
            <p:ph type="dt" sz="half" idx="10"/>
          </p:nvPr>
        </p:nvSpPr>
        <p:spPr/>
        <p:txBody>
          <a:bodyPr/>
          <a:lstStyle/>
          <a:p>
            <a:fld id="{C5DD3765-3036-4831-AAB4-1F2AA34B6F4A}" type="datetime1">
              <a:rPr lang="de-DE" smtClean="0"/>
              <a:t>22.09.2018</a:t>
            </a:fld>
            <a:endParaRPr lang="de-DE"/>
          </a:p>
        </p:txBody>
      </p:sp>
      <p:sp>
        <p:nvSpPr>
          <p:cNvPr id="6" name="Fußzeilenplatzhalter 5">
            <a:extLst>
              <a:ext uri="{FF2B5EF4-FFF2-40B4-BE49-F238E27FC236}">
                <a16:creationId xmlns:a16="http://schemas.microsoft.com/office/drawing/2014/main" id="{85A31D03-7856-424E-90CA-B7A8A74B7C8D}"/>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91AFE4B3-DADC-4CE8-9D89-643C39700598}"/>
              </a:ext>
            </a:extLst>
          </p:cNvPr>
          <p:cNvSpPr>
            <a:spLocks noGrp="1"/>
          </p:cNvSpPr>
          <p:nvPr>
            <p:ph type="sldNum" sz="quarter" idx="12"/>
          </p:nvPr>
        </p:nvSpPr>
        <p:spPr/>
        <p:txBody>
          <a:bodyPr/>
          <a:lstStyle/>
          <a:p>
            <a:fld id="{3BE8C309-F0BC-47D5-9A47-19AA664CBA27}" type="slidenum">
              <a:rPr lang="de-DE" smtClean="0"/>
              <a:t>‹Nr.›</a:t>
            </a:fld>
            <a:endParaRPr lang="de-DE"/>
          </a:p>
        </p:txBody>
      </p:sp>
    </p:spTree>
    <p:extLst>
      <p:ext uri="{BB962C8B-B14F-4D97-AF65-F5344CB8AC3E}">
        <p14:creationId xmlns:p14="http://schemas.microsoft.com/office/powerpoint/2010/main" val="33039024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3310422-4D88-41AD-9A55-6E37F2D9D5B0}"/>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p>
        </p:txBody>
      </p:sp>
      <p:sp>
        <p:nvSpPr>
          <p:cNvPr id="3" name="Bildplatzhalter 2">
            <a:extLst>
              <a:ext uri="{FF2B5EF4-FFF2-40B4-BE49-F238E27FC236}">
                <a16:creationId xmlns:a16="http://schemas.microsoft.com/office/drawing/2014/main" id="{70B6A6E6-7AA2-4C3A-8B4B-CB8629D29C5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platzhalter 3">
            <a:extLst>
              <a:ext uri="{FF2B5EF4-FFF2-40B4-BE49-F238E27FC236}">
                <a16:creationId xmlns:a16="http://schemas.microsoft.com/office/drawing/2014/main" id="{68A733BB-BB51-409D-A8F9-1E549E77748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96E6BF8D-6ED5-4EC8-9EBA-D52346A6E8AA}"/>
              </a:ext>
            </a:extLst>
          </p:cNvPr>
          <p:cNvSpPr>
            <a:spLocks noGrp="1"/>
          </p:cNvSpPr>
          <p:nvPr>
            <p:ph type="dt" sz="half" idx="10"/>
          </p:nvPr>
        </p:nvSpPr>
        <p:spPr/>
        <p:txBody>
          <a:bodyPr/>
          <a:lstStyle/>
          <a:p>
            <a:fld id="{8A4B2FFA-69E5-4DF9-8220-4DB3B6695103}" type="datetime1">
              <a:rPr lang="de-DE" smtClean="0"/>
              <a:t>22.09.2018</a:t>
            </a:fld>
            <a:endParaRPr lang="de-DE"/>
          </a:p>
        </p:txBody>
      </p:sp>
      <p:sp>
        <p:nvSpPr>
          <p:cNvPr id="6" name="Fußzeilenplatzhalter 5">
            <a:extLst>
              <a:ext uri="{FF2B5EF4-FFF2-40B4-BE49-F238E27FC236}">
                <a16:creationId xmlns:a16="http://schemas.microsoft.com/office/drawing/2014/main" id="{2572961B-CCA2-4595-ACE5-A602686991F7}"/>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E9D250E7-3089-4A6C-843D-5C0BD51DA75E}"/>
              </a:ext>
            </a:extLst>
          </p:cNvPr>
          <p:cNvSpPr>
            <a:spLocks noGrp="1"/>
          </p:cNvSpPr>
          <p:nvPr>
            <p:ph type="sldNum" sz="quarter" idx="12"/>
          </p:nvPr>
        </p:nvSpPr>
        <p:spPr/>
        <p:txBody>
          <a:bodyPr/>
          <a:lstStyle/>
          <a:p>
            <a:fld id="{3BE8C309-F0BC-47D5-9A47-19AA664CBA27}" type="slidenum">
              <a:rPr lang="de-DE" smtClean="0"/>
              <a:t>‹Nr.›</a:t>
            </a:fld>
            <a:endParaRPr lang="de-DE"/>
          </a:p>
        </p:txBody>
      </p:sp>
    </p:spTree>
    <p:extLst>
      <p:ext uri="{BB962C8B-B14F-4D97-AF65-F5344CB8AC3E}">
        <p14:creationId xmlns:p14="http://schemas.microsoft.com/office/powerpoint/2010/main" val="15053883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ED0DCFFA-2923-4E3D-9E00-5DE57A5F885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Mastertitelformat bearbeiten</a:t>
            </a:r>
          </a:p>
        </p:txBody>
      </p:sp>
      <p:sp>
        <p:nvSpPr>
          <p:cNvPr id="3" name="Textplatzhalter 2">
            <a:extLst>
              <a:ext uri="{FF2B5EF4-FFF2-40B4-BE49-F238E27FC236}">
                <a16:creationId xmlns:a16="http://schemas.microsoft.com/office/drawing/2014/main" id="{53B5BED5-728C-40D6-AB33-3D3A6D17174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1C99A05C-4487-4617-91A2-1D1DCC4FB9C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04D1318-5262-45E9-B387-98078DF61620}" type="datetime1">
              <a:rPr lang="de-DE" smtClean="0"/>
              <a:t>22.09.2018</a:t>
            </a:fld>
            <a:endParaRPr lang="de-DE"/>
          </a:p>
        </p:txBody>
      </p:sp>
      <p:sp>
        <p:nvSpPr>
          <p:cNvPr id="5" name="Fußzeilenplatzhalter 4">
            <a:extLst>
              <a:ext uri="{FF2B5EF4-FFF2-40B4-BE49-F238E27FC236}">
                <a16:creationId xmlns:a16="http://schemas.microsoft.com/office/drawing/2014/main" id="{BC8E07A5-3156-451E-A112-99BFE04CBD1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DE"/>
          </a:p>
        </p:txBody>
      </p:sp>
      <p:sp>
        <p:nvSpPr>
          <p:cNvPr id="6" name="Foliennummernplatzhalter 5">
            <a:extLst>
              <a:ext uri="{FF2B5EF4-FFF2-40B4-BE49-F238E27FC236}">
                <a16:creationId xmlns:a16="http://schemas.microsoft.com/office/drawing/2014/main" id="{E3728D0A-6367-4A13-BFB0-B25D3D6D1DA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BE8C309-F0BC-47D5-9A47-19AA664CBA27}" type="slidenum">
              <a:rPr lang="de-DE" smtClean="0"/>
              <a:t>‹Nr.›</a:t>
            </a:fld>
            <a:endParaRPr lang="de-DE"/>
          </a:p>
        </p:txBody>
      </p:sp>
    </p:spTree>
    <p:extLst>
      <p:ext uri="{BB962C8B-B14F-4D97-AF65-F5344CB8AC3E}">
        <p14:creationId xmlns:p14="http://schemas.microsoft.com/office/powerpoint/2010/main" val="318561023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12.xml"/><Relationship Id="rId5" Type="http://schemas.openxmlformats.org/officeDocument/2006/relationships/image" Target="../media/image2.png"/><Relationship Id="rId4" Type="http://schemas.openxmlformats.org/officeDocument/2006/relationships/image" Target="../media/image15.jpe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6.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emf"/><Relationship Id="rId2" Type="http://schemas.openxmlformats.org/officeDocument/2006/relationships/notesSlide" Target="../notesSlides/notesSlide7.xml"/><Relationship Id="rId1" Type="http://schemas.openxmlformats.org/officeDocument/2006/relationships/slideLayout" Target="../slideLayouts/slideLayout13.xml"/><Relationship Id="rId6" Type="http://schemas.openxmlformats.org/officeDocument/2006/relationships/image" Target="../media/image20.png"/><Relationship Id="rId5" Type="http://schemas.openxmlformats.org/officeDocument/2006/relationships/image" Target="../media/image19.png"/><Relationship Id="rId10" Type="http://schemas.openxmlformats.org/officeDocument/2006/relationships/image" Target="../media/image2.png"/><Relationship Id="rId4" Type="http://schemas.openxmlformats.org/officeDocument/2006/relationships/image" Target="../media/image18.png"/><Relationship Id="rId9"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docs.microsoft.com/de-de/azure/cognitive-services/text-analytics/tutorials/tutorial-power-bi-key-phrases" TargetMode="External"/><Relationship Id="rId2" Type="http://schemas.openxmlformats.org/officeDocument/2006/relationships/hyperlink" Target="https://app.powerbi.com/view?r=eyJrIjoiYzE4ZjBiYTQtZjBkNy00YWMzLWFjYTYtN2IzMGYzOGIyZWRkIiwidCI6Ijg4OGZhYjhhLTdiZjAtNGY2Yi04MGY0LTk1ZGFiYzU0MzM4NyIsImMiOjh9"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8" Type="http://schemas.openxmlformats.org/officeDocument/2006/relationships/diagramData" Target="../diagrams/data2.xml"/><Relationship Id="rId13" Type="http://schemas.openxmlformats.org/officeDocument/2006/relationships/image" Target="../media/image2.png"/><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2" Type="http://schemas.openxmlformats.org/officeDocument/2006/relationships/notesSlide" Target="../notesSlides/notesSlide10.xml"/><Relationship Id="rId1" Type="http://schemas.openxmlformats.org/officeDocument/2006/relationships/slideLayout" Target="../slideLayouts/slideLayout14.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s>
</file>

<file path=ppt/slides/_rels/slide2.xml.rels><?xml version="1.0" encoding="UTF-8" standalone="yes"?>
<Relationships xmlns="http://schemas.openxmlformats.org/package/2006/relationships"><Relationship Id="rId2" Type="http://schemas.openxmlformats.org/officeDocument/2006/relationships/hyperlink" Target="https://www.quora.com/What-are-the-main-differences-between-artificial-intelligence-and-machine-learning-Is-machine-learning-a-part-of-artificial-intelligence"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27.emf"/><Relationship Id="rId7" Type="http://schemas.openxmlformats.org/officeDocument/2006/relationships/image" Target="../media/image31.emf"/><Relationship Id="rId2" Type="http://schemas.openxmlformats.org/officeDocument/2006/relationships/notesSlide" Target="../notesSlides/notesSlide11.xml"/><Relationship Id="rId1" Type="http://schemas.openxmlformats.org/officeDocument/2006/relationships/slideLayout" Target="../slideLayouts/slideLayout13.xml"/><Relationship Id="rId6" Type="http://schemas.openxmlformats.org/officeDocument/2006/relationships/image" Target="../media/image30.emf"/><Relationship Id="rId5" Type="http://schemas.openxmlformats.org/officeDocument/2006/relationships/image" Target="../media/image29.emf"/><Relationship Id="rId4" Type="http://schemas.openxmlformats.org/officeDocument/2006/relationships/image" Target="../media/image28.emf"/></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27.emf"/><Relationship Id="rId7" Type="http://schemas.openxmlformats.org/officeDocument/2006/relationships/image" Target="../media/image31.emf"/><Relationship Id="rId2" Type="http://schemas.openxmlformats.org/officeDocument/2006/relationships/notesSlide" Target="../notesSlides/notesSlide13.xml"/><Relationship Id="rId1" Type="http://schemas.openxmlformats.org/officeDocument/2006/relationships/slideLayout" Target="../slideLayouts/slideLayout13.xml"/><Relationship Id="rId6" Type="http://schemas.openxmlformats.org/officeDocument/2006/relationships/image" Target="../media/image30.emf"/><Relationship Id="rId5" Type="http://schemas.openxmlformats.org/officeDocument/2006/relationships/image" Target="../media/image29.emf"/><Relationship Id="rId4" Type="http://schemas.openxmlformats.org/officeDocument/2006/relationships/image" Target="../media/image28.em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32.png"/><Relationship Id="rId7" Type="http://schemas.microsoft.com/office/2007/relationships/hdphoto" Target="../media/hdphoto1.wdp"/><Relationship Id="rId2" Type="http://schemas.openxmlformats.org/officeDocument/2006/relationships/notesSlide" Target="../notesSlides/notesSlide14.xml"/><Relationship Id="rId1" Type="http://schemas.openxmlformats.org/officeDocument/2006/relationships/slideLayout" Target="../slideLayouts/slideLayout13.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25.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5.xml"/><Relationship Id="rId1" Type="http://schemas.openxmlformats.org/officeDocument/2006/relationships/slideLayout" Target="../slideLayouts/slideLayout13.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36.WMF"/><Relationship Id="rId2" Type="http://schemas.openxmlformats.org/officeDocument/2006/relationships/notesSlide" Target="../notesSlides/notesSlide16.xml"/><Relationship Id="rId1" Type="http://schemas.openxmlformats.org/officeDocument/2006/relationships/slideLayout" Target="../slideLayouts/slideLayout13.xml"/><Relationship Id="rId5" Type="http://schemas.openxmlformats.org/officeDocument/2006/relationships/image" Target="../media/image2.png"/><Relationship Id="rId4" Type="http://schemas.openxmlformats.org/officeDocument/2006/relationships/image" Target="../media/image37.png"/></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6.WMF"/><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7.xml"/><Relationship Id="rId1" Type="http://schemas.openxmlformats.org/officeDocument/2006/relationships/slideLayout" Target="../slideLayouts/slideLayout13.xml"/><Relationship Id="rId4" Type="http://schemas.openxmlformats.org/officeDocument/2006/relationships/image" Target="../media/image2.png"/></Relationships>
</file>

<file path=ppt/slides/_rels/slide29.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2.png"/><Relationship Id="rId2" Type="http://schemas.openxmlformats.org/officeDocument/2006/relationships/image" Target="../media/image36.WMF"/><Relationship Id="rId1" Type="http://schemas.openxmlformats.org/officeDocument/2006/relationships/slideLayout" Target="../slideLayouts/slideLayout13.xml"/><Relationship Id="rId6" Type="http://schemas.openxmlformats.org/officeDocument/2006/relationships/image" Target="../media/image42.png"/><Relationship Id="rId5" Type="http://schemas.openxmlformats.org/officeDocument/2006/relationships/image" Target="../media/image41.jpg"/><Relationship Id="rId4" Type="http://schemas.openxmlformats.org/officeDocument/2006/relationships/image" Target="../media/image4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6.WMF"/><Relationship Id="rId2" Type="http://schemas.openxmlformats.org/officeDocument/2006/relationships/notesSlide" Target="../notesSlides/notesSlide18.xml"/><Relationship Id="rId1" Type="http://schemas.openxmlformats.org/officeDocument/2006/relationships/slideLayout" Target="../slideLayouts/slideLayout13.xml"/><Relationship Id="rId6" Type="http://schemas.openxmlformats.org/officeDocument/2006/relationships/image" Target="../media/image2.png"/><Relationship Id="rId5" Type="http://schemas.openxmlformats.org/officeDocument/2006/relationships/image" Target="../media/image44.png"/><Relationship Id="rId4" Type="http://schemas.openxmlformats.org/officeDocument/2006/relationships/image" Target="../media/image43.png"/></Relationships>
</file>

<file path=ppt/slides/_rels/slide31.xml.rels><?xml version="1.0" encoding="UTF-8" standalone="yes"?>
<Relationships xmlns="http://schemas.openxmlformats.org/package/2006/relationships"><Relationship Id="rId8" Type="http://schemas.openxmlformats.org/officeDocument/2006/relationships/diagramLayout" Target="../diagrams/layout5.xml"/><Relationship Id="rId3" Type="http://schemas.openxmlformats.org/officeDocument/2006/relationships/diagramLayout" Target="../diagrams/layout4.xml"/><Relationship Id="rId7" Type="http://schemas.openxmlformats.org/officeDocument/2006/relationships/diagramData" Target="../diagrams/data5.xml"/><Relationship Id="rId12" Type="http://schemas.openxmlformats.org/officeDocument/2006/relationships/image" Target="../media/image2.png"/><Relationship Id="rId2" Type="http://schemas.openxmlformats.org/officeDocument/2006/relationships/diagramData" Target="../diagrams/data4.xml"/><Relationship Id="rId1" Type="http://schemas.openxmlformats.org/officeDocument/2006/relationships/slideLayout" Target="../slideLayouts/slideLayout13.xml"/><Relationship Id="rId6" Type="http://schemas.microsoft.com/office/2007/relationships/diagramDrawing" Target="../diagrams/drawing4.xml"/><Relationship Id="rId11" Type="http://schemas.microsoft.com/office/2007/relationships/diagramDrawing" Target="../diagrams/drawing5.xml"/><Relationship Id="rId5" Type="http://schemas.openxmlformats.org/officeDocument/2006/relationships/diagramColors" Target="../diagrams/colors4.xml"/><Relationship Id="rId10" Type="http://schemas.openxmlformats.org/officeDocument/2006/relationships/diagramColors" Target="../diagrams/colors5.xml"/><Relationship Id="rId4" Type="http://schemas.openxmlformats.org/officeDocument/2006/relationships/diagramQuickStyle" Target="../diagrams/quickStyle4.xml"/><Relationship Id="rId9" Type="http://schemas.openxmlformats.org/officeDocument/2006/relationships/diagramQuickStyle" Target="../diagrams/quickStyle5.xml"/></Relationships>
</file>

<file path=ppt/slides/_rels/slide3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9.xml"/><Relationship Id="rId1" Type="http://schemas.openxmlformats.org/officeDocument/2006/relationships/slideLayout" Target="../slideLayouts/slideLayout13.xml"/><Relationship Id="rId4" Type="http://schemas.openxmlformats.org/officeDocument/2006/relationships/image" Target="../media/image2.png"/></Relationships>
</file>

<file path=ppt/slides/_rels/slide3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3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0.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13.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3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9.png"/><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2.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0.png"/><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4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3.xml"/><Relationship Id="rId1" Type="http://schemas.openxmlformats.org/officeDocument/2006/relationships/slideLayout" Target="../slideLayouts/slideLayout12.xml"/><Relationship Id="rId5" Type="http://schemas.openxmlformats.org/officeDocument/2006/relationships/image" Target="../media/image2.png"/><Relationship Id="rId4" Type="http://schemas.openxmlformats.org/officeDocument/2006/relationships/image" Target="../media/image5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3.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13.xml"/><Relationship Id="rId5" Type="http://schemas.openxmlformats.org/officeDocument/2006/relationships/image" Target="../media/image2.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AD40A47-4297-4723-88D6-A2738E3A38C6}"/>
              </a:ext>
            </a:extLst>
          </p:cNvPr>
          <p:cNvSpPr>
            <a:spLocks noGrp="1"/>
          </p:cNvSpPr>
          <p:nvPr>
            <p:ph type="ctrTitle"/>
          </p:nvPr>
        </p:nvSpPr>
        <p:spPr/>
        <p:txBody>
          <a:bodyPr>
            <a:normAutofit fontScale="90000"/>
          </a:bodyPr>
          <a:lstStyle/>
          <a:p>
            <a:r>
              <a:rPr lang="de-DE" dirty="0" err="1"/>
              <a:t>Artificial</a:t>
            </a:r>
            <a:r>
              <a:rPr lang="de-DE" dirty="0"/>
              <a:t> </a:t>
            </a:r>
            <a:r>
              <a:rPr lang="de-DE" dirty="0" err="1"/>
              <a:t>Intelligence</a:t>
            </a:r>
            <a:r>
              <a:rPr lang="de-DE" dirty="0"/>
              <a:t> and </a:t>
            </a:r>
            <a:r>
              <a:rPr lang="de-DE" dirty="0" err="1"/>
              <a:t>Machine</a:t>
            </a:r>
            <a:r>
              <a:rPr lang="de-DE" dirty="0"/>
              <a:t> Learning</a:t>
            </a:r>
            <a:br>
              <a:rPr lang="de-DE" dirty="0"/>
            </a:br>
            <a:r>
              <a:rPr lang="de-DE" dirty="0"/>
              <a:t>Basics</a:t>
            </a:r>
          </a:p>
        </p:txBody>
      </p:sp>
      <p:sp>
        <p:nvSpPr>
          <p:cNvPr id="3" name="Untertitel 2">
            <a:extLst>
              <a:ext uri="{FF2B5EF4-FFF2-40B4-BE49-F238E27FC236}">
                <a16:creationId xmlns:a16="http://schemas.microsoft.com/office/drawing/2014/main" id="{B9D88552-FE55-4357-9B9D-FA19017E6422}"/>
              </a:ext>
            </a:extLst>
          </p:cNvPr>
          <p:cNvSpPr>
            <a:spLocks noGrp="1"/>
          </p:cNvSpPr>
          <p:nvPr>
            <p:ph type="subTitle" idx="1"/>
          </p:nvPr>
        </p:nvSpPr>
        <p:spPr/>
        <p:txBody>
          <a:bodyPr/>
          <a:lstStyle/>
          <a:p>
            <a:endParaRPr lang="de-DE" dirty="0"/>
          </a:p>
        </p:txBody>
      </p:sp>
      <p:sp>
        <p:nvSpPr>
          <p:cNvPr id="4" name="Foliennummernplatzhalter 3">
            <a:extLst>
              <a:ext uri="{FF2B5EF4-FFF2-40B4-BE49-F238E27FC236}">
                <a16:creationId xmlns:a16="http://schemas.microsoft.com/office/drawing/2014/main" id="{AEC5262E-AF90-4C79-B988-C486CA6904F3}"/>
              </a:ext>
            </a:extLst>
          </p:cNvPr>
          <p:cNvSpPr>
            <a:spLocks noGrp="1"/>
          </p:cNvSpPr>
          <p:nvPr>
            <p:ph type="sldNum" sz="quarter" idx="12"/>
          </p:nvPr>
        </p:nvSpPr>
        <p:spPr/>
        <p:txBody>
          <a:bodyPr/>
          <a:lstStyle/>
          <a:p>
            <a:fld id="{3BE8C309-F0BC-47D5-9A47-19AA664CBA27}" type="slidenum">
              <a:rPr lang="de-DE" smtClean="0"/>
              <a:t>1</a:t>
            </a:fld>
            <a:endParaRPr lang="de-DE"/>
          </a:p>
        </p:txBody>
      </p:sp>
    </p:spTree>
    <p:extLst>
      <p:ext uri="{BB962C8B-B14F-4D97-AF65-F5344CB8AC3E}">
        <p14:creationId xmlns:p14="http://schemas.microsoft.com/office/powerpoint/2010/main" val="39743538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Data Science</a:t>
            </a:r>
          </a:p>
        </p:txBody>
      </p:sp>
      <p:sp>
        <p:nvSpPr>
          <p:cNvPr id="5" name="Content Placeholder 4"/>
          <p:cNvSpPr>
            <a:spLocks noGrp="1"/>
          </p:cNvSpPr>
          <p:nvPr>
            <p:ph idx="1"/>
          </p:nvPr>
        </p:nvSpPr>
        <p:spPr>
          <a:xfrm>
            <a:off x="152400" y="1028700"/>
            <a:ext cx="11887200" cy="5359400"/>
          </a:xfrm>
        </p:spPr>
        <p:txBody>
          <a:bodyPr>
            <a:normAutofit/>
          </a:bodyPr>
          <a:lstStyle/>
          <a:p>
            <a:r>
              <a:rPr lang="en-US" sz="3200" dirty="0"/>
              <a:t>Data Science is far too complex</a:t>
            </a:r>
          </a:p>
          <a:p>
            <a:pPr lvl="1"/>
            <a:r>
              <a:rPr lang="en-US" sz="2800" dirty="0"/>
              <a:t>Cost of accessing/using efficient ML algorithms is high</a:t>
            </a:r>
          </a:p>
          <a:p>
            <a:pPr lvl="1"/>
            <a:r>
              <a:rPr lang="en-US" sz="2800" dirty="0"/>
              <a:t>Comprehensive knowledge required on different tools/platforms to develop a complete ML project</a:t>
            </a:r>
          </a:p>
          <a:p>
            <a:pPr lvl="1"/>
            <a:r>
              <a:rPr lang="en-US" sz="2800" dirty="0"/>
              <a:t>Difficult to put the developed solution into a scalable production stage</a:t>
            </a:r>
          </a:p>
          <a:p>
            <a:pPr marL="457200" lvl="1" indent="0">
              <a:buNone/>
            </a:pPr>
            <a:endParaRPr lang="en-US" sz="2800" dirty="0"/>
          </a:p>
          <a:p>
            <a:pPr marL="457200" lvl="1" indent="0">
              <a:buNone/>
            </a:pPr>
            <a:endParaRPr lang="en-US" sz="2800" dirty="0"/>
          </a:p>
          <a:p>
            <a:r>
              <a:rPr lang="en-US" sz="3200" dirty="0"/>
              <a:t>Need a simpler/scalable method: </a:t>
            </a:r>
          </a:p>
          <a:p>
            <a:pPr marL="0" indent="0">
              <a:buNone/>
            </a:pPr>
            <a:r>
              <a:rPr lang="en-US" sz="3200" dirty="0"/>
              <a:t>	</a:t>
            </a:r>
            <a:r>
              <a:rPr lang="en-US" sz="2800" dirty="0"/>
              <a:t>Azure Machine Learning Service</a:t>
            </a:r>
          </a:p>
          <a:p>
            <a:pPr lvl="1"/>
            <a:endParaRPr lang="en-US" sz="2800" dirty="0"/>
          </a:p>
          <a:p>
            <a:pPr lvl="1"/>
            <a:endParaRPr lang="en-US" sz="2800" dirty="0"/>
          </a:p>
        </p:txBody>
      </p:sp>
      <p:grpSp>
        <p:nvGrpSpPr>
          <p:cNvPr id="8" name="Group 7"/>
          <p:cNvGrpSpPr/>
          <p:nvPr/>
        </p:nvGrpSpPr>
        <p:grpSpPr>
          <a:xfrm>
            <a:off x="7045801" y="3920273"/>
            <a:ext cx="4625809" cy="2299415"/>
            <a:chOff x="7119168" y="2207942"/>
            <a:chExt cx="4625809" cy="2299415"/>
          </a:xfrm>
        </p:grpSpPr>
        <p:pic>
          <p:nvPicPr>
            <p:cNvPr id="7" name="Picture 6" descr="Clipart - Electropherogram"/>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119168" y="2909442"/>
              <a:ext cx="4469692" cy="1597915"/>
            </a:xfrm>
            <a:prstGeom prst="rect">
              <a:avLst/>
            </a:prstGeom>
          </p:spPr>
        </p:pic>
        <p:pic>
          <p:nvPicPr>
            <p:cNvPr id="6" name="Picture 5" descr="brandyelliott - Teacher's Resources"/>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988107" y="2207942"/>
              <a:ext cx="1756870" cy="1677012"/>
            </a:xfrm>
            <a:prstGeom prst="rect">
              <a:avLst/>
            </a:prstGeom>
          </p:spPr>
        </p:pic>
      </p:grpSp>
      <p:pic>
        <p:nvPicPr>
          <p:cNvPr id="9" name="Grafik 8">
            <a:extLst>
              <a:ext uri="{FF2B5EF4-FFF2-40B4-BE49-F238E27FC236}">
                <a16:creationId xmlns:a16="http://schemas.microsoft.com/office/drawing/2014/main" id="{9577F7E6-1622-4CAD-ABAB-DBCB0422FBA5}"/>
              </a:ext>
            </a:extLst>
          </p:cNvPr>
          <p:cNvPicPr>
            <a:picLocks noChangeAspect="1"/>
          </p:cNvPicPr>
          <p:nvPr/>
        </p:nvPicPr>
        <p:blipFill>
          <a:blip r:embed="rId5"/>
          <a:stretch>
            <a:fillRect/>
          </a:stretch>
        </p:blipFill>
        <p:spPr>
          <a:xfrm>
            <a:off x="152400" y="6121400"/>
            <a:ext cx="2143125" cy="561975"/>
          </a:xfrm>
          <a:prstGeom prst="rect">
            <a:avLst/>
          </a:prstGeom>
        </p:spPr>
      </p:pic>
    </p:spTree>
    <p:extLst>
      <p:ext uri="{BB962C8B-B14F-4D97-AF65-F5344CB8AC3E}">
        <p14:creationId xmlns:p14="http://schemas.microsoft.com/office/powerpoint/2010/main" val="4787390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Microsoft Azure Machine Learning</a:t>
            </a:r>
          </a:p>
        </p:txBody>
      </p:sp>
      <p:sp>
        <p:nvSpPr>
          <p:cNvPr id="3" name="Content Placeholder 2"/>
          <p:cNvSpPr>
            <a:spLocks noGrp="1"/>
          </p:cNvSpPr>
          <p:nvPr>
            <p:ph idx="1"/>
          </p:nvPr>
        </p:nvSpPr>
        <p:spPr>
          <a:xfrm>
            <a:off x="152400" y="2459420"/>
            <a:ext cx="11887200" cy="3928679"/>
          </a:xfrm>
        </p:spPr>
        <p:txBody>
          <a:bodyPr>
            <a:normAutofit/>
          </a:bodyPr>
          <a:lstStyle/>
          <a:p>
            <a:pPr marL="0" indent="0">
              <a:buNone/>
            </a:pPr>
            <a:r>
              <a:rPr lang="en-US" sz="4000" i="1" dirty="0"/>
              <a:t>Make machine learning accessible to every enterprise, data scientist, developer, information worker, consumer, and device anywhere in the world.</a:t>
            </a:r>
          </a:p>
        </p:txBody>
      </p:sp>
      <p:pic>
        <p:nvPicPr>
          <p:cNvPr id="4" name="Picture 3"/>
          <p:cNvPicPr>
            <a:picLocks noChangeAspect="1"/>
          </p:cNvPicPr>
          <p:nvPr/>
        </p:nvPicPr>
        <p:blipFill>
          <a:blip r:embed="rId2"/>
          <a:stretch>
            <a:fillRect/>
          </a:stretch>
        </p:blipFill>
        <p:spPr>
          <a:xfrm>
            <a:off x="9695343" y="4662496"/>
            <a:ext cx="2496657" cy="2195504"/>
          </a:xfrm>
          <a:prstGeom prst="rect">
            <a:avLst/>
          </a:prstGeom>
        </p:spPr>
      </p:pic>
      <p:pic>
        <p:nvPicPr>
          <p:cNvPr id="5" name="Grafik 4">
            <a:extLst>
              <a:ext uri="{FF2B5EF4-FFF2-40B4-BE49-F238E27FC236}">
                <a16:creationId xmlns:a16="http://schemas.microsoft.com/office/drawing/2014/main" id="{DAB27AD2-72E0-4A64-B45E-C207016B08CB}"/>
              </a:ext>
            </a:extLst>
          </p:cNvPr>
          <p:cNvPicPr>
            <a:picLocks noChangeAspect="1"/>
          </p:cNvPicPr>
          <p:nvPr/>
        </p:nvPicPr>
        <p:blipFill>
          <a:blip r:embed="rId3"/>
          <a:stretch>
            <a:fillRect/>
          </a:stretch>
        </p:blipFill>
        <p:spPr>
          <a:xfrm>
            <a:off x="152400" y="6121400"/>
            <a:ext cx="2143125" cy="561975"/>
          </a:xfrm>
          <a:prstGeom prst="rect">
            <a:avLst/>
          </a:prstGeom>
        </p:spPr>
      </p:pic>
    </p:spTree>
    <p:extLst>
      <p:ext uri="{BB962C8B-B14F-4D97-AF65-F5344CB8AC3E}">
        <p14:creationId xmlns:p14="http://schemas.microsoft.com/office/powerpoint/2010/main" val="23689743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From data to decisions and actions</a:t>
            </a:r>
          </a:p>
        </p:txBody>
      </p:sp>
      <p:sp>
        <p:nvSpPr>
          <p:cNvPr id="5" name="Rectangle 4"/>
          <p:cNvSpPr/>
          <p:nvPr/>
        </p:nvSpPr>
        <p:spPr bwMode="auto">
          <a:xfrm>
            <a:off x="10340407" y="1364609"/>
            <a:ext cx="1637684" cy="4498702"/>
          </a:xfrm>
          <a:prstGeom prst="rect">
            <a:avLst/>
          </a:prstGeom>
          <a:solidFill>
            <a:srgbClr val="42424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dirty="0">
                <a:gradFill>
                  <a:gsLst>
                    <a:gs pos="2917">
                      <a:srgbClr val="FFFFFF"/>
                    </a:gs>
                    <a:gs pos="100000">
                      <a:srgbClr val="FFFFFF"/>
                    </a:gs>
                  </a:gsLst>
                  <a:lin ang="5400000" scaled="0"/>
                </a:gradFill>
                <a:ea typeface="Segoe UI" pitchFamily="34" charset="0"/>
                <a:cs typeface="Segoe UI Semilight" panose="020B0402040204020203" pitchFamily="34" charset="0"/>
              </a:rPr>
              <a:t>Action</a:t>
            </a:r>
          </a:p>
        </p:txBody>
      </p:sp>
      <p:sp>
        <p:nvSpPr>
          <p:cNvPr id="6" name="Rectangle 5"/>
          <p:cNvSpPr/>
          <p:nvPr/>
        </p:nvSpPr>
        <p:spPr bwMode="auto">
          <a:xfrm>
            <a:off x="8128933" y="1363662"/>
            <a:ext cx="2203376" cy="4504092"/>
          </a:xfrm>
          <a:prstGeom prst="rect">
            <a:avLst/>
          </a:prstGeom>
          <a:solidFill>
            <a:srgbClr val="EEEEE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dirty="0">
                <a:gradFill>
                  <a:gsLst>
                    <a:gs pos="2917">
                      <a:srgbClr val="505050"/>
                    </a:gs>
                    <a:gs pos="100000">
                      <a:srgbClr val="505050"/>
                    </a:gs>
                  </a:gsLst>
                  <a:lin ang="5400000" scaled="0"/>
                </a:gradFill>
                <a:ea typeface="Segoe UI" pitchFamily="34" charset="0"/>
                <a:cs typeface="Segoe UI Semilight" panose="020B0402040204020203" pitchFamily="34" charset="0"/>
              </a:rPr>
              <a:t>  Decision</a:t>
            </a:r>
          </a:p>
        </p:txBody>
      </p:sp>
      <p:grpSp>
        <p:nvGrpSpPr>
          <p:cNvPr id="7" name="Group 6"/>
          <p:cNvGrpSpPr/>
          <p:nvPr/>
        </p:nvGrpSpPr>
        <p:grpSpPr>
          <a:xfrm>
            <a:off x="1862799" y="4089970"/>
            <a:ext cx="6641439" cy="868680"/>
            <a:chOff x="2315494" y="3948329"/>
            <a:chExt cx="6783351" cy="868680"/>
          </a:xfrm>
        </p:grpSpPr>
        <p:sp>
          <p:nvSpPr>
            <p:cNvPr id="8" name="Pentagon 7"/>
            <p:cNvSpPr/>
            <p:nvPr/>
          </p:nvSpPr>
          <p:spPr bwMode="auto">
            <a:xfrm>
              <a:off x="5262530" y="3948329"/>
              <a:ext cx="3836315" cy="868680"/>
            </a:xfrm>
            <a:prstGeom prst="homePlate">
              <a:avLst>
                <a:gd name="adj" fmla="val 42873"/>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Semilight" panose="020B0402040204020203" pitchFamily="34" charset="0"/>
              </a:endParaRPr>
            </a:p>
          </p:txBody>
        </p:sp>
        <p:sp>
          <p:nvSpPr>
            <p:cNvPr id="9" name="Pentagon 8"/>
            <p:cNvSpPr/>
            <p:nvPr/>
          </p:nvSpPr>
          <p:spPr bwMode="auto">
            <a:xfrm>
              <a:off x="2315494" y="3948329"/>
              <a:ext cx="4489261" cy="868680"/>
            </a:xfrm>
            <a:prstGeom prst="homePlate">
              <a:avLst>
                <a:gd name="adj" fmla="val 42873"/>
              </a:avLst>
            </a:prstGeom>
            <a:solidFill>
              <a:srgbClr val="1074C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600" dirty="0">
                  <a:gradFill>
                    <a:gsLst>
                      <a:gs pos="0">
                        <a:srgbClr val="FFFFFF"/>
                      </a:gs>
                      <a:gs pos="100000">
                        <a:srgbClr val="FFFFFF"/>
                      </a:gs>
                    </a:gsLst>
                    <a:lin ang="5400000" scaled="0"/>
                  </a:gradFill>
                  <a:ea typeface="Segoe UI" pitchFamily="34" charset="0"/>
                  <a:cs typeface="Segoe UI Semilight" panose="020B0402040204020203" pitchFamily="34" charset="0"/>
                </a:rPr>
                <a:t>Interactive dashboards</a:t>
              </a:r>
            </a:p>
            <a:p>
              <a:pPr defTabSz="932472"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Semilight" panose="020B0402040204020203" pitchFamily="34" charset="0"/>
                </a:rPr>
                <a:t>Why did it happen? </a:t>
              </a:r>
            </a:p>
          </p:txBody>
        </p:sp>
      </p:grpSp>
      <p:grpSp>
        <p:nvGrpSpPr>
          <p:cNvPr id="10" name="Group 9"/>
          <p:cNvGrpSpPr/>
          <p:nvPr/>
        </p:nvGrpSpPr>
        <p:grpSpPr>
          <a:xfrm>
            <a:off x="1862798" y="3180867"/>
            <a:ext cx="6641440" cy="868680"/>
            <a:chOff x="2315493" y="3039226"/>
            <a:chExt cx="6783352" cy="868680"/>
          </a:xfrm>
        </p:grpSpPr>
        <p:sp>
          <p:nvSpPr>
            <p:cNvPr id="11" name="Pentagon 10"/>
            <p:cNvSpPr/>
            <p:nvPr/>
          </p:nvSpPr>
          <p:spPr bwMode="auto">
            <a:xfrm>
              <a:off x="6930203" y="3039226"/>
              <a:ext cx="2168642" cy="868680"/>
            </a:xfrm>
            <a:prstGeom prst="homePlate">
              <a:avLst>
                <a:gd name="adj" fmla="val 42873"/>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Semilight" panose="020B0402040204020203" pitchFamily="34" charset="0"/>
              </a:endParaRPr>
            </a:p>
          </p:txBody>
        </p:sp>
        <p:sp>
          <p:nvSpPr>
            <p:cNvPr id="12" name="Pentagon 11"/>
            <p:cNvSpPr/>
            <p:nvPr/>
          </p:nvSpPr>
          <p:spPr bwMode="auto">
            <a:xfrm>
              <a:off x="2315493" y="3039226"/>
              <a:ext cx="5849413" cy="868680"/>
            </a:xfrm>
            <a:prstGeom prst="homePlate">
              <a:avLst>
                <a:gd name="adj" fmla="val 42873"/>
              </a:avLst>
            </a:prstGeom>
            <a:solidFill>
              <a:srgbClr val="1074C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600" dirty="0">
                  <a:gradFill>
                    <a:gsLst>
                      <a:gs pos="0">
                        <a:srgbClr val="FFFFFF"/>
                      </a:gs>
                      <a:gs pos="100000">
                        <a:srgbClr val="FFFFFF"/>
                      </a:gs>
                    </a:gsLst>
                    <a:lin ang="5400000" scaled="0"/>
                  </a:gradFill>
                  <a:ea typeface="Segoe UI" pitchFamily="34" charset="0"/>
                  <a:cs typeface="Segoe UI Semilight" panose="020B0402040204020203" pitchFamily="34" charset="0"/>
                </a:rPr>
                <a:t>Predictions</a:t>
              </a:r>
            </a:p>
            <a:p>
              <a:pPr defTabSz="932472"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Semilight" panose="020B0402040204020203" pitchFamily="34" charset="0"/>
                </a:rPr>
                <a:t>What will happen? </a:t>
              </a:r>
            </a:p>
          </p:txBody>
        </p:sp>
      </p:grpSp>
      <p:grpSp>
        <p:nvGrpSpPr>
          <p:cNvPr id="13" name="Group 12"/>
          <p:cNvGrpSpPr/>
          <p:nvPr/>
        </p:nvGrpSpPr>
        <p:grpSpPr>
          <a:xfrm>
            <a:off x="1862797" y="1363662"/>
            <a:ext cx="9384641" cy="1778015"/>
            <a:chOff x="2315492" y="1222021"/>
            <a:chExt cx="9384641" cy="1778015"/>
          </a:xfrm>
        </p:grpSpPr>
        <p:grpSp>
          <p:nvGrpSpPr>
            <p:cNvPr id="14" name="Group 13"/>
            <p:cNvGrpSpPr/>
            <p:nvPr/>
          </p:nvGrpSpPr>
          <p:grpSpPr>
            <a:xfrm>
              <a:off x="2315492" y="1222021"/>
              <a:ext cx="9384641" cy="1778015"/>
              <a:chOff x="2315492" y="1222021"/>
              <a:chExt cx="9384641" cy="1778015"/>
            </a:xfrm>
          </p:grpSpPr>
          <p:grpSp>
            <p:nvGrpSpPr>
              <p:cNvPr id="16" name="Group 15"/>
              <p:cNvGrpSpPr/>
              <p:nvPr/>
            </p:nvGrpSpPr>
            <p:grpSpPr>
              <a:xfrm>
                <a:off x="2315492" y="1222021"/>
                <a:ext cx="9384641" cy="1778015"/>
                <a:chOff x="2315492" y="1222021"/>
                <a:chExt cx="9384641" cy="1778015"/>
              </a:xfrm>
            </p:grpSpPr>
            <p:sp>
              <p:nvSpPr>
                <p:cNvPr id="18" name="Pentagon 17"/>
                <p:cNvSpPr/>
                <p:nvPr/>
              </p:nvSpPr>
              <p:spPr bwMode="auto">
                <a:xfrm>
                  <a:off x="2315494" y="2131356"/>
                  <a:ext cx="7555839" cy="868680"/>
                </a:xfrm>
                <a:prstGeom prst="homePlate">
                  <a:avLst>
                    <a:gd name="adj" fmla="val 42873"/>
                  </a:avLst>
                </a:prstGeom>
                <a:solidFill>
                  <a:srgbClr val="1074C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Semilight" panose="020B0402040204020203" pitchFamily="34" charset="0"/>
                  </a:endParaRPr>
                </a:p>
              </p:txBody>
            </p:sp>
            <p:sp>
              <p:nvSpPr>
                <p:cNvPr id="19" name="Pentagon 18"/>
                <p:cNvSpPr/>
                <p:nvPr/>
              </p:nvSpPr>
              <p:spPr bwMode="auto">
                <a:xfrm>
                  <a:off x="2315492" y="1222021"/>
                  <a:ext cx="9384641" cy="914400"/>
                </a:xfrm>
                <a:prstGeom prst="homePlate">
                  <a:avLst>
                    <a:gd name="adj" fmla="val 42873"/>
                  </a:avLst>
                </a:prstGeom>
                <a:solidFill>
                  <a:srgbClr val="1074C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Semilight" panose="020B0402040204020203" pitchFamily="34" charset="0"/>
                  </a:endParaRPr>
                </a:p>
              </p:txBody>
            </p:sp>
            <p:sp>
              <p:nvSpPr>
                <p:cNvPr id="20" name="Rectangle 19"/>
                <p:cNvSpPr/>
                <p:nvPr/>
              </p:nvSpPr>
              <p:spPr bwMode="auto">
                <a:xfrm>
                  <a:off x="2315494" y="1222021"/>
                  <a:ext cx="4115749" cy="1778015"/>
                </a:xfrm>
                <a:prstGeom prst="rect">
                  <a:avLst/>
                </a:prstGeom>
                <a:solidFill>
                  <a:srgbClr val="1074C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600" dirty="0">
                      <a:gradFill>
                        <a:gsLst>
                          <a:gs pos="0">
                            <a:srgbClr val="FFFFFF"/>
                          </a:gs>
                          <a:gs pos="100000">
                            <a:srgbClr val="FFFFFF"/>
                          </a:gs>
                        </a:gsLst>
                        <a:lin ang="5400000" scaled="0"/>
                      </a:gradFill>
                      <a:ea typeface="Segoe UI" pitchFamily="34" charset="0"/>
                      <a:cs typeface="Segoe UI Semilight" panose="020B0402040204020203" pitchFamily="34" charset="0"/>
                    </a:rPr>
                    <a:t>Recommendations</a:t>
                  </a:r>
                </a:p>
                <a:p>
                  <a:pPr defTabSz="932472"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Semilight" panose="020B0402040204020203" pitchFamily="34" charset="0"/>
                    </a:rPr>
                    <a:t>What should I do? </a:t>
                  </a:r>
                </a:p>
              </p:txBody>
            </p:sp>
          </p:grpSp>
          <p:sp>
            <p:nvSpPr>
              <p:cNvPr id="17" name="TextBox 16"/>
              <p:cNvSpPr txBox="1"/>
              <p:nvPr/>
            </p:nvSpPr>
            <p:spPr>
              <a:xfrm>
                <a:off x="6899532" y="1448763"/>
                <a:ext cx="2007794" cy="489365"/>
              </a:xfrm>
              <a:prstGeom prst="rect">
                <a:avLst/>
              </a:prstGeom>
              <a:noFill/>
            </p:spPr>
            <p:txBody>
              <a:bodyPr wrap="none" lIns="182880" tIns="146304" rIns="182880" bIns="146304" rtlCol="0">
                <a:spAutoFit/>
              </a:bodyPr>
              <a:lstStyle/>
              <a:p>
                <a:pPr defTabSz="932472"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Semilight" panose="020B0402040204020203" pitchFamily="34" charset="0"/>
                  </a:rPr>
                  <a:t>Decision automation</a:t>
                </a:r>
              </a:p>
            </p:txBody>
          </p:sp>
        </p:grpSp>
        <p:sp>
          <p:nvSpPr>
            <p:cNvPr id="15" name="TextBox 14"/>
            <p:cNvSpPr txBox="1"/>
            <p:nvPr/>
          </p:nvSpPr>
          <p:spPr>
            <a:xfrm>
              <a:off x="6899532" y="2333802"/>
              <a:ext cx="1717843" cy="489365"/>
            </a:xfrm>
            <a:prstGeom prst="rect">
              <a:avLst/>
            </a:prstGeom>
            <a:noFill/>
          </p:spPr>
          <p:txBody>
            <a:bodyPr wrap="none" lIns="182880" tIns="146304" rIns="182880" bIns="146304" rtlCol="0">
              <a:spAutoFit/>
            </a:bodyPr>
            <a:lstStyle/>
            <a:p>
              <a:pPr defTabSz="932472"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Semilight" panose="020B0402040204020203" pitchFamily="34" charset="0"/>
                </a:rPr>
                <a:t>Decision support</a:t>
              </a:r>
            </a:p>
          </p:txBody>
        </p:sp>
      </p:grpSp>
      <p:sp>
        <p:nvSpPr>
          <p:cNvPr id="21" name="Rectangle 20"/>
          <p:cNvSpPr/>
          <p:nvPr/>
        </p:nvSpPr>
        <p:spPr bwMode="auto">
          <a:xfrm>
            <a:off x="469511" y="1363662"/>
            <a:ext cx="1422275" cy="4504092"/>
          </a:xfrm>
          <a:prstGeom prst="rect">
            <a:avLst/>
          </a:prstGeom>
          <a:solidFill>
            <a:srgbClr val="003C6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dirty="0">
                <a:gradFill>
                  <a:gsLst>
                    <a:gs pos="0">
                      <a:srgbClr val="FFFFFF"/>
                    </a:gs>
                    <a:gs pos="100000">
                      <a:srgbClr val="FFFFFF"/>
                    </a:gs>
                  </a:gsLst>
                  <a:lin ang="5400000" scaled="0"/>
                </a:gradFill>
                <a:ea typeface="Segoe UI" pitchFamily="34" charset="0"/>
                <a:cs typeface="Segoe UI Semilight" panose="020B0402040204020203" pitchFamily="34" charset="0"/>
              </a:rPr>
              <a:t>Data</a:t>
            </a:r>
          </a:p>
        </p:txBody>
      </p:sp>
      <p:grpSp>
        <p:nvGrpSpPr>
          <p:cNvPr id="22" name="Group 21"/>
          <p:cNvGrpSpPr/>
          <p:nvPr/>
        </p:nvGrpSpPr>
        <p:grpSpPr>
          <a:xfrm>
            <a:off x="469511" y="6030329"/>
            <a:ext cx="11508580" cy="627864"/>
            <a:chOff x="2364281" y="325489"/>
            <a:chExt cx="9194249" cy="627864"/>
          </a:xfrm>
        </p:grpSpPr>
        <p:cxnSp>
          <p:nvCxnSpPr>
            <p:cNvPr id="23" name="Straight Arrow Connector 22"/>
            <p:cNvCxnSpPr/>
            <p:nvPr/>
          </p:nvCxnSpPr>
          <p:spPr>
            <a:xfrm flipV="1">
              <a:off x="2364281" y="612768"/>
              <a:ext cx="9194249" cy="53307"/>
            </a:xfrm>
            <a:prstGeom prst="straightConnector1">
              <a:avLst/>
            </a:prstGeom>
            <a:ln w="47625">
              <a:solidFill>
                <a:srgbClr val="969696"/>
              </a:solidFill>
              <a:headEnd type="none"/>
              <a:tailEnd type="arrow" w="lg" len="lg"/>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6495578" y="325489"/>
              <a:ext cx="947391" cy="627864"/>
            </a:xfrm>
            <a:prstGeom prst="rect">
              <a:avLst/>
            </a:prstGeom>
            <a:solidFill>
              <a:schemeClr val="bg1"/>
            </a:solidFill>
            <a:ln>
              <a:noFill/>
            </a:ln>
          </p:spPr>
          <p:txBody>
            <a:bodyPr wrap="square" lIns="182880" tIns="146304" rIns="182880" bIns="146304" rtlCol="0">
              <a:spAutoFit/>
            </a:bodyPr>
            <a:lstStyle/>
            <a:p>
              <a:pPr>
                <a:lnSpc>
                  <a:spcPct val="90000"/>
                </a:lnSpc>
                <a:spcAft>
                  <a:spcPts val="600"/>
                </a:spcAft>
              </a:pPr>
              <a:r>
                <a:rPr lang="en-US" sz="2400" b="1" dirty="0">
                  <a:solidFill>
                    <a:srgbClr val="002060"/>
                  </a:solidFill>
                  <a:cs typeface="Segoe UI Semilight" panose="020B0402040204020203" pitchFamily="34" charset="0"/>
                </a:rPr>
                <a:t>Value</a:t>
              </a:r>
            </a:p>
          </p:txBody>
        </p:sp>
      </p:grpSp>
      <p:grpSp>
        <p:nvGrpSpPr>
          <p:cNvPr id="25" name="Group 24"/>
          <p:cNvGrpSpPr/>
          <p:nvPr/>
        </p:nvGrpSpPr>
        <p:grpSpPr>
          <a:xfrm>
            <a:off x="1891786" y="4999074"/>
            <a:ext cx="6762464" cy="868680"/>
            <a:chOff x="2352579" y="4857433"/>
            <a:chExt cx="6754366" cy="868680"/>
          </a:xfrm>
        </p:grpSpPr>
        <p:sp>
          <p:nvSpPr>
            <p:cNvPr id="26" name="Pentagon 25"/>
            <p:cNvSpPr/>
            <p:nvPr/>
          </p:nvSpPr>
          <p:spPr bwMode="auto">
            <a:xfrm>
              <a:off x="4221130" y="4857433"/>
              <a:ext cx="4735803" cy="868680"/>
            </a:xfrm>
            <a:prstGeom prst="homePlate">
              <a:avLst>
                <a:gd name="adj" fmla="val 42873"/>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Semilight" panose="020B0402040204020203" pitchFamily="34" charset="0"/>
              </a:endParaRPr>
            </a:p>
          </p:txBody>
        </p:sp>
        <p:sp>
          <p:nvSpPr>
            <p:cNvPr id="27" name="Pentagon 26"/>
            <p:cNvSpPr/>
            <p:nvPr/>
          </p:nvSpPr>
          <p:spPr bwMode="auto">
            <a:xfrm>
              <a:off x="2352579" y="4857433"/>
              <a:ext cx="2946753" cy="868680"/>
            </a:xfrm>
            <a:prstGeom prst="homePlate">
              <a:avLst>
                <a:gd name="adj" fmla="val 42873"/>
              </a:avLst>
            </a:prstGeom>
            <a:solidFill>
              <a:srgbClr val="1074C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600" dirty="0">
                  <a:gradFill>
                    <a:gsLst>
                      <a:gs pos="0">
                        <a:srgbClr val="FFFFFF"/>
                      </a:gs>
                      <a:gs pos="100000">
                        <a:srgbClr val="FFFFFF"/>
                      </a:gs>
                    </a:gsLst>
                    <a:lin ang="5400000" scaled="0"/>
                  </a:gradFill>
                  <a:ea typeface="Segoe UI" pitchFamily="34" charset="0"/>
                  <a:cs typeface="Segoe UI Semilight" panose="020B0402040204020203" pitchFamily="34" charset="0"/>
                </a:rPr>
                <a:t>Static reports</a:t>
              </a:r>
            </a:p>
            <a:p>
              <a:pPr defTabSz="932472"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Semilight" panose="020B0402040204020203" pitchFamily="34" charset="0"/>
                </a:rPr>
                <a:t>What happened?</a:t>
              </a:r>
            </a:p>
          </p:txBody>
        </p:sp>
        <p:sp>
          <p:nvSpPr>
            <p:cNvPr id="28" name="TextBox 27"/>
            <p:cNvSpPr txBox="1"/>
            <p:nvPr/>
          </p:nvSpPr>
          <p:spPr>
            <a:xfrm>
              <a:off x="5747675" y="5071220"/>
              <a:ext cx="3359270" cy="517065"/>
            </a:xfrm>
            <a:prstGeom prst="rect">
              <a:avLst/>
            </a:prstGeom>
            <a:noFill/>
          </p:spPr>
          <p:txBody>
            <a:bodyPr wrap="square" lIns="182880" tIns="146304" rIns="182880" bIns="146304" rtlCol="0">
              <a:spAutoFit/>
            </a:bodyPr>
            <a:lstStyle/>
            <a:p>
              <a:pPr>
                <a:lnSpc>
                  <a:spcPct val="90000"/>
                </a:lnSpc>
                <a:spcAft>
                  <a:spcPts val="600"/>
                </a:spcAft>
              </a:pPr>
              <a:r>
                <a:rPr lang="en-US" sz="1600" dirty="0">
                  <a:gradFill>
                    <a:gsLst>
                      <a:gs pos="2917">
                        <a:srgbClr val="FFFFFF"/>
                      </a:gs>
                      <a:gs pos="30000">
                        <a:srgbClr val="FFFFFF"/>
                      </a:gs>
                    </a:gsLst>
                    <a:lin ang="5400000" scaled="0"/>
                  </a:gradFill>
                  <a:cs typeface="Segoe UI Semilight" panose="020B0402040204020203" pitchFamily="34" charset="0"/>
                </a:rPr>
                <a:t>Manual process</a:t>
              </a:r>
            </a:p>
          </p:txBody>
        </p:sp>
      </p:grpSp>
      <p:pic>
        <p:nvPicPr>
          <p:cNvPr id="29" name="Grafik 28">
            <a:extLst>
              <a:ext uri="{FF2B5EF4-FFF2-40B4-BE49-F238E27FC236}">
                <a16:creationId xmlns:a16="http://schemas.microsoft.com/office/drawing/2014/main" id="{EC2840D3-4BFC-45D9-A0D7-5EFFB03D5318}"/>
              </a:ext>
            </a:extLst>
          </p:cNvPr>
          <p:cNvPicPr>
            <a:picLocks noChangeAspect="1"/>
          </p:cNvPicPr>
          <p:nvPr/>
        </p:nvPicPr>
        <p:blipFill>
          <a:blip r:embed="rId3"/>
          <a:stretch>
            <a:fillRect/>
          </a:stretch>
        </p:blipFill>
        <p:spPr>
          <a:xfrm>
            <a:off x="152400" y="6121400"/>
            <a:ext cx="2143125" cy="561975"/>
          </a:xfrm>
          <a:prstGeom prst="rect">
            <a:avLst/>
          </a:prstGeom>
        </p:spPr>
      </p:pic>
    </p:spTree>
    <p:extLst>
      <p:ext uri="{BB962C8B-B14F-4D97-AF65-F5344CB8AC3E}">
        <p14:creationId xmlns:p14="http://schemas.microsoft.com/office/powerpoint/2010/main" val="2317878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left)">
                                      <p:cBhvr>
                                        <p:cTn id="7" dur="3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wipe(left)">
                                      <p:cBhvr>
                                        <p:cTn id="12" dur="500"/>
                                        <p:tgtEl>
                                          <p:spTgt spid="25"/>
                                        </p:tgtEl>
                                      </p:cBhvr>
                                    </p:animEffect>
                                  </p:childTnLst>
                                </p:cTn>
                              </p:par>
                            </p:childTnLst>
                          </p:cTn>
                        </p:par>
                        <p:par>
                          <p:cTn id="13" fill="hold">
                            <p:stCondLst>
                              <p:cond delay="500"/>
                            </p:stCondLst>
                            <p:childTnLst>
                              <p:par>
                                <p:cTn id="14" presetID="22" presetClass="entr" presetSubtype="8" fill="hold" nodeType="after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wipe(left)">
                                      <p:cBhvr>
                                        <p:cTn id="16" dur="500"/>
                                        <p:tgtEl>
                                          <p:spTgt spid="22"/>
                                        </p:tgtEl>
                                      </p:cBhvr>
                                    </p:animEffect>
                                  </p:childTnLst>
                                </p:cTn>
                              </p:par>
                            </p:childTnLst>
                          </p:cTn>
                        </p:par>
                        <p:par>
                          <p:cTn id="17" fill="hold">
                            <p:stCondLst>
                              <p:cond delay="1000"/>
                            </p:stCondLst>
                            <p:childTnLst>
                              <p:par>
                                <p:cTn id="18" presetID="22" presetClass="entr" presetSubtype="8" fill="hold" grpId="0" nodeType="after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wipe(left)">
                                      <p:cBhvr>
                                        <p:cTn id="20" dur="500"/>
                                        <p:tgtEl>
                                          <p:spTgt spid="6"/>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wipe(left)">
                                      <p:cBhvr>
                                        <p:cTn id="25" dur="500"/>
                                        <p:tgtEl>
                                          <p:spTgt spid="7"/>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wipe(left)">
                                      <p:cBhvr>
                                        <p:cTn id="30" dur="500"/>
                                        <p:tgtEl>
                                          <p:spTgt spid="10"/>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wipe(left)">
                                      <p:cBhvr>
                                        <p:cTn id="35" dur="500"/>
                                        <p:tgtEl>
                                          <p:spTgt spid="13"/>
                                        </p:tgtEl>
                                      </p:cBhvr>
                                    </p:animEffect>
                                  </p:childTnLst>
                                </p:cTn>
                              </p:par>
                            </p:childTnLst>
                          </p:cTn>
                        </p:par>
                        <p:par>
                          <p:cTn id="36" fill="hold">
                            <p:stCondLst>
                              <p:cond delay="500"/>
                            </p:stCondLst>
                            <p:childTnLst>
                              <p:par>
                                <p:cTn id="37" presetID="22" presetClass="entr" presetSubtype="8" fill="hold" grpId="0" nodeType="afterEffect">
                                  <p:stCondLst>
                                    <p:cond delay="0"/>
                                  </p:stCondLst>
                                  <p:childTnLst>
                                    <p:set>
                                      <p:cBhvr>
                                        <p:cTn id="38" dur="1" fill="hold">
                                          <p:stCondLst>
                                            <p:cond delay="0"/>
                                          </p:stCondLst>
                                        </p:cTn>
                                        <p:tgtEl>
                                          <p:spTgt spid="5"/>
                                        </p:tgtEl>
                                        <p:attrNameLst>
                                          <p:attrName>style.visibility</p:attrName>
                                        </p:attrNameLst>
                                      </p:cBhvr>
                                      <p:to>
                                        <p:strVal val="visible"/>
                                      </p:to>
                                    </p:set>
                                    <p:animEffect transition="in" filter="wipe(left)">
                                      <p:cBhvr>
                                        <p:cTn id="3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21"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 name="Title 141"/>
          <p:cNvSpPr>
            <a:spLocks noGrp="1"/>
          </p:cNvSpPr>
          <p:nvPr>
            <p:ph type="title"/>
          </p:nvPr>
        </p:nvSpPr>
        <p:spPr/>
        <p:txBody>
          <a:bodyPr/>
          <a:lstStyle/>
          <a:p>
            <a:r>
              <a:rPr lang="en-US" dirty="0"/>
              <a:t>Transform data into intelligent action</a:t>
            </a:r>
          </a:p>
        </p:txBody>
      </p:sp>
      <p:grpSp>
        <p:nvGrpSpPr>
          <p:cNvPr id="5" name="Group 4"/>
          <p:cNvGrpSpPr/>
          <p:nvPr/>
        </p:nvGrpSpPr>
        <p:grpSpPr>
          <a:xfrm>
            <a:off x="10611830" y="2367219"/>
            <a:ext cx="472961" cy="2176206"/>
            <a:chOff x="10611830" y="3082745"/>
            <a:chExt cx="472961" cy="2176206"/>
          </a:xfrm>
        </p:grpSpPr>
        <p:cxnSp>
          <p:nvCxnSpPr>
            <p:cNvPr id="6" name="Straight Connector 5"/>
            <p:cNvCxnSpPr/>
            <p:nvPr/>
          </p:nvCxnSpPr>
          <p:spPr>
            <a:xfrm>
              <a:off x="10826434" y="3082745"/>
              <a:ext cx="6378" cy="2169658"/>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10611830" y="3082745"/>
              <a:ext cx="214604" cy="1"/>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V="1">
              <a:off x="10611830" y="5258632"/>
              <a:ext cx="214604" cy="319"/>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p:cNvCxnSpPr>
              <a:stCxn id="47" idx="3"/>
            </p:cNvCxnSpPr>
            <p:nvPr/>
          </p:nvCxnSpPr>
          <p:spPr>
            <a:xfrm flipV="1">
              <a:off x="10675766" y="4104261"/>
              <a:ext cx="409025" cy="2906"/>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10" name="Straight Connector 9"/>
          <p:cNvCxnSpPr/>
          <p:nvPr/>
        </p:nvCxnSpPr>
        <p:spPr>
          <a:xfrm flipV="1">
            <a:off x="10619591" y="5254388"/>
            <a:ext cx="530630" cy="6519"/>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nvGrpSpPr>
          <p:cNvPr id="11" name="Group 10"/>
          <p:cNvGrpSpPr/>
          <p:nvPr/>
        </p:nvGrpSpPr>
        <p:grpSpPr>
          <a:xfrm>
            <a:off x="8538017" y="5105507"/>
            <a:ext cx="2137748" cy="1005840"/>
            <a:chOff x="8538017" y="4739224"/>
            <a:chExt cx="2137748" cy="1005840"/>
          </a:xfrm>
        </p:grpSpPr>
        <p:sp>
          <p:nvSpPr>
            <p:cNvPr id="12" name="Rectangle 11"/>
            <p:cNvSpPr/>
            <p:nvPr/>
          </p:nvSpPr>
          <p:spPr bwMode="auto">
            <a:xfrm>
              <a:off x="8538017" y="4739224"/>
              <a:ext cx="2137748" cy="1005840"/>
            </a:xfrm>
            <a:prstGeom prst="rect">
              <a:avLst/>
            </a:prstGeom>
            <a:solidFill>
              <a:srgbClr val="003C6C"/>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81" tIns="45713" rIns="18281" bIns="91401" numCol="1" spcCol="1270" anchor="t" anchorCtr="0">
              <a:noAutofit/>
            </a:bodyPr>
            <a:lstStyle/>
            <a:p>
              <a:pPr algn="ctr" defTabSz="725012">
                <a:spcBef>
                  <a:spcPct val="0"/>
                </a:spcBef>
                <a:spcAft>
                  <a:spcPct val="35000"/>
                </a:spcAft>
              </a:pPr>
              <a:r>
                <a:rPr lang="en-US" sz="1600" b="1"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Business Scenarios</a:t>
              </a:r>
            </a:p>
          </p:txBody>
        </p:sp>
        <p:sp>
          <p:nvSpPr>
            <p:cNvPr id="13" name="Rectangle 12"/>
            <p:cNvSpPr/>
            <p:nvPr/>
          </p:nvSpPr>
          <p:spPr>
            <a:xfrm>
              <a:off x="9204619" y="5056791"/>
              <a:ext cx="1383584" cy="646331"/>
            </a:xfrm>
            <a:prstGeom prst="rect">
              <a:avLst/>
            </a:prstGeom>
          </p:spPr>
          <p:txBody>
            <a:bodyPr wrap="none">
              <a:spAutoFit/>
            </a:bodyPr>
            <a:lstStyle/>
            <a:p>
              <a:r>
                <a:rPr lang="en-US" sz="1200"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Recommendations,</a:t>
              </a:r>
            </a:p>
            <a:p>
              <a:r>
                <a:rPr lang="en-US" sz="1200"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customer churn,</a:t>
              </a:r>
            </a:p>
            <a:p>
              <a:r>
                <a:rPr lang="en-US" sz="1200"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forecasting, etc.</a:t>
              </a:r>
            </a:p>
          </p:txBody>
        </p:sp>
        <p:grpSp>
          <p:nvGrpSpPr>
            <p:cNvPr id="14" name="Group 13"/>
            <p:cNvGrpSpPr/>
            <p:nvPr/>
          </p:nvGrpSpPr>
          <p:grpSpPr>
            <a:xfrm>
              <a:off x="8754885" y="5208429"/>
              <a:ext cx="433307" cy="352792"/>
              <a:chOff x="-2530475" y="305948"/>
              <a:chExt cx="1119187" cy="911226"/>
            </a:xfrm>
            <a:solidFill>
              <a:schemeClr val="bg1"/>
            </a:solidFill>
          </p:grpSpPr>
          <p:sp>
            <p:nvSpPr>
              <p:cNvPr id="15" name="Freeform 31"/>
              <p:cNvSpPr>
                <a:spLocks noEditPoints="1"/>
              </p:cNvSpPr>
              <p:nvPr/>
            </p:nvSpPr>
            <p:spPr bwMode="auto">
              <a:xfrm>
                <a:off x="-2530475" y="305948"/>
                <a:ext cx="1119187" cy="622300"/>
              </a:xfrm>
              <a:custGeom>
                <a:avLst/>
                <a:gdLst>
                  <a:gd name="T0" fmla="*/ 296 w 296"/>
                  <a:gd name="T1" fmla="*/ 24 h 164"/>
                  <a:gd name="T2" fmla="*/ 290 w 296"/>
                  <a:gd name="T3" fmla="*/ 24 h 164"/>
                  <a:gd name="T4" fmla="*/ 288 w 296"/>
                  <a:gd name="T5" fmla="*/ 149 h 164"/>
                  <a:gd name="T6" fmla="*/ 291 w 296"/>
                  <a:gd name="T7" fmla="*/ 154 h 164"/>
                  <a:gd name="T8" fmla="*/ 287 w 296"/>
                  <a:gd name="T9" fmla="*/ 164 h 164"/>
                  <a:gd name="T10" fmla="*/ 9 w 296"/>
                  <a:gd name="T11" fmla="*/ 164 h 164"/>
                  <a:gd name="T12" fmla="*/ 9 w 296"/>
                  <a:gd name="T13" fmla="*/ 24 h 164"/>
                  <a:gd name="T14" fmla="*/ 0 w 296"/>
                  <a:gd name="T15" fmla="*/ 24 h 164"/>
                  <a:gd name="T16" fmla="*/ 0 w 296"/>
                  <a:gd name="T17" fmla="*/ 0 h 164"/>
                  <a:gd name="T18" fmla="*/ 296 w 296"/>
                  <a:gd name="T19" fmla="*/ 0 h 164"/>
                  <a:gd name="T20" fmla="*/ 296 w 296"/>
                  <a:gd name="T21" fmla="*/ 24 h 164"/>
                  <a:gd name="T22" fmla="*/ 32 w 296"/>
                  <a:gd name="T23" fmla="*/ 139 h 164"/>
                  <a:gd name="T24" fmla="*/ 264 w 296"/>
                  <a:gd name="T25" fmla="*/ 139 h 164"/>
                  <a:gd name="T26" fmla="*/ 264 w 296"/>
                  <a:gd name="T27" fmla="*/ 27 h 164"/>
                  <a:gd name="T28" fmla="*/ 263 w 296"/>
                  <a:gd name="T29" fmla="*/ 25 h 164"/>
                  <a:gd name="T30" fmla="*/ 263 w 296"/>
                  <a:gd name="T31" fmla="*/ 25 h 164"/>
                  <a:gd name="T32" fmla="*/ 32 w 296"/>
                  <a:gd name="T33" fmla="*/ 25 h 164"/>
                  <a:gd name="T34" fmla="*/ 32 w 296"/>
                  <a:gd name="T35" fmla="*/ 139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96" h="164">
                    <a:moveTo>
                      <a:pt x="296" y="24"/>
                    </a:moveTo>
                    <a:cubicBezTo>
                      <a:pt x="294" y="24"/>
                      <a:pt x="292" y="24"/>
                      <a:pt x="290" y="24"/>
                    </a:cubicBezTo>
                    <a:cubicBezTo>
                      <a:pt x="288" y="34"/>
                      <a:pt x="287" y="134"/>
                      <a:pt x="288" y="149"/>
                    </a:cubicBezTo>
                    <a:cubicBezTo>
                      <a:pt x="288" y="151"/>
                      <a:pt x="290" y="152"/>
                      <a:pt x="291" y="154"/>
                    </a:cubicBezTo>
                    <a:cubicBezTo>
                      <a:pt x="290" y="157"/>
                      <a:pt x="288" y="160"/>
                      <a:pt x="287" y="164"/>
                    </a:cubicBezTo>
                    <a:cubicBezTo>
                      <a:pt x="195" y="164"/>
                      <a:pt x="102" y="164"/>
                      <a:pt x="9" y="164"/>
                    </a:cubicBezTo>
                    <a:cubicBezTo>
                      <a:pt x="9" y="118"/>
                      <a:pt x="9" y="72"/>
                      <a:pt x="9" y="24"/>
                    </a:cubicBezTo>
                    <a:cubicBezTo>
                      <a:pt x="5" y="24"/>
                      <a:pt x="2" y="24"/>
                      <a:pt x="0" y="24"/>
                    </a:cubicBezTo>
                    <a:cubicBezTo>
                      <a:pt x="0" y="16"/>
                      <a:pt x="0" y="8"/>
                      <a:pt x="0" y="0"/>
                    </a:cubicBezTo>
                    <a:cubicBezTo>
                      <a:pt x="99" y="0"/>
                      <a:pt x="197" y="0"/>
                      <a:pt x="296" y="0"/>
                    </a:cubicBezTo>
                    <a:cubicBezTo>
                      <a:pt x="296" y="8"/>
                      <a:pt x="296" y="16"/>
                      <a:pt x="296" y="24"/>
                    </a:cubicBezTo>
                    <a:close/>
                    <a:moveTo>
                      <a:pt x="32" y="139"/>
                    </a:moveTo>
                    <a:cubicBezTo>
                      <a:pt x="110" y="139"/>
                      <a:pt x="187" y="139"/>
                      <a:pt x="264" y="139"/>
                    </a:cubicBezTo>
                    <a:cubicBezTo>
                      <a:pt x="264" y="102"/>
                      <a:pt x="264" y="64"/>
                      <a:pt x="264" y="27"/>
                    </a:cubicBezTo>
                    <a:cubicBezTo>
                      <a:pt x="264" y="27"/>
                      <a:pt x="264" y="26"/>
                      <a:pt x="263" y="25"/>
                    </a:cubicBezTo>
                    <a:cubicBezTo>
                      <a:pt x="263" y="25"/>
                      <a:pt x="262" y="24"/>
                      <a:pt x="263" y="25"/>
                    </a:cubicBezTo>
                    <a:cubicBezTo>
                      <a:pt x="186" y="25"/>
                      <a:pt x="109" y="25"/>
                      <a:pt x="32" y="25"/>
                    </a:cubicBezTo>
                    <a:cubicBezTo>
                      <a:pt x="32" y="63"/>
                      <a:pt x="32" y="101"/>
                      <a:pt x="32" y="13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6" name="Freeform 32"/>
              <p:cNvSpPr>
                <a:spLocks/>
              </p:cNvSpPr>
              <p:nvPr/>
            </p:nvSpPr>
            <p:spPr bwMode="auto">
              <a:xfrm>
                <a:off x="-2212975" y="961586"/>
                <a:ext cx="514350" cy="255588"/>
              </a:xfrm>
              <a:custGeom>
                <a:avLst/>
                <a:gdLst>
                  <a:gd name="T0" fmla="*/ 0 w 136"/>
                  <a:gd name="T1" fmla="*/ 67 h 67"/>
                  <a:gd name="T2" fmla="*/ 0 w 136"/>
                  <a:gd name="T3" fmla="*/ 52 h 67"/>
                  <a:gd name="T4" fmla="*/ 27 w 136"/>
                  <a:gd name="T5" fmla="*/ 51 h 67"/>
                  <a:gd name="T6" fmla="*/ 55 w 136"/>
                  <a:gd name="T7" fmla="*/ 51 h 67"/>
                  <a:gd name="T8" fmla="*/ 55 w 136"/>
                  <a:gd name="T9" fmla="*/ 0 h 67"/>
                  <a:gd name="T10" fmla="*/ 79 w 136"/>
                  <a:gd name="T11" fmla="*/ 0 h 67"/>
                  <a:gd name="T12" fmla="*/ 79 w 136"/>
                  <a:gd name="T13" fmla="*/ 50 h 67"/>
                  <a:gd name="T14" fmla="*/ 107 w 136"/>
                  <a:gd name="T15" fmla="*/ 51 h 67"/>
                  <a:gd name="T16" fmla="*/ 136 w 136"/>
                  <a:gd name="T17" fmla="*/ 51 h 67"/>
                  <a:gd name="T18" fmla="*/ 136 w 136"/>
                  <a:gd name="T19" fmla="*/ 67 h 67"/>
                  <a:gd name="T20" fmla="*/ 0 w 136"/>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 h="67">
                    <a:moveTo>
                      <a:pt x="0" y="67"/>
                    </a:moveTo>
                    <a:cubicBezTo>
                      <a:pt x="0" y="62"/>
                      <a:pt x="0" y="58"/>
                      <a:pt x="0" y="52"/>
                    </a:cubicBezTo>
                    <a:cubicBezTo>
                      <a:pt x="9" y="50"/>
                      <a:pt x="18" y="51"/>
                      <a:pt x="27" y="51"/>
                    </a:cubicBezTo>
                    <a:cubicBezTo>
                      <a:pt x="36" y="51"/>
                      <a:pt x="45" y="51"/>
                      <a:pt x="55" y="51"/>
                    </a:cubicBezTo>
                    <a:cubicBezTo>
                      <a:pt x="55" y="34"/>
                      <a:pt x="55" y="18"/>
                      <a:pt x="55" y="0"/>
                    </a:cubicBezTo>
                    <a:cubicBezTo>
                      <a:pt x="63" y="0"/>
                      <a:pt x="71" y="0"/>
                      <a:pt x="79" y="0"/>
                    </a:cubicBezTo>
                    <a:cubicBezTo>
                      <a:pt x="79" y="16"/>
                      <a:pt x="79" y="33"/>
                      <a:pt x="79" y="50"/>
                    </a:cubicBezTo>
                    <a:cubicBezTo>
                      <a:pt x="89" y="52"/>
                      <a:pt x="98" y="51"/>
                      <a:pt x="107" y="51"/>
                    </a:cubicBezTo>
                    <a:cubicBezTo>
                      <a:pt x="116" y="51"/>
                      <a:pt x="125" y="51"/>
                      <a:pt x="136" y="51"/>
                    </a:cubicBezTo>
                    <a:cubicBezTo>
                      <a:pt x="136" y="57"/>
                      <a:pt x="136" y="62"/>
                      <a:pt x="136" y="67"/>
                    </a:cubicBezTo>
                    <a:cubicBezTo>
                      <a:pt x="91" y="67"/>
                      <a:pt x="45" y="67"/>
                      <a:pt x="0" y="6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7" name="Freeform 34"/>
              <p:cNvSpPr>
                <a:spLocks/>
              </p:cNvSpPr>
              <p:nvPr/>
            </p:nvSpPr>
            <p:spPr bwMode="auto">
              <a:xfrm>
                <a:off x="-1876426" y="472635"/>
                <a:ext cx="268288" cy="269874"/>
              </a:xfrm>
              <a:custGeom>
                <a:avLst/>
                <a:gdLst>
                  <a:gd name="T0" fmla="*/ 16 w 71"/>
                  <a:gd name="T1" fmla="*/ 71 h 71"/>
                  <a:gd name="T2" fmla="*/ 0 w 71"/>
                  <a:gd name="T3" fmla="*/ 54 h 71"/>
                  <a:gd name="T4" fmla="*/ 0 w 71"/>
                  <a:gd name="T5" fmla="*/ 17 h 71"/>
                  <a:gd name="T6" fmla="*/ 17 w 71"/>
                  <a:gd name="T7" fmla="*/ 0 h 71"/>
                  <a:gd name="T8" fmla="*/ 31 w 71"/>
                  <a:gd name="T9" fmla="*/ 0 h 71"/>
                  <a:gd name="T10" fmla="*/ 31 w 71"/>
                  <a:gd name="T11" fmla="*/ 36 h 71"/>
                  <a:gd name="T12" fmla="*/ 38 w 71"/>
                  <a:gd name="T13" fmla="*/ 36 h 71"/>
                  <a:gd name="T14" fmla="*/ 38 w 71"/>
                  <a:gd name="T15" fmla="*/ 0 h 71"/>
                  <a:gd name="T16" fmla="*/ 52 w 71"/>
                  <a:gd name="T17" fmla="*/ 0 h 71"/>
                  <a:gd name="T18" fmla="*/ 71 w 71"/>
                  <a:gd name="T19" fmla="*/ 20 h 71"/>
                  <a:gd name="T20" fmla="*/ 71 w 71"/>
                  <a:gd name="T21" fmla="*/ 54 h 71"/>
                  <a:gd name="T22" fmla="*/ 52 w 71"/>
                  <a:gd name="T23" fmla="*/ 71 h 71"/>
                  <a:gd name="T24" fmla="*/ 16 w 71"/>
                  <a:gd name="T25" fmla="*/ 7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71">
                    <a:moveTo>
                      <a:pt x="16" y="71"/>
                    </a:moveTo>
                    <a:cubicBezTo>
                      <a:pt x="11" y="66"/>
                      <a:pt x="6" y="61"/>
                      <a:pt x="0" y="54"/>
                    </a:cubicBezTo>
                    <a:cubicBezTo>
                      <a:pt x="0" y="43"/>
                      <a:pt x="0" y="30"/>
                      <a:pt x="0" y="17"/>
                    </a:cubicBezTo>
                    <a:cubicBezTo>
                      <a:pt x="5" y="12"/>
                      <a:pt x="11" y="6"/>
                      <a:pt x="17" y="0"/>
                    </a:cubicBezTo>
                    <a:cubicBezTo>
                      <a:pt x="21" y="0"/>
                      <a:pt x="25" y="0"/>
                      <a:pt x="31" y="0"/>
                    </a:cubicBezTo>
                    <a:cubicBezTo>
                      <a:pt x="31" y="12"/>
                      <a:pt x="31" y="24"/>
                      <a:pt x="31" y="36"/>
                    </a:cubicBezTo>
                    <a:cubicBezTo>
                      <a:pt x="34" y="36"/>
                      <a:pt x="36" y="36"/>
                      <a:pt x="38" y="36"/>
                    </a:cubicBezTo>
                    <a:cubicBezTo>
                      <a:pt x="38" y="24"/>
                      <a:pt x="38" y="13"/>
                      <a:pt x="38" y="0"/>
                    </a:cubicBezTo>
                    <a:cubicBezTo>
                      <a:pt x="43" y="0"/>
                      <a:pt x="48" y="0"/>
                      <a:pt x="52" y="0"/>
                    </a:cubicBezTo>
                    <a:cubicBezTo>
                      <a:pt x="58" y="6"/>
                      <a:pt x="64" y="12"/>
                      <a:pt x="71" y="20"/>
                    </a:cubicBezTo>
                    <a:cubicBezTo>
                      <a:pt x="71" y="30"/>
                      <a:pt x="71" y="42"/>
                      <a:pt x="71" y="54"/>
                    </a:cubicBezTo>
                    <a:cubicBezTo>
                      <a:pt x="65" y="59"/>
                      <a:pt x="60" y="65"/>
                      <a:pt x="52" y="71"/>
                    </a:cubicBezTo>
                    <a:cubicBezTo>
                      <a:pt x="42" y="71"/>
                      <a:pt x="30" y="71"/>
                      <a:pt x="16" y="71"/>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8" name="Freeform 35"/>
              <p:cNvSpPr>
                <a:spLocks/>
              </p:cNvSpPr>
              <p:nvPr/>
            </p:nvSpPr>
            <p:spPr bwMode="auto">
              <a:xfrm>
                <a:off x="-2349499" y="472635"/>
                <a:ext cx="393701" cy="314326"/>
              </a:xfrm>
              <a:custGeom>
                <a:avLst/>
                <a:gdLst>
                  <a:gd name="T0" fmla="*/ 104 w 104"/>
                  <a:gd name="T1" fmla="*/ 76 h 83"/>
                  <a:gd name="T2" fmla="*/ 104 w 104"/>
                  <a:gd name="T3" fmla="*/ 83 h 83"/>
                  <a:gd name="T4" fmla="*/ 0 w 104"/>
                  <a:gd name="T5" fmla="*/ 83 h 83"/>
                  <a:gd name="T6" fmla="*/ 0 w 104"/>
                  <a:gd name="T7" fmla="*/ 1 h 83"/>
                  <a:gd name="T8" fmla="*/ 7 w 104"/>
                  <a:gd name="T9" fmla="*/ 0 h 83"/>
                  <a:gd name="T10" fmla="*/ 7 w 104"/>
                  <a:gd name="T11" fmla="*/ 76 h 83"/>
                  <a:gd name="T12" fmla="*/ 104 w 104"/>
                  <a:gd name="T13" fmla="*/ 76 h 83"/>
                </a:gdLst>
                <a:ahLst/>
                <a:cxnLst>
                  <a:cxn ang="0">
                    <a:pos x="T0" y="T1"/>
                  </a:cxn>
                  <a:cxn ang="0">
                    <a:pos x="T2" y="T3"/>
                  </a:cxn>
                  <a:cxn ang="0">
                    <a:pos x="T4" y="T5"/>
                  </a:cxn>
                  <a:cxn ang="0">
                    <a:pos x="T6" y="T7"/>
                  </a:cxn>
                  <a:cxn ang="0">
                    <a:pos x="T8" y="T9"/>
                  </a:cxn>
                  <a:cxn ang="0">
                    <a:pos x="T10" y="T11"/>
                  </a:cxn>
                  <a:cxn ang="0">
                    <a:pos x="T12" y="T13"/>
                  </a:cxn>
                </a:cxnLst>
                <a:rect l="0" t="0" r="r" b="b"/>
                <a:pathLst>
                  <a:path w="104" h="83">
                    <a:moveTo>
                      <a:pt x="104" y="76"/>
                    </a:moveTo>
                    <a:cubicBezTo>
                      <a:pt x="104" y="79"/>
                      <a:pt x="104" y="81"/>
                      <a:pt x="104" y="83"/>
                    </a:cubicBezTo>
                    <a:cubicBezTo>
                      <a:pt x="69" y="83"/>
                      <a:pt x="36" y="83"/>
                      <a:pt x="0" y="83"/>
                    </a:cubicBezTo>
                    <a:cubicBezTo>
                      <a:pt x="0" y="56"/>
                      <a:pt x="0" y="29"/>
                      <a:pt x="0" y="1"/>
                    </a:cubicBezTo>
                    <a:cubicBezTo>
                      <a:pt x="2" y="0"/>
                      <a:pt x="4" y="0"/>
                      <a:pt x="7" y="0"/>
                    </a:cubicBezTo>
                    <a:cubicBezTo>
                      <a:pt x="7" y="25"/>
                      <a:pt x="7" y="50"/>
                      <a:pt x="7" y="76"/>
                    </a:cubicBezTo>
                    <a:cubicBezTo>
                      <a:pt x="40" y="76"/>
                      <a:pt x="72" y="76"/>
                      <a:pt x="104" y="76"/>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9" name="Freeform 36"/>
              <p:cNvSpPr>
                <a:spLocks/>
              </p:cNvSpPr>
              <p:nvPr/>
            </p:nvSpPr>
            <p:spPr bwMode="auto">
              <a:xfrm>
                <a:off x="-2027239" y="456761"/>
                <a:ext cx="22226" cy="273051"/>
              </a:xfrm>
              <a:custGeom>
                <a:avLst/>
                <a:gdLst>
                  <a:gd name="T0" fmla="*/ 0 w 6"/>
                  <a:gd name="T1" fmla="*/ 0 h 72"/>
                  <a:gd name="T2" fmla="*/ 6 w 6"/>
                  <a:gd name="T3" fmla="*/ 0 h 72"/>
                  <a:gd name="T4" fmla="*/ 6 w 6"/>
                  <a:gd name="T5" fmla="*/ 72 h 72"/>
                  <a:gd name="T6" fmla="*/ 0 w 6"/>
                  <a:gd name="T7" fmla="*/ 72 h 72"/>
                  <a:gd name="T8" fmla="*/ 0 w 6"/>
                  <a:gd name="T9" fmla="*/ 0 h 72"/>
                </a:gdLst>
                <a:ahLst/>
                <a:cxnLst>
                  <a:cxn ang="0">
                    <a:pos x="T0" y="T1"/>
                  </a:cxn>
                  <a:cxn ang="0">
                    <a:pos x="T2" y="T3"/>
                  </a:cxn>
                  <a:cxn ang="0">
                    <a:pos x="T4" y="T5"/>
                  </a:cxn>
                  <a:cxn ang="0">
                    <a:pos x="T6" y="T7"/>
                  </a:cxn>
                  <a:cxn ang="0">
                    <a:pos x="T8" y="T9"/>
                  </a:cxn>
                </a:cxnLst>
                <a:rect l="0" t="0" r="r" b="b"/>
                <a:pathLst>
                  <a:path w="6" h="72">
                    <a:moveTo>
                      <a:pt x="0" y="0"/>
                    </a:moveTo>
                    <a:cubicBezTo>
                      <a:pt x="2" y="0"/>
                      <a:pt x="4" y="0"/>
                      <a:pt x="6" y="0"/>
                    </a:cubicBezTo>
                    <a:cubicBezTo>
                      <a:pt x="6" y="24"/>
                      <a:pt x="6" y="48"/>
                      <a:pt x="6" y="72"/>
                    </a:cubicBezTo>
                    <a:cubicBezTo>
                      <a:pt x="4" y="72"/>
                      <a:pt x="2" y="72"/>
                      <a:pt x="0" y="72"/>
                    </a:cubicBezTo>
                    <a:cubicBezTo>
                      <a:pt x="0" y="48"/>
                      <a:pt x="0" y="24"/>
                      <a:pt x="0"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0" name="Freeform 37"/>
              <p:cNvSpPr>
                <a:spLocks/>
              </p:cNvSpPr>
              <p:nvPr/>
            </p:nvSpPr>
            <p:spPr bwMode="auto">
              <a:xfrm>
                <a:off x="-2087563" y="518673"/>
                <a:ext cx="22226" cy="211139"/>
              </a:xfrm>
              <a:custGeom>
                <a:avLst/>
                <a:gdLst>
                  <a:gd name="T0" fmla="*/ 0 w 6"/>
                  <a:gd name="T1" fmla="*/ 0 h 56"/>
                  <a:gd name="T2" fmla="*/ 6 w 6"/>
                  <a:gd name="T3" fmla="*/ 0 h 56"/>
                  <a:gd name="T4" fmla="*/ 6 w 6"/>
                  <a:gd name="T5" fmla="*/ 56 h 56"/>
                  <a:gd name="T6" fmla="*/ 0 w 6"/>
                  <a:gd name="T7" fmla="*/ 56 h 56"/>
                  <a:gd name="T8" fmla="*/ 0 w 6"/>
                  <a:gd name="T9" fmla="*/ 0 h 56"/>
                </a:gdLst>
                <a:ahLst/>
                <a:cxnLst>
                  <a:cxn ang="0">
                    <a:pos x="T0" y="T1"/>
                  </a:cxn>
                  <a:cxn ang="0">
                    <a:pos x="T2" y="T3"/>
                  </a:cxn>
                  <a:cxn ang="0">
                    <a:pos x="T4" y="T5"/>
                  </a:cxn>
                  <a:cxn ang="0">
                    <a:pos x="T6" y="T7"/>
                  </a:cxn>
                  <a:cxn ang="0">
                    <a:pos x="T8" y="T9"/>
                  </a:cxn>
                </a:cxnLst>
                <a:rect l="0" t="0" r="r" b="b"/>
                <a:pathLst>
                  <a:path w="6" h="56">
                    <a:moveTo>
                      <a:pt x="0" y="0"/>
                    </a:moveTo>
                    <a:cubicBezTo>
                      <a:pt x="2" y="0"/>
                      <a:pt x="4" y="0"/>
                      <a:pt x="6" y="0"/>
                    </a:cubicBezTo>
                    <a:cubicBezTo>
                      <a:pt x="6" y="19"/>
                      <a:pt x="6" y="37"/>
                      <a:pt x="6" y="56"/>
                    </a:cubicBezTo>
                    <a:cubicBezTo>
                      <a:pt x="4" y="56"/>
                      <a:pt x="2" y="56"/>
                      <a:pt x="0" y="56"/>
                    </a:cubicBezTo>
                    <a:cubicBezTo>
                      <a:pt x="0" y="37"/>
                      <a:pt x="0" y="19"/>
                      <a:pt x="0"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grpSp>
      <p:sp>
        <p:nvSpPr>
          <p:cNvPr id="22" name="Rectangle 21"/>
          <p:cNvSpPr/>
          <p:nvPr/>
        </p:nvSpPr>
        <p:spPr bwMode="auto">
          <a:xfrm>
            <a:off x="8538016" y="3991887"/>
            <a:ext cx="2137749" cy="1005840"/>
          </a:xfrm>
          <a:prstGeom prst="rect">
            <a:avLst/>
          </a:prstGeom>
          <a:solidFill>
            <a:srgbClr val="00B050"/>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81" tIns="45713" rIns="18281" bIns="91401" numCol="1" spcCol="1270" anchor="t" anchorCtr="0">
            <a:noAutofit/>
          </a:bodyPr>
          <a:lstStyle/>
          <a:p>
            <a:pPr algn="ctr" defTabSz="725012">
              <a:spcBef>
                <a:spcPct val="0"/>
              </a:spcBef>
              <a:spcAft>
                <a:spcPct val="35000"/>
              </a:spcAft>
            </a:pPr>
            <a:r>
              <a:rPr lang="en-US" sz="1600" b="1"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Perceptual Intelligence</a:t>
            </a:r>
          </a:p>
        </p:txBody>
      </p:sp>
      <p:sp>
        <p:nvSpPr>
          <p:cNvPr id="23" name="Rectangle 22"/>
          <p:cNvSpPr/>
          <p:nvPr/>
        </p:nvSpPr>
        <p:spPr>
          <a:xfrm>
            <a:off x="9204619" y="4384893"/>
            <a:ext cx="881395" cy="276999"/>
          </a:xfrm>
          <a:prstGeom prst="rect">
            <a:avLst/>
          </a:prstGeom>
          <a:solidFill>
            <a:srgbClr val="00B050"/>
          </a:solidFill>
        </p:spPr>
        <p:txBody>
          <a:bodyPr wrap="none">
            <a:spAutoFit/>
          </a:bodyPr>
          <a:lstStyle/>
          <a:p>
            <a:r>
              <a:rPr lang="en-US" sz="1200"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Face, vision</a:t>
            </a:r>
          </a:p>
        </p:txBody>
      </p:sp>
      <p:sp>
        <p:nvSpPr>
          <p:cNvPr id="24" name="Rectangle 23"/>
          <p:cNvSpPr/>
          <p:nvPr/>
        </p:nvSpPr>
        <p:spPr>
          <a:xfrm>
            <a:off x="9204619" y="4705441"/>
            <a:ext cx="935577" cy="276999"/>
          </a:xfrm>
          <a:prstGeom prst="rect">
            <a:avLst/>
          </a:prstGeom>
          <a:solidFill>
            <a:srgbClr val="00B050"/>
          </a:solidFill>
        </p:spPr>
        <p:txBody>
          <a:bodyPr wrap="none">
            <a:spAutoFit/>
          </a:bodyPr>
          <a:lstStyle/>
          <a:p>
            <a:r>
              <a:rPr lang="en-US" sz="1200"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Speech, text</a:t>
            </a:r>
          </a:p>
        </p:txBody>
      </p:sp>
      <p:grpSp>
        <p:nvGrpSpPr>
          <p:cNvPr id="25" name="Group 24"/>
          <p:cNvGrpSpPr/>
          <p:nvPr/>
        </p:nvGrpSpPr>
        <p:grpSpPr>
          <a:xfrm>
            <a:off x="8892356" y="4390557"/>
            <a:ext cx="269629" cy="255077"/>
            <a:chOff x="3248025" y="1189989"/>
            <a:chExt cx="5153661" cy="4875531"/>
          </a:xfrm>
          <a:solidFill>
            <a:srgbClr val="00B050"/>
          </a:solidFill>
        </p:grpSpPr>
        <p:sp>
          <p:nvSpPr>
            <p:cNvPr id="41" name="Freeform 40"/>
            <p:cNvSpPr/>
            <p:nvPr/>
          </p:nvSpPr>
          <p:spPr bwMode="auto">
            <a:xfrm>
              <a:off x="4140351" y="2041127"/>
              <a:ext cx="3427810" cy="3427810"/>
            </a:xfrm>
            <a:custGeom>
              <a:avLst/>
              <a:gdLst>
                <a:gd name="connsiteX0" fmla="*/ 1713905 w 3427810"/>
                <a:gd name="connsiteY0" fmla="*/ 0 h 3427810"/>
                <a:gd name="connsiteX1" fmla="*/ 3427810 w 3427810"/>
                <a:gd name="connsiteY1" fmla="*/ 1713905 h 3427810"/>
                <a:gd name="connsiteX2" fmla="*/ 1713905 w 3427810"/>
                <a:gd name="connsiteY2" fmla="*/ 3427810 h 3427810"/>
                <a:gd name="connsiteX3" fmla="*/ 0 w 3427810"/>
                <a:gd name="connsiteY3" fmla="*/ 1713905 h 3427810"/>
                <a:gd name="connsiteX4" fmla="*/ 1713905 w 3427810"/>
                <a:gd name="connsiteY4" fmla="*/ 0 h 3427810"/>
                <a:gd name="connsiteX5" fmla="*/ 1208864 w 3427810"/>
                <a:gd name="connsiteY5" fmla="*/ 1047322 h 3427810"/>
                <a:gd name="connsiteX6" fmla="*/ 996139 w 3427810"/>
                <a:gd name="connsiteY6" fmla="*/ 1260047 h 3427810"/>
                <a:gd name="connsiteX7" fmla="*/ 1208864 w 3427810"/>
                <a:gd name="connsiteY7" fmla="*/ 1472772 h 3427810"/>
                <a:gd name="connsiteX8" fmla="*/ 1421589 w 3427810"/>
                <a:gd name="connsiteY8" fmla="*/ 1260047 h 3427810"/>
                <a:gd name="connsiteX9" fmla="*/ 1208864 w 3427810"/>
                <a:gd name="connsiteY9" fmla="*/ 1047322 h 3427810"/>
                <a:gd name="connsiteX10" fmla="*/ 2115987 w 3427810"/>
                <a:gd name="connsiteY10" fmla="*/ 1047322 h 3427810"/>
                <a:gd name="connsiteX11" fmla="*/ 1903262 w 3427810"/>
                <a:gd name="connsiteY11" fmla="*/ 1260047 h 3427810"/>
                <a:gd name="connsiteX12" fmla="*/ 2115987 w 3427810"/>
                <a:gd name="connsiteY12" fmla="*/ 1472772 h 3427810"/>
                <a:gd name="connsiteX13" fmla="*/ 2328712 w 3427810"/>
                <a:gd name="connsiteY13" fmla="*/ 1260047 h 3427810"/>
                <a:gd name="connsiteX14" fmla="*/ 2115987 w 3427810"/>
                <a:gd name="connsiteY14" fmla="*/ 1047322 h 3427810"/>
                <a:gd name="connsiteX15" fmla="*/ 516914 w 3427810"/>
                <a:gd name="connsiteY15" fmla="*/ 1913335 h 3427810"/>
                <a:gd name="connsiteX16" fmla="*/ 536018 w 3427810"/>
                <a:gd name="connsiteY16" fmla="*/ 1987632 h 3427810"/>
                <a:gd name="connsiteX17" fmla="*/ 1680074 w 3427810"/>
                <a:gd name="connsiteY17" fmla="*/ 2829321 h 3427810"/>
                <a:gd name="connsiteX18" fmla="*/ 2824130 w 3427810"/>
                <a:gd name="connsiteY18" fmla="*/ 1987632 h 3427810"/>
                <a:gd name="connsiteX19" fmla="*/ 2843234 w 3427810"/>
                <a:gd name="connsiteY19" fmla="*/ 1913335 h 3427810"/>
                <a:gd name="connsiteX20" fmla="*/ 2613164 w 3427810"/>
                <a:gd name="connsiteY20" fmla="*/ 1913335 h 3427810"/>
                <a:gd name="connsiteX21" fmla="*/ 2611114 w 3427810"/>
                <a:gd name="connsiteY21" fmla="*/ 1921305 h 3427810"/>
                <a:gd name="connsiteX22" fmla="*/ 1680074 w 3427810"/>
                <a:gd name="connsiteY22" fmla="*/ 2606277 h 3427810"/>
                <a:gd name="connsiteX23" fmla="*/ 749034 w 3427810"/>
                <a:gd name="connsiteY23" fmla="*/ 1921305 h 3427810"/>
                <a:gd name="connsiteX24" fmla="*/ 746985 w 3427810"/>
                <a:gd name="connsiteY24" fmla="*/ 1913335 h 3427810"/>
                <a:gd name="connsiteX25" fmla="*/ 516914 w 3427810"/>
                <a:gd name="connsiteY25" fmla="*/ 1913335 h 342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427810" h="3427810">
                  <a:moveTo>
                    <a:pt x="1713905" y="0"/>
                  </a:moveTo>
                  <a:cubicBezTo>
                    <a:pt x="2660469" y="0"/>
                    <a:pt x="3427810" y="767341"/>
                    <a:pt x="3427810" y="1713905"/>
                  </a:cubicBezTo>
                  <a:cubicBezTo>
                    <a:pt x="3427810" y="2660469"/>
                    <a:pt x="2660469" y="3427810"/>
                    <a:pt x="1713905" y="3427810"/>
                  </a:cubicBezTo>
                  <a:cubicBezTo>
                    <a:pt x="767341" y="3427810"/>
                    <a:pt x="0" y="2660469"/>
                    <a:pt x="0" y="1713905"/>
                  </a:cubicBezTo>
                  <a:cubicBezTo>
                    <a:pt x="0" y="767341"/>
                    <a:pt x="767341" y="0"/>
                    <a:pt x="1713905" y="0"/>
                  </a:cubicBezTo>
                  <a:close/>
                  <a:moveTo>
                    <a:pt x="1208864" y="1047322"/>
                  </a:moveTo>
                  <a:cubicBezTo>
                    <a:pt x="1091379" y="1047322"/>
                    <a:pt x="996139" y="1142562"/>
                    <a:pt x="996139" y="1260047"/>
                  </a:cubicBezTo>
                  <a:cubicBezTo>
                    <a:pt x="996139" y="1377532"/>
                    <a:pt x="1091379" y="1472772"/>
                    <a:pt x="1208864" y="1472772"/>
                  </a:cubicBezTo>
                  <a:cubicBezTo>
                    <a:pt x="1326349" y="1472772"/>
                    <a:pt x="1421589" y="1377532"/>
                    <a:pt x="1421589" y="1260047"/>
                  </a:cubicBezTo>
                  <a:cubicBezTo>
                    <a:pt x="1421589" y="1142562"/>
                    <a:pt x="1326349" y="1047322"/>
                    <a:pt x="1208864" y="1047322"/>
                  </a:cubicBezTo>
                  <a:close/>
                  <a:moveTo>
                    <a:pt x="2115987" y="1047322"/>
                  </a:moveTo>
                  <a:cubicBezTo>
                    <a:pt x="1998502" y="1047322"/>
                    <a:pt x="1903262" y="1142562"/>
                    <a:pt x="1903262" y="1260047"/>
                  </a:cubicBezTo>
                  <a:cubicBezTo>
                    <a:pt x="1903262" y="1377532"/>
                    <a:pt x="1998502" y="1472772"/>
                    <a:pt x="2115987" y="1472772"/>
                  </a:cubicBezTo>
                  <a:cubicBezTo>
                    <a:pt x="2233472" y="1472772"/>
                    <a:pt x="2328712" y="1377532"/>
                    <a:pt x="2328712" y="1260047"/>
                  </a:cubicBezTo>
                  <a:cubicBezTo>
                    <a:pt x="2328712" y="1142562"/>
                    <a:pt x="2233472" y="1047322"/>
                    <a:pt x="2115987" y="1047322"/>
                  </a:cubicBezTo>
                  <a:close/>
                  <a:moveTo>
                    <a:pt x="516914" y="1913335"/>
                  </a:moveTo>
                  <a:lnTo>
                    <a:pt x="536018" y="1987632"/>
                  </a:lnTo>
                  <a:cubicBezTo>
                    <a:pt x="687687" y="2475264"/>
                    <a:pt x="1142533" y="2829321"/>
                    <a:pt x="1680074" y="2829321"/>
                  </a:cubicBezTo>
                  <a:cubicBezTo>
                    <a:pt x="2217615" y="2829321"/>
                    <a:pt x="2672461" y="2475264"/>
                    <a:pt x="2824130" y="1987632"/>
                  </a:cubicBezTo>
                  <a:lnTo>
                    <a:pt x="2843234" y="1913335"/>
                  </a:lnTo>
                  <a:lnTo>
                    <a:pt x="2613164" y="1913335"/>
                  </a:lnTo>
                  <a:lnTo>
                    <a:pt x="2611114" y="1921305"/>
                  </a:lnTo>
                  <a:cubicBezTo>
                    <a:pt x="2487685" y="2318143"/>
                    <a:pt x="2117528" y="2606277"/>
                    <a:pt x="1680074" y="2606277"/>
                  </a:cubicBezTo>
                  <a:cubicBezTo>
                    <a:pt x="1242620" y="2606277"/>
                    <a:pt x="872464" y="2318143"/>
                    <a:pt x="749034" y="1921305"/>
                  </a:cubicBezTo>
                  <a:lnTo>
                    <a:pt x="746985" y="1913335"/>
                  </a:lnTo>
                  <a:lnTo>
                    <a:pt x="516914" y="1913335"/>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2" name="Freeform 41"/>
            <p:cNvSpPr/>
            <p:nvPr/>
          </p:nvSpPr>
          <p:spPr bwMode="auto">
            <a:xfrm rot="5400000">
              <a:off x="3270885" y="1189989"/>
              <a:ext cx="1016001" cy="1061721"/>
            </a:xfrm>
            <a:custGeom>
              <a:avLst/>
              <a:gdLst>
                <a:gd name="connsiteX0" fmla="*/ 0 w 1016001"/>
                <a:gd name="connsiteY0" fmla="*/ 1061721 h 1061721"/>
                <a:gd name="connsiteX1" fmla="*/ 0 w 1016001"/>
                <a:gd name="connsiteY1" fmla="*/ 1016001 h 1061721"/>
                <a:gd name="connsiteX2" fmla="*/ 0 w 1016001"/>
                <a:gd name="connsiteY2" fmla="*/ 880746 h 1061721"/>
                <a:gd name="connsiteX3" fmla="*/ 0 w 1016001"/>
                <a:gd name="connsiteY3" fmla="*/ 0 h 1061721"/>
                <a:gd name="connsiteX4" fmla="*/ 180975 w 1016001"/>
                <a:gd name="connsiteY4" fmla="*/ 0 h 1061721"/>
                <a:gd name="connsiteX5" fmla="*/ 180975 w 1016001"/>
                <a:gd name="connsiteY5" fmla="*/ 880746 h 1061721"/>
                <a:gd name="connsiteX6" fmla="*/ 1016001 w 1016001"/>
                <a:gd name="connsiteY6" fmla="*/ 880746 h 1061721"/>
                <a:gd name="connsiteX7" fmla="*/ 1016001 w 1016001"/>
                <a:gd name="connsiteY7" fmla="*/ 1061721 h 1061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6001" h="1061721">
                  <a:moveTo>
                    <a:pt x="0" y="1061721"/>
                  </a:moveTo>
                  <a:lnTo>
                    <a:pt x="0" y="1016001"/>
                  </a:lnTo>
                  <a:lnTo>
                    <a:pt x="0" y="880746"/>
                  </a:lnTo>
                  <a:lnTo>
                    <a:pt x="0" y="0"/>
                  </a:lnTo>
                  <a:lnTo>
                    <a:pt x="180975" y="0"/>
                  </a:lnTo>
                  <a:lnTo>
                    <a:pt x="180975" y="880746"/>
                  </a:lnTo>
                  <a:lnTo>
                    <a:pt x="1016001" y="880746"/>
                  </a:lnTo>
                  <a:lnTo>
                    <a:pt x="1016001" y="1061721"/>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3" name="Freeform 42"/>
            <p:cNvSpPr/>
            <p:nvPr/>
          </p:nvSpPr>
          <p:spPr bwMode="auto">
            <a:xfrm rot="10800000">
              <a:off x="7385685" y="1189989"/>
              <a:ext cx="1016001" cy="1061721"/>
            </a:xfrm>
            <a:custGeom>
              <a:avLst/>
              <a:gdLst>
                <a:gd name="connsiteX0" fmla="*/ 0 w 1016001"/>
                <a:gd name="connsiteY0" fmla="*/ 1061721 h 1061721"/>
                <a:gd name="connsiteX1" fmla="*/ 0 w 1016001"/>
                <a:gd name="connsiteY1" fmla="*/ 1016001 h 1061721"/>
                <a:gd name="connsiteX2" fmla="*/ 0 w 1016001"/>
                <a:gd name="connsiteY2" fmla="*/ 880746 h 1061721"/>
                <a:gd name="connsiteX3" fmla="*/ 0 w 1016001"/>
                <a:gd name="connsiteY3" fmla="*/ 0 h 1061721"/>
                <a:gd name="connsiteX4" fmla="*/ 180975 w 1016001"/>
                <a:gd name="connsiteY4" fmla="*/ 0 h 1061721"/>
                <a:gd name="connsiteX5" fmla="*/ 180975 w 1016001"/>
                <a:gd name="connsiteY5" fmla="*/ 880746 h 1061721"/>
                <a:gd name="connsiteX6" fmla="*/ 1016001 w 1016001"/>
                <a:gd name="connsiteY6" fmla="*/ 880746 h 1061721"/>
                <a:gd name="connsiteX7" fmla="*/ 1016001 w 1016001"/>
                <a:gd name="connsiteY7" fmla="*/ 1061721 h 1061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6001" h="1061721">
                  <a:moveTo>
                    <a:pt x="0" y="1061721"/>
                  </a:moveTo>
                  <a:lnTo>
                    <a:pt x="0" y="1016001"/>
                  </a:lnTo>
                  <a:lnTo>
                    <a:pt x="0" y="880746"/>
                  </a:lnTo>
                  <a:lnTo>
                    <a:pt x="0" y="0"/>
                  </a:lnTo>
                  <a:lnTo>
                    <a:pt x="180975" y="0"/>
                  </a:lnTo>
                  <a:lnTo>
                    <a:pt x="180975" y="880746"/>
                  </a:lnTo>
                  <a:lnTo>
                    <a:pt x="1016001" y="880746"/>
                  </a:lnTo>
                  <a:lnTo>
                    <a:pt x="1016001" y="1061721"/>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4" name="Freeform 43"/>
            <p:cNvSpPr/>
            <p:nvPr/>
          </p:nvSpPr>
          <p:spPr bwMode="auto">
            <a:xfrm>
              <a:off x="3248025" y="5033549"/>
              <a:ext cx="1016001" cy="1031971"/>
            </a:xfrm>
            <a:custGeom>
              <a:avLst/>
              <a:gdLst>
                <a:gd name="connsiteX0" fmla="*/ 0 w 1016001"/>
                <a:gd name="connsiteY0" fmla="*/ 1061721 h 1061721"/>
                <a:gd name="connsiteX1" fmla="*/ 0 w 1016001"/>
                <a:gd name="connsiteY1" fmla="*/ 1016001 h 1061721"/>
                <a:gd name="connsiteX2" fmla="*/ 0 w 1016001"/>
                <a:gd name="connsiteY2" fmla="*/ 880746 h 1061721"/>
                <a:gd name="connsiteX3" fmla="*/ 0 w 1016001"/>
                <a:gd name="connsiteY3" fmla="*/ 0 h 1061721"/>
                <a:gd name="connsiteX4" fmla="*/ 180975 w 1016001"/>
                <a:gd name="connsiteY4" fmla="*/ 0 h 1061721"/>
                <a:gd name="connsiteX5" fmla="*/ 180975 w 1016001"/>
                <a:gd name="connsiteY5" fmla="*/ 880746 h 1061721"/>
                <a:gd name="connsiteX6" fmla="*/ 1016001 w 1016001"/>
                <a:gd name="connsiteY6" fmla="*/ 880746 h 1061721"/>
                <a:gd name="connsiteX7" fmla="*/ 1016001 w 1016001"/>
                <a:gd name="connsiteY7" fmla="*/ 1061721 h 1061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6001" h="1061721">
                  <a:moveTo>
                    <a:pt x="0" y="1061721"/>
                  </a:moveTo>
                  <a:lnTo>
                    <a:pt x="0" y="1016001"/>
                  </a:lnTo>
                  <a:lnTo>
                    <a:pt x="0" y="880746"/>
                  </a:lnTo>
                  <a:lnTo>
                    <a:pt x="0" y="0"/>
                  </a:lnTo>
                  <a:lnTo>
                    <a:pt x="180975" y="0"/>
                  </a:lnTo>
                  <a:lnTo>
                    <a:pt x="180975" y="880746"/>
                  </a:lnTo>
                  <a:lnTo>
                    <a:pt x="1016001" y="880746"/>
                  </a:lnTo>
                  <a:lnTo>
                    <a:pt x="1016001" y="1061721"/>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5" name="Freeform 44"/>
            <p:cNvSpPr/>
            <p:nvPr/>
          </p:nvSpPr>
          <p:spPr bwMode="auto">
            <a:xfrm rot="16200000">
              <a:off x="7377700" y="5041534"/>
              <a:ext cx="1016001" cy="1031971"/>
            </a:xfrm>
            <a:custGeom>
              <a:avLst/>
              <a:gdLst>
                <a:gd name="connsiteX0" fmla="*/ 0 w 1016001"/>
                <a:gd name="connsiteY0" fmla="*/ 1061721 h 1061721"/>
                <a:gd name="connsiteX1" fmla="*/ 0 w 1016001"/>
                <a:gd name="connsiteY1" fmla="*/ 1016001 h 1061721"/>
                <a:gd name="connsiteX2" fmla="*/ 0 w 1016001"/>
                <a:gd name="connsiteY2" fmla="*/ 880746 h 1061721"/>
                <a:gd name="connsiteX3" fmla="*/ 0 w 1016001"/>
                <a:gd name="connsiteY3" fmla="*/ 0 h 1061721"/>
                <a:gd name="connsiteX4" fmla="*/ 180975 w 1016001"/>
                <a:gd name="connsiteY4" fmla="*/ 0 h 1061721"/>
                <a:gd name="connsiteX5" fmla="*/ 180975 w 1016001"/>
                <a:gd name="connsiteY5" fmla="*/ 880746 h 1061721"/>
                <a:gd name="connsiteX6" fmla="*/ 1016001 w 1016001"/>
                <a:gd name="connsiteY6" fmla="*/ 880746 h 1061721"/>
                <a:gd name="connsiteX7" fmla="*/ 1016001 w 1016001"/>
                <a:gd name="connsiteY7" fmla="*/ 1061721 h 1061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6001" h="1061721">
                  <a:moveTo>
                    <a:pt x="0" y="1061721"/>
                  </a:moveTo>
                  <a:lnTo>
                    <a:pt x="0" y="1016001"/>
                  </a:lnTo>
                  <a:lnTo>
                    <a:pt x="0" y="880746"/>
                  </a:lnTo>
                  <a:lnTo>
                    <a:pt x="0" y="0"/>
                  </a:lnTo>
                  <a:lnTo>
                    <a:pt x="180975" y="0"/>
                  </a:lnTo>
                  <a:lnTo>
                    <a:pt x="180975" y="880746"/>
                  </a:lnTo>
                  <a:lnTo>
                    <a:pt x="1016001" y="880746"/>
                  </a:lnTo>
                  <a:lnTo>
                    <a:pt x="1016001" y="1061721"/>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6" name="Group 25"/>
          <p:cNvGrpSpPr/>
          <p:nvPr/>
        </p:nvGrpSpPr>
        <p:grpSpPr>
          <a:xfrm>
            <a:off x="8883959" y="4743673"/>
            <a:ext cx="286422" cy="241797"/>
            <a:chOff x="4746173" y="1443591"/>
            <a:chExt cx="4626426" cy="3905623"/>
          </a:xfrm>
          <a:solidFill>
            <a:schemeClr val="bg1"/>
          </a:solidFill>
        </p:grpSpPr>
        <p:grpSp>
          <p:nvGrpSpPr>
            <p:cNvPr id="27" name="Group 386"/>
            <p:cNvGrpSpPr>
              <a:grpSpLocks noChangeAspect="1"/>
            </p:cNvGrpSpPr>
            <p:nvPr/>
          </p:nvGrpSpPr>
          <p:grpSpPr bwMode="auto">
            <a:xfrm>
              <a:off x="4746173" y="2973313"/>
              <a:ext cx="1414640" cy="2318440"/>
              <a:chOff x="-1261" y="1888"/>
              <a:chExt cx="576" cy="944"/>
            </a:xfrm>
            <a:grpFill/>
          </p:grpSpPr>
          <p:sp>
            <p:nvSpPr>
              <p:cNvPr id="38" name="Freeform 387"/>
              <p:cNvSpPr>
                <a:spLocks/>
              </p:cNvSpPr>
              <p:nvPr/>
            </p:nvSpPr>
            <p:spPr bwMode="auto">
              <a:xfrm>
                <a:off x="-1115" y="1888"/>
                <a:ext cx="284" cy="607"/>
              </a:xfrm>
              <a:custGeom>
                <a:avLst/>
                <a:gdLst>
                  <a:gd name="T0" fmla="*/ 60 w 120"/>
                  <a:gd name="T1" fmla="*/ 257 h 257"/>
                  <a:gd name="T2" fmla="*/ 120 w 120"/>
                  <a:gd name="T3" fmla="*/ 196 h 257"/>
                  <a:gd name="T4" fmla="*/ 120 w 120"/>
                  <a:gd name="T5" fmla="*/ 61 h 257"/>
                  <a:gd name="T6" fmla="*/ 60 w 120"/>
                  <a:gd name="T7" fmla="*/ 0 h 257"/>
                  <a:gd name="T8" fmla="*/ 0 w 120"/>
                  <a:gd name="T9" fmla="*/ 61 h 257"/>
                  <a:gd name="T10" fmla="*/ 0 w 120"/>
                  <a:gd name="T11" fmla="*/ 196 h 257"/>
                  <a:gd name="T12" fmla="*/ 60 w 120"/>
                  <a:gd name="T13" fmla="*/ 257 h 257"/>
                </a:gdLst>
                <a:ahLst/>
                <a:cxnLst>
                  <a:cxn ang="0">
                    <a:pos x="T0" y="T1"/>
                  </a:cxn>
                  <a:cxn ang="0">
                    <a:pos x="T2" y="T3"/>
                  </a:cxn>
                  <a:cxn ang="0">
                    <a:pos x="T4" y="T5"/>
                  </a:cxn>
                  <a:cxn ang="0">
                    <a:pos x="T6" y="T7"/>
                  </a:cxn>
                  <a:cxn ang="0">
                    <a:pos x="T8" y="T9"/>
                  </a:cxn>
                  <a:cxn ang="0">
                    <a:pos x="T10" y="T11"/>
                  </a:cxn>
                  <a:cxn ang="0">
                    <a:pos x="T12" y="T13"/>
                  </a:cxn>
                </a:cxnLst>
                <a:rect l="0" t="0" r="r" b="b"/>
                <a:pathLst>
                  <a:path w="120" h="257">
                    <a:moveTo>
                      <a:pt x="60" y="257"/>
                    </a:moveTo>
                    <a:cubicBezTo>
                      <a:pt x="93" y="257"/>
                      <a:pt x="120" y="230"/>
                      <a:pt x="120" y="196"/>
                    </a:cubicBezTo>
                    <a:cubicBezTo>
                      <a:pt x="120" y="175"/>
                      <a:pt x="120" y="86"/>
                      <a:pt x="120" y="61"/>
                    </a:cubicBezTo>
                    <a:cubicBezTo>
                      <a:pt x="120" y="27"/>
                      <a:pt x="93" y="0"/>
                      <a:pt x="60" y="0"/>
                    </a:cubicBezTo>
                    <a:cubicBezTo>
                      <a:pt x="27" y="0"/>
                      <a:pt x="0" y="27"/>
                      <a:pt x="0" y="61"/>
                    </a:cubicBezTo>
                    <a:cubicBezTo>
                      <a:pt x="0" y="80"/>
                      <a:pt x="0" y="177"/>
                      <a:pt x="0" y="196"/>
                    </a:cubicBezTo>
                    <a:cubicBezTo>
                      <a:pt x="0" y="230"/>
                      <a:pt x="27" y="257"/>
                      <a:pt x="60" y="2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700">
                  <a:solidFill>
                    <a:srgbClr val="FFFFFF"/>
                  </a:solidFill>
                </a:endParaRPr>
              </a:p>
            </p:txBody>
          </p:sp>
          <p:sp>
            <p:nvSpPr>
              <p:cNvPr id="39" name="Freeform 388"/>
              <p:cNvSpPr>
                <a:spLocks/>
              </p:cNvSpPr>
              <p:nvPr/>
            </p:nvSpPr>
            <p:spPr bwMode="auto">
              <a:xfrm>
                <a:off x="-1261" y="2261"/>
                <a:ext cx="576" cy="571"/>
              </a:xfrm>
              <a:custGeom>
                <a:avLst/>
                <a:gdLst>
                  <a:gd name="T0" fmla="*/ 204 w 244"/>
                  <a:gd name="T1" fmla="*/ 0 h 242"/>
                  <a:gd name="T2" fmla="*/ 204 w 244"/>
                  <a:gd name="T3" fmla="*/ 51 h 242"/>
                  <a:gd name="T4" fmla="*/ 136 w 244"/>
                  <a:gd name="T5" fmla="*/ 120 h 242"/>
                  <a:gd name="T6" fmla="*/ 108 w 244"/>
                  <a:gd name="T7" fmla="*/ 120 h 242"/>
                  <a:gd name="T8" fmla="*/ 40 w 244"/>
                  <a:gd name="T9" fmla="*/ 51 h 242"/>
                  <a:gd name="T10" fmla="*/ 40 w 244"/>
                  <a:gd name="T11" fmla="*/ 0 h 242"/>
                  <a:gd name="T12" fmla="*/ 0 w 244"/>
                  <a:gd name="T13" fmla="*/ 0 h 242"/>
                  <a:gd name="T14" fmla="*/ 0 w 244"/>
                  <a:gd name="T15" fmla="*/ 51 h 242"/>
                  <a:gd name="T16" fmla="*/ 102 w 244"/>
                  <a:gd name="T17" fmla="*/ 160 h 242"/>
                  <a:gd name="T18" fmla="*/ 102 w 244"/>
                  <a:gd name="T19" fmla="*/ 202 h 242"/>
                  <a:gd name="T20" fmla="*/ 41 w 244"/>
                  <a:gd name="T21" fmla="*/ 202 h 242"/>
                  <a:gd name="T22" fmla="*/ 41 w 244"/>
                  <a:gd name="T23" fmla="*/ 242 h 242"/>
                  <a:gd name="T24" fmla="*/ 203 w 244"/>
                  <a:gd name="T25" fmla="*/ 242 h 242"/>
                  <a:gd name="T26" fmla="*/ 203 w 244"/>
                  <a:gd name="T27" fmla="*/ 202 h 242"/>
                  <a:gd name="T28" fmla="*/ 142 w 244"/>
                  <a:gd name="T29" fmla="*/ 202 h 242"/>
                  <a:gd name="T30" fmla="*/ 142 w 244"/>
                  <a:gd name="T31" fmla="*/ 160 h 242"/>
                  <a:gd name="T32" fmla="*/ 244 w 244"/>
                  <a:gd name="T33" fmla="*/ 51 h 242"/>
                  <a:gd name="T34" fmla="*/ 244 w 244"/>
                  <a:gd name="T35" fmla="*/ 0 h 242"/>
                  <a:gd name="T36" fmla="*/ 204 w 244"/>
                  <a:gd name="T37" fmla="*/ 0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4" h="242">
                    <a:moveTo>
                      <a:pt x="204" y="0"/>
                    </a:moveTo>
                    <a:cubicBezTo>
                      <a:pt x="204" y="51"/>
                      <a:pt x="204" y="51"/>
                      <a:pt x="204" y="51"/>
                    </a:cubicBezTo>
                    <a:cubicBezTo>
                      <a:pt x="204" y="89"/>
                      <a:pt x="173" y="120"/>
                      <a:pt x="136" y="120"/>
                    </a:cubicBezTo>
                    <a:cubicBezTo>
                      <a:pt x="108" y="120"/>
                      <a:pt x="108" y="120"/>
                      <a:pt x="108" y="120"/>
                    </a:cubicBezTo>
                    <a:cubicBezTo>
                      <a:pt x="71" y="120"/>
                      <a:pt x="40" y="89"/>
                      <a:pt x="40" y="51"/>
                    </a:cubicBezTo>
                    <a:cubicBezTo>
                      <a:pt x="40" y="0"/>
                      <a:pt x="40" y="0"/>
                      <a:pt x="40" y="0"/>
                    </a:cubicBezTo>
                    <a:cubicBezTo>
                      <a:pt x="0" y="0"/>
                      <a:pt x="0" y="0"/>
                      <a:pt x="0" y="0"/>
                    </a:cubicBezTo>
                    <a:cubicBezTo>
                      <a:pt x="0" y="51"/>
                      <a:pt x="0" y="51"/>
                      <a:pt x="0" y="51"/>
                    </a:cubicBezTo>
                    <a:cubicBezTo>
                      <a:pt x="0" y="109"/>
                      <a:pt x="45" y="156"/>
                      <a:pt x="102" y="160"/>
                    </a:cubicBezTo>
                    <a:cubicBezTo>
                      <a:pt x="102" y="202"/>
                      <a:pt x="102" y="202"/>
                      <a:pt x="102" y="202"/>
                    </a:cubicBezTo>
                    <a:cubicBezTo>
                      <a:pt x="41" y="202"/>
                      <a:pt x="41" y="202"/>
                      <a:pt x="41" y="202"/>
                    </a:cubicBezTo>
                    <a:cubicBezTo>
                      <a:pt x="41" y="242"/>
                      <a:pt x="41" y="242"/>
                      <a:pt x="41" y="242"/>
                    </a:cubicBezTo>
                    <a:cubicBezTo>
                      <a:pt x="203" y="242"/>
                      <a:pt x="203" y="242"/>
                      <a:pt x="203" y="242"/>
                    </a:cubicBezTo>
                    <a:cubicBezTo>
                      <a:pt x="203" y="202"/>
                      <a:pt x="203" y="202"/>
                      <a:pt x="203" y="202"/>
                    </a:cubicBezTo>
                    <a:cubicBezTo>
                      <a:pt x="142" y="202"/>
                      <a:pt x="142" y="202"/>
                      <a:pt x="142" y="202"/>
                    </a:cubicBezTo>
                    <a:cubicBezTo>
                      <a:pt x="142" y="160"/>
                      <a:pt x="142" y="160"/>
                      <a:pt x="142" y="160"/>
                    </a:cubicBezTo>
                    <a:cubicBezTo>
                      <a:pt x="199" y="156"/>
                      <a:pt x="244" y="109"/>
                      <a:pt x="244" y="51"/>
                    </a:cubicBezTo>
                    <a:cubicBezTo>
                      <a:pt x="244" y="0"/>
                      <a:pt x="244" y="0"/>
                      <a:pt x="244" y="0"/>
                    </a:cubicBezTo>
                    <a:lnTo>
                      <a:pt x="20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700">
                  <a:solidFill>
                    <a:srgbClr val="FFFFFF"/>
                  </a:solidFill>
                </a:endParaRPr>
              </a:p>
            </p:txBody>
          </p:sp>
          <p:sp>
            <p:nvSpPr>
              <p:cNvPr id="40" name="Freeform 389"/>
              <p:cNvSpPr>
                <a:spLocks noEditPoints="1"/>
              </p:cNvSpPr>
              <p:nvPr/>
            </p:nvSpPr>
            <p:spPr bwMode="auto">
              <a:xfrm>
                <a:off x="-926" y="2738"/>
                <a:ext cx="0" cy="0"/>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700">
                  <a:solidFill>
                    <a:srgbClr val="FFFFFF"/>
                  </a:solidFill>
                </a:endParaRPr>
              </a:p>
            </p:txBody>
          </p:sp>
        </p:grpSp>
        <p:grpSp>
          <p:nvGrpSpPr>
            <p:cNvPr id="28" name="Group 27"/>
            <p:cNvGrpSpPr/>
            <p:nvPr/>
          </p:nvGrpSpPr>
          <p:grpSpPr>
            <a:xfrm>
              <a:off x="5345480" y="1443592"/>
              <a:ext cx="1381394" cy="1269128"/>
              <a:chOff x="5345480" y="1443592"/>
              <a:chExt cx="1381394" cy="1269128"/>
            </a:xfrm>
            <a:grpFill/>
          </p:grpSpPr>
          <p:sp>
            <p:nvSpPr>
              <p:cNvPr id="36" name="Bent Arrow 35"/>
              <p:cNvSpPr/>
              <p:nvPr/>
            </p:nvSpPr>
            <p:spPr bwMode="auto">
              <a:xfrm>
                <a:off x="5345480" y="1554480"/>
                <a:ext cx="1222960" cy="1158240"/>
              </a:xfrm>
              <a:prstGeom prst="bentArrow">
                <a:avLst>
                  <a:gd name="adj1" fmla="val 19737"/>
                  <a:gd name="adj2" fmla="val 25000"/>
                  <a:gd name="adj3" fmla="val 26316"/>
                  <a:gd name="adj4" fmla="val 55925"/>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7" name="Isosceles Triangle 36"/>
              <p:cNvSpPr/>
              <p:nvPr/>
            </p:nvSpPr>
            <p:spPr bwMode="auto">
              <a:xfrm rot="5400000">
                <a:off x="6110896" y="1589033"/>
                <a:ext cx="761420" cy="470537"/>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9" name="Group 28"/>
            <p:cNvGrpSpPr/>
            <p:nvPr/>
          </p:nvGrpSpPr>
          <p:grpSpPr>
            <a:xfrm rot="10800000">
              <a:off x="7049745" y="4080086"/>
              <a:ext cx="1381394" cy="1269128"/>
              <a:chOff x="5345480" y="1443592"/>
              <a:chExt cx="1381394" cy="1269128"/>
            </a:xfrm>
            <a:grpFill/>
          </p:grpSpPr>
          <p:sp>
            <p:nvSpPr>
              <p:cNvPr id="34" name="Bent Arrow 33"/>
              <p:cNvSpPr/>
              <p:nvPr/>
            </p:nvSpPr>
            <p:spPr bwMode="auto">
              <a:xfrm>
                <a:off x="5345480" y="1554480"/>
                <a:ext cx="1222960" cy="1158240"/>
              </a:xfrm>
              <a:prstGeom prst="bentArrow">
                <a:avLst>
                  <a:gd name="adj1" fmla="val 19737"/>
                  <a:gd name="adj2" fmla="val 25000"/>
                  <a:gd name="adj3" fmla="val 26316"/>
                  <a:gd name="adj4" fmla="val 55925"/>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5" name="Isosceles Triangle 34"/>
              <p:cNvSpPr/>
              <p:nvPr/>
            </p:nvSpPr>
            <p:spPr bwMode="auto">
              <a:xfrm rot="5400000">
                <a:off x="6110896" y="1589033"/>
                <a:ext cx="761420" cy="470537"/>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30" name="Freeform 29"/>
            <p:cNvSpPr/>
            <p:nvPr/>
          </p:nvSpPr>
          <p:spPr bwMode="auto">
            <a:xfrm>
              <a:off x="7275189" y="1443591"/>
              <a:ext cx="2097410" cy="2549289"/>
            </a:xfrm>
            <a:custGeom>
              <a:avLst/>
              <a:gdLst>
                <a:gd name="connsiteX0" fmla="*/ 0 w 2097410"/>
                <a:gd name="connsiteY0" fmla="*/ 0 h 2549289"/>
                <a:gd name="connsiteX1" fmla="*/ 2097410 w 2097410"/>
                <a:gd name="connsiteY1" fmla="*/ 0 h 2549289"/>
                <a:gd name="connsiteX2" fmla="*/ 2097410 w 2097410"/>
                <a:gd name="connsiteY2" fmla="*/ 2549289 h 2549289"/>
                <a:gd name="connsiteX3" fmla="*/ 0 w 2097410"/>
                <a:gd name="connsiteY3" fmla="*/ 2549289 h 2549289"/>
                <a:gd name="connsiteX4" fmla="*/ 0 w 2097410"/>
                <a:gd name="connsiteY4" fmla="*/ 0 h 2549289"/>
                <a:gd name="connsiteX5" fmla="*/ 157095 w 2097410"/>
                <a:gd name="connsiteY5" fmla="*/ 154388 h 2549289"/>
                <a:gd name="connsiteX6" fmla="*/ 157095 w 2097410"/>
                <a:gd name="connsiteY6" fmla="*/ 2394900 h 2549289"/>
                <a:gd name="connsiteX7" fmla="*/ 1940316 w 2097410"/>
                <a:gd name="connsiteY7" fmla="*/ 2394900 h 2549289"/>
                <a:gd name="connsiteX8" fmla="*/ 1940316 w 2097410"/>
                <a:gd name="connsiteY8" fmla="*/ 154388 h 2549289"/>
                <a:gd name="connsiteX9" fmla="*/ 157095 w 2097410"/>
                <a:gd name="connsiteY9" fmla="*/ 154388 h 2549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97410" h="2549289">
                  <a:moveTo>
                    <a:pt x="0" y="0"/>
                  </a:moveTo>
                  <a:lnTo>
                    <a:pt x="2097410" y="0"/>
                  </a:lnTo>
                  <a:lnTo>
                    <a:pt x="2097410" y="2549289"/>
                  </a:lnTo>
                  <a:lnTo>
                    <a:pt x="0" y="2549289"/>
                  </a:lnTo>
                  <a:lnTo>
                    <a:pt x="0" y="0"/>
                  </a:lnTo>
                  <a:close/>
                  <a:moveTo>
                    <a:pt x="157095" y="154388"/>
                  </a:moveTo>
                  <a:lnTo>
                    <a:pt x="157095" y="2394900"/>
                  </a:lnTo>
                  <a:lnTo>
                    <a:pt x="1940316" y="2394900"/>
                  </a:lnTo>
                  <a:lnTo>
                    <a:pt x="1940316" y="154388"/>
                  </a:lnTo>
                  <a:lnTo>
                    <a:pt x="157095" y="154388"/>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p:cNvSpPr/>
            <p:nvPr/>
          </p:nvSpPr>
          <p:spPr bwMode="auto">
            <a:xfrm>
              <a:off x="7711440" y="1981200"/>
              <a:ext cx="1127760" cy="152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p:cNvSpPr/>
            <p:nvPr/>
          </p:nvSpPr>
          <p:spPr bwMode="auto">
            <a:xfrm>
              <a:off x="7711440" y="2518221"/>
              <a:ext cx="1127760" cy="152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3" name="Rectangle 32"/>
            <p:cNvSpPr/>
            <p:nvPr/>
          </p:nvSpPr>
          <p:spPr bwMode="auto">
            <a:xfrm>
              <a:off x="7711440" y="3055242"/>
              <a:ext cx="1127760" cy="152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46" name="Group 45"/>
          <p:cNvGrpSpPr/>
          <p:nvPr/>
        </p:nvGrpSpPr>
        <p:grpSpPr>
          <a:xfrm>
            <a:off x="8527913" y="2888721"/>
            <a:ext cx="2147853" cy="1005840"/>
            <a:chOff x="8527913" y="2888721"/>
            <a:chExt cx="2147853" cy="1005840"/>
          </a:xfrm>
        </p:grpSpPr>
        <p:sp>
          <p:nvSpPr>
            <p:cNvPr id="47" name="Rectangle 46"/>
            <p:cNvSpPr/>
            <p:nvPr/>
          </p:nvSpPr>
          <p:spPr bwMode="auto">
            <a:xfrm>
              <a:off x="8527913" y="2888721"/>
              <a:ext cx="2147853" cy="1005840"/>
            </a:xfrm>
            <a:prstGeom prst="rect">
              <a:avLst/>
            </a:prstGeom>
            <a:solidFill>
              <a:srgbClr val="003C6C"/>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81" tIns="45713" rIns="18281" bIns="91401" numCol="1" spcCol="1270" anchor="t" anchorCtr="0">
              <a:noAutofit/>
            </a:bodyPr>
            <a:lstStyle/>
            <a:p>
              <a:pPr algn="ctr" defTabSz="725012">
                <a:spcBef>
                  <a:spcPct val="0"/>
                </a:spcBef>
                <a:spcAft>
                  <a:spcPct val="35000"/>
                </a:spcAft>
              </a:pPr>
              <a:r>
                <a:rPr lang="en-US" sz="1600" b="1"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Personal Digital Assistant</a:t>
              </a:r>
            </a:p>
          </p:txBody>
        </p:sp>
        <p:sp>
          <p:nvSpPr>
            <p:cNvPr id="48" name="Rectangle 47"/>
            <p:cNvSpPr/>
            <p:nvPr/>
          </p:nvSpPr>
          <p:spPr>
            <a:xfrm>
              <a:off x="9194516" y="3376977"/>
              <a:ext cx="687945" cy="276999"/>
            </a:xfrm>
            <a:prstGeom prst="rect">
              <a:avLst/>
            </a:prstGeom>
          </p:spPr>
          <p:txBody>
            <a:bodyPr wrap="none">
              <a:spAutoFit/>
            </a:bodyPr>
            <a:lstStyle/>
            <a:p>
              <a:r>
                <a:rPr lang="en-US" sz="1200"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Cortana</a:t>
              </a:r>
            </a:p>
          </p:txBody>
        </p:sp>
        <p:pic>
          <p:nvPicPr>
            <p:cNvPr id="49" name="Picture 48" descr="http://winaero.com/blog/wp-content/uploads/2015/01/cortana-icon.png"/>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8876963" y="3392261"/>
              <a:ext cx="259973" cy="25997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0" name="Group 49"/>
          <p:cNvGrpSpPr/>
          <p:nvPr/>
        </p:nvGrpSpPr>
        <p:grpSpPr>
          <a:xfrm>
            <a:off x="8538017" y="1787678"/>
            <a:ext cx="2137750" cy="1005840"/>
            <a:chOff x="8538017" y="1787678"/>
            <a:chExt cx="2137750" cy="1005840"/>
          </a:xfrm>
        </p:grpSpPr>
        <p:sp>
          <p:nvSpPr>
            <p:cNvPr id="51" name="Rectangle 50"/>
            <p:cNvSpPr/>
            <p:nvPr/>
          </p:nvSpPr>
          <p:spPr bwMode="auto">
            <a:xfrm>
              <a:off x="8538017" y="1787678"/>
              <a:ext cx="2137750" cy="1005840"/>
            </a:xfrm>
            <a:prstGeom prst="rect">
              <a:avLst/>
            </a:prstGeom>
            <a:solidFill>
              <a:srgbClr val="003C6C"/>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81" tIns="45713" rIns="18281" bIns="91401" numCol="1" spcCol="1270" anchor="t" anchorCtr="0">
              <a:noAutofit/>
            </a:bodyPr>
            <a:lstStyle/>
            <a:p>
              <a:pPr algn="ctr" defTabSz="725012">
                <a:spcBef>
                  <a:spcPct val="0"/>
                </a:spcBef>
                <a:spcAft>
                  <a:spcPct val="35000"/>
                </a:spcAft>
              </a:pPr>
              <a:r>
                <a:rPr lang="en-US" sz="1600" b="1"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Dashboards and Visualizations</a:t>
              </a:r>
            </a:p>
          </p:txBody>
        </p:sp>
        <p:grpSp>
          <p:nvGrpSpPr>
            <p:cNvPr id="52" name="Group 51"/>
            <p:cNvGrpSpPr/>
            <p:nvPr/>
          </p:nvGrpSpPr>
          <p:grpSpPr>
            <a:xfrm>
              <a:off x="8847475" y="2434373"/>
              <a:ext cx="399110" cy="255091"/>
              <a:chOff x="4481847" y="2708926"/>
              <a:chExt cx="673103" cy="430214"/>
            </a:xfrm>
            <a:solidFill>
              <a:schemeClr val="bg1"/>
            </a:solidFill>
          </p:grpSpPr>
          <p:sp>
            <p:nvSpPr>
              <p:cNvPr id="54" name="Freeform 5"/>
              <p:cNvSpPr>
                <a:spLocks noEditPoints="1"/>
              </p:cNvSpPr>
              <p:nvPr/>
            </p:nvSpPr>
            <p:spPr bwMode="auto">
              <a:xfrm>
                <a:off x="4481847" y="2708926"/>
                <a:ext cx="673103" cy="430214"/>
              </a:xfrm>
              <a:custGeom>
                <a:avLst/>
                <a:gdLst>
                  <a:gd name="T0" fmla="*/ 296 w 296"/>
                  <a:gd name="T1" fmla="*/ 164 h 188"/>
                  <a:gd name="T2" fmla="*/ 296 w 296"/>
                  <a:gd name="T3" fmla="*/ 188 h 188"/>
                  <a:gd name="T4" fmla="*/ 0 w 296"/>
                  <a:gd name="T5" fmla="*/ 188 h 188"/>
                  <a:gd name="T6" fmla="*/ 0 w 296"/>
                  <a:gd name="T7" fmla="*/ 164 h 188"/>
                  <a:gd name="T8" fmla="*/ 21 w 296"/>
                  <a:gd name="T9" fmla="*/ 164 h 188"/>
                  <a:gd name="T10" fmla="*/ 20 w 296"/>
                  <a:gd name="T11" fmla="*/ 22 h 188"/>
                  <a:gd name="T12" fmla="*/ 42 w 296"/>
                  <a:gd name="T13" fmla="*/ 0 h 188"/>
                  <a:gd name="T14" fmla="*/ 222 w 296"/>
                  <a:gd name="T15" fmla="*/ 1 h 188"/>
                  <a:gd name="T16" fmla="*/ 275 w 296"/>
                  <a:gd name="T17" fmla="*/ 54 h 188"/>
                  <a:gd name="T18" fmla="*/ 275 w 296"/>
                  <a:gd name="T19" fmla="*/ 164 h 188"/>
                  <a:gd name="T20" fmla="*/ 296 w 296"/>
                  <a:gd name="T21" fmla="*/ 164 h 188"/>
                  <a:gd name="T22" fmla="*/ 251 w 296"/>
                  <a:gd name="T23" fmla="*/ 164 h 188"/>
                  <a:gd name="T24" fmla="*/ 251 w 296"/>
                  <a:gd name="T25" fmla="*/ 25 h 188"/>
                  <a:gd name="T26" fmla="*/ 45 w 296"/>
                  <a:gd name="T27" fmla="*/ 25 h 188"/>
                  <a:gd name="T28" fmla="*/ 45 w 296"/>
                  <a:gd name="T29" fmla="*/ 164 h 188"/>
                  <a:gd name="T30" fmla="*/ 251 w 296"/>
                  <a:gd name="T31" fmla="*/ 16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6" h="188">
                    <a:moveTo>
                      <a:pt x="296" y="164"/>
                    </a:moveTo>
                    <a:cubicBezTo>
                      <a:pt x="296" y="172"/>
                      <a:pt x="296" y="180"/>
                      <a:pt x="296" y="188"/>
                    </a:cubicBezTo>
                    <a:cubicBezTo>
                      <a:pt x="197" y="188"/>
                      <a:pt x="99" y="188"/>
                      <a:pt x="0" y="188"/>
                    </a:cubicBezTo>
                    <a:cubicBezTo>
                      <a:pt x="0" y="180"/>
                      <a:pt x="0" y="172"/>
                      <a:pt x="0" y="164"/>
                    </a:cubicBezTo>
                    <a:cubicBezTo>
                      <a:pt x="6" y="164"/>
                      <a:pt x="13" y="164"/>
                      <a:pt x="21" y="164"/>
                    </a:cubicBezTo>
                    <a:cubicBezTo>
                      <a:pt x="21" y="115"/>
                      <a:pt x="21" y="69"/>
                      <a:pt x="20" y="22"/>
                    </a:cubicBezTo>
                    <a:cubicBezTo>
                      <a:pt x="20" y="6"/>
                      <a:pt x="25" y="0"/>
                      <a:pt x="42" y="0"/>
                    </a:cubicBezTo>
                    <a:cubicBezTo>
                      <a:pt x="102" y="1"/>
                      <a:pt x="162" y="1"/>
                      <a:pt x="222" y="1"/>
                    </a:cubicBezTo>
                    <a:cubicBezTo>
                      <a:pt x="275" y="1"/>
                      <a:pt x="275" y="1"/>
                      <a:pt x="275" y="54"/>
                    </a:cubicBezTo>
                    <a:cubicBezTo>
                      <a:pt x="275" y="91"/>
                      <a:pt x="275" y="127"/>
                      <a:pt x="275" y="164"/>
                    </a:cubicBezTo>
                    <a:cubicBezTo>
                      <a:pt x="284" y="164"/>
                      <a:pt x="290" y="164"/>
                      <a:pt x="296" y="164"/>
                    </a:cubicBezTo>
                    <a:close/>
                    <a:moveTo>
                      <a:pt x="251" y="164"/>
                    </a:moveTo>
                    <a:cubicBezTo>
                      <a:pt x="251" y="116"/>
                      <a:pt x="251" y="70"/>
                      <a:pt x="251" y="25"/>
                    </a:cubicBezTo>
                    <a:cubicBezTo>
                      <a:pt x="181" y="25"/>
                      <a:pt x="113" y="25"/>
                      <a:pt x="45" y="25"/>
                    </a:cubicBezTo>
                    <a:cubicBezTo>
                      <a:pt x="45" y="72"/>
                      <a:pt x="45" y="118"/>
                      <a:pt x="45" y="164"/>
                    </a:cubicBezTo>
                    <a:cubicBezTo>
                      <a:pt x="114" y="164"/>
                      <a:pt x="182" y="164"/>
                      <a:pt x="251" y="16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5" name="Freeform 6"/>
              <p:cNvSpPr>
                <a:spLocks/>
              </p:cNvSpPr>
              <p:nvPr/>
            </p:nvSpPr>
            <p:spPr bwMode="auto">
              <a:xfrm>
                <a:off x="4727910" y="2799414"/>
                <a:ext cx="73024" cy="257176"/>
              </a:xfrm>
              <a:custGeom>
                <a:avLst/>
                <a:gdLst>
                  <a:gd name="T0" fmla="*/ 31 w 32"/>
                  <a:gd name="T1" fmla="*/ 58 h 112"/>
                  <a:gd name="T2" fmla="*/ 32 w 32"/>
                  <a:gd name="T3" fmla="*/ 94 h 112"/>
                  <a:gd name="T4" fmla="*/ 16 w 32"/>
                  <a:gd name="T5" fmla="*/ 112 h 112"/>
                  <a:gd name="T6" fmla="*/ 0 w 32"/>
                  <a:gd name="T7" fmla="*/ 93 h 112"/>
                  <a:gd name="T8" fmla="*/ 0 w 32"/>
                  <a:gd name="T9" fmla="*/ 15 h 112"/>
                  <a:gd name="T10" fmla="*/ 15 w 32"/>
                  <a:gd name="T11" fmla="*/ 0 h 112"/>
                  <a:gd name="T12" fmla="*/ 32 w 32"/>
                  <a:gd name="T13" fmla="*/ 16 h 112"/>
                  <a:gd name="T14" fmla="*/ 31 w 32"/>
                  <a:gd name="T15" fmla="*/ 58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12">
                    <a:moveTo>
                      <a:pt x="31" y="58"/>
                    </a:moveTo>
                    <a:cubicBezTo>
                      <a:pt x="31" y="70"/>
                      <a:pt x="31" y="82"/>
                      <a:pt x="32" y="94"/>
                    </a:cubicBezTo>
                    <a:cubicBezTo>
                      <a:pt x="32" y="105"/>
                      <a:pt x="30" y="112"/>
                      <a:pt x="16" y="112"/>
                    </a:cubicBezTo>
                    <a:cubicBezTo>
                      <a:pt x="1" y="112"/>
                      <a:pt x="0" y="104"/>
                      <a:pt x="0" y="93"/>
                    </a:cubicBezTo>
                    <a:cubicBezTo>
                      <a:pt x="1" y="67"/>
                      <a:pt x="1" y="41"/>
                      <a:pt x="0" y="15"/>
                    </a:cubicBezTo>
                    <a:cubicBezTo>
                      <a:pt x="0" y="4"/>
                      <a:pt x="4" y="0"/>
                      <a:pt x="15" y="0"/>
                    </a:cubicBezTo>
                    <a:cubicBezTo>
                      <a:pt x="27" y="0"/>
                      <a:pt x="32" y="4"/>
                      <a:pt x="32" y="16"/>
                    </a:cubicBezTo>
                    <a:cubicBezTo>
                      <a:pt x="31" y="30"/>
                      <a:pt x="31" y="44"/>
                      <a:pt x="31" y="5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6" name="Freeform 7"/>
              <p:cNvSpPr>
                <a:spLocks/>
              </p:cNvSpPr>
              <p:nvPr/>
            </p:nvSpPr>
            <p:spPr bwMode="auto">
              <a:xfrm>
                <a:off x="4837449" y="2872438"/>
                <a:ext cx="74613" cy="184150"/>
              </a:xfrm>
              <a:custGeom>
                <a:avLst/>
                <a:gdLst>
                  <a:gd name="T0" fmla="*/ 31 w 33"/>
                  <a:gd name="T1" fmla="*/ 40 h 80"/>
                  <a:gd name="T2" fmla="*/ 32 w 33"/>
                  <a:gd name="T3" fmla="*/ 62 h 80"/>
                  <a:gd name="T4" fmla="*/ 16 w 33"/>
                  <a:gd name="T5" fmla="*/ 80 h 80"/>
                  <a:gd name="T6" fmla="*/ 0 w 33"/>
                  <a:gd name="T7" fmla="*/ 61 h 80"/>
                  <a:gd name="T8" fmla="*/ 0 w 33"/>
                  <a:gd name="T9" fmla="*/ 17 h 80"/>
                  <a:gd name="T10" fmla="*/ 15 w 33"/>
                  <a:gd name="T11" fmla="*/ 0 h 80"/>
                  <a:gd name="T12" fmla="*/ 32 w 33"/>
                  <a:gd name="T13" fmla="*/ 18 h 80"/>
                  <a:gd name="T14" fmla="*/ 31 w 33"/>
                  <a:gd name="T15" fmla="*/ 4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80">
                    <a:moveTo>
                      <a:pt x="31" y="40"/>
                    </a:moveTo>
                    <a:cubicBezTo>
                      <a:pt x="31" y="47"/>
                      <a:pt x="31" y="54"/>
                      <a:pt x="32" y="62"/>
                    </a:cubicBezTo>
                    <a:cubicBezTo>
                      <a:pt x="32" y="73"/>
                      <a:pt x="30" y="80"/>
                      <a:pt x="16" y="80"/>
                    </a:cubicBezTo>
                    <a:cubicBezTo>
                      <a:pt x="1" y="80"/>
                      <a:pt x="0" y="72"/>
                      <a:pt x="0" y="61"/>
                    </a:cubicBezTo>
                    <a:cubicBezTo>
                      <a:pt x="1" y="46"/>
                      <a:pt x="1" y="32"/>
                      <a:pt x="0" y="17"/>
                    </a:cubicBezTo>
                    <a:cubicBezTo>
                      <a:pt x="0" y="6"/>
                      <a:pt x="2" y="0"/>
                      <a:pt x="15" y="0"/>
                    </a:cubicBezTo>
                    <a:cubicBezTo>
                      <a:pt x="29" y="0"/>
                      <a:pt x="33" y="6"/>
                      <a:pt x="32" y="18"/>
                    </a:cubicBezTo>
                    <a:cubicBezTo>
                      <a:pt x="31" y="25"/>
                      <a:pt x="31" y="33"/>
                      <a:pt x="31" y="4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7" name="Freeform 8"/>
              <p:cNvSpPr>
                <a:spLocks/>
              </p:cNvSpPr>
              <p:nvPr/>
            </p:nvSpPr>
            <p:spPr bwMode="auto">
              <a:xfrm>
                <a:off x="4604085" y="2937526"/>
                <a:ext cx="103187" cy="119063"/>
              </a:xfrm>
              <a:custGeom>
                <a:avLst/>
                <a:gdLst>
                  <a:gd name="T0" fmla="*/ 6 w 45"/>
                  <a:gd name="T1" fmla="*/ 26 h 52"/>
                  <a:gd name="T2" fmla="*/ 22 w 45"/>
                  <a:gd name="T3" fmla="*/ 0 h 52"/>
                  <a:gd name="T4" fmla="*/ 37 w 45"/>
                  <a:gd name="T5" fmla="*/ 25 h 52"/>
                  <a:gd name="T6" fmla="*/ 23 w 45"/>
                  <a:gd name="T7" fmla="*/ 52 h 52"/>
                  <a:gd name="T8" fmla="*/ 6 w 45"/>
                  <a:gd name="T9" fmla="*/ 26 h 52"/>
                </a:gdLst>
                <a:ahLst/>
                <a:cxnLst>
                  <a:cxn ang="0">
                    <a:pos x="T0" y="T1"/>
                  </a:cxn>
                  <a:cxn ang="0">
                    <a:pos x="T2" y="T3"/>
                  </a:cxn>
                  <a:cxn ang="0">
                    <a:pos x="T4" y="T5"/>
                  </a:cxn>
                  <a:cxn ang="0">
                    <a:pos x="T6" y="T7"/>
                  </a:cxn>
                  <a:cxn ang="0">
                    <a:pos x="T8" y="T9"/>
                  </a:cxn>
                </a:cxnLst>
                <a:rect l="0" t="0" r="r" b="b"/>
                <a:pathLst>
                  <a:path w="45" h="52">
                    <a:moveTo>
                      <a:pt x="6" y="26"/>
                    </a:moveTo>
                    <a:cubicBezTo>
                      <a:pt x="8" y="16"/>
                      <a:pt x="0" y="0"/>
                      <a:pt x="22" y="0"/>
                    </a:cubicBezTo>
                    <a:cubicBezTo>
                      <a:pt x="43" y="0"/>
                      <a:pt x="38" y="14"/>
                      <a:pt x="37" y="25"/>
                    </a:cubicBezTo>
                    <a:cubicBezTo>
                      <a:pt x="36" y="35"/>
                      <a:pt x="45" y="51"/>
                      <a:pt x="23" y="52"/>
                    </a:cubicBezTo>
                    <a:cubicBezTo>
                      <a:pt x="1" y="52"/>
                      <a:pt x="8" y="37"/>
                      <a:pt x="6" y="2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8" name="Freeform 9"/>
              <p:cNvSpPr>
                <a:spLocks/>
              </p:cNvSpPr>
              <p:nvPr/>
            </p:nvSpPr>
            <p:spPr bwMode="auto">
              <a:xfrm>
                <a:off x="4939050" y="2954988"/>
                <a:ext cx="87312" cy="101601"/>
              </a:xfrm>
              <a:custGeom>
                <a:avLst/>
                <a:gdLst>
                  <a:gd name="T0" fmla="*/ 34 w 38"/>
                  <a:gd name="T1" fmla="*/ 21 h 44"/>
                  <a:gd name="T2" fmla="*/ 19 w 38"/>
                  <a:gd name="T3" fmla="*/ 44 h 44"/>
                  <a:gd name="T4" fmla="*/ 3 w 38"/>
                  <a:gd name="T5" fmla="*/ 22 h 44"/>
                  <a:gd name="T6" fmla="*/ 20 w 38"/>
                  <a:gd name="T7" fmla="*/ 0 h 44"/>
                  <a:gd name="T8" fmla="*/ 34 w 38"/>
                  <a:gd name="T9" fmla="*/ 21 h 44"/>
                </a:gdLst>
                <a:ahLst/>
                <a:cxnLst>
                  <a:cxn ang="0">
                    <a:pos x="T0" y="T1"/>
                  </a:cxn>
                  <a:cxn ang="0">
                    <a:pos x="T2" y="T3"/>
                  </a:cxn>
                  <a:cxn ang="0">
                    <a:pos x="T4" y="T5"/>
                  </a:cxn>
                  <a:cxn ang="0">
                    <a:pos x="T6" y="T7"/>
                  </a:cxn>
                  <a:cxn ang="0">
                    <a:pos x="T8" y="T9"/>
                  </a:cxn>
                </a:cxnLst>
                <a:rect l="0" t="0" r="r" b="b"/>
                <a:pathLst>
                  <a:path w="38" h="44">
                    <a:moveTo>
                      <a:pt x="34" y="21"/>
                    </a:moveTo>
                    <a:cubicBezTo>
                      <a:pt x="34" y="32"/>
                      <a:pt x="38" y="44"/>
                      <a:pt x="19" y="44"/>
                    </a:cubicBezTo>
                    <a:cubicBezTo>
                      <a:pt x="0" y="44"/>
                      <a:pt x="4" y="32"/>
                      <a:pt x="3" y="22"/>
                    </a:cubicBezTo>
                    <a:cubicBezTo>
                      <a:pt x="3" y="10"/>
                      <a:pt x="2" y="0"/>
                      <a:pt x="20" y="0"/>
                    </a:cubicBezTo>
                    <a:cubicBezTo>
                      <a:pt x="37" y="0"/>
                      <a:pt x="34" y="11"/>
                      <a:pt x="34" y="2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sp>
          <p:nvSpPr>
            <p:cNvPr id="53" name="Rectangle 52"/>
            <p:cNvSpPr/>
            <p:nvPr/>
          </p:nvSpPr>
          <p:spPr>
            <a:xfrm>
              <a:off x="9204619" y="2421304"/>
              <a:ext cx="726096" cy="276999"/>
            </a:xfrm>
            <a:prstGeom prst="rect">
              <a:avLst/>
            </a:prstGeom>
          </p:spPr>
          <p:txBody>
            <a:bodyPr wrap="none">
              <a:spAutoFit/>
            </a:bodyPr>
            <a:lstStyle/>
            <a:p>
              <a:r>
                <a:rPr lang="en-US" sz="1200"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Power BI</a:t>
              </a:r>
            </a:p>
          </p:txBody>
        </p:sp>
      </p:grpSp>
      <p:grpSp>
        <p:nvGrpSpPr>
          <p:cNvPr id="59" name="Group 58"/>
          <p:cNvGrpSpPr/>
          <p:nvPr/>
        </p:nvGrpSpPr>
        <p:grpSpPr>
          <a:xfrm>
            <a:off x="6277916" y="1790395"/>
            <a:ext cx="2370146" cy="4320099"/>
            <a:chOff x="6277916" y="1790395"/>
            <a:chExt cx="2370146" cy="4320099"/>
          </a:xfrm>
        </p:grpSpPr>
        <p:sp>
          <p:nvSpPr>
            <p:cNvPr id="60" name="Rectangle 59"/>
            <p:cNvSpPr/>
            <p:nvPr/>
          </p:nvSpPr>
          <p:spPr bwMode="auto">
            <a:xfrm>
              <a:off x="6277916" y="1790395"/>
              <a:ext cx="2079506" cy="4320099"/>
            </a:xfrm>
            <a:prstGeom prst="rect">
              <a:avLst/>
            </a:prstGeom>
            <a:solidFill>
              <a:srgbClr val="005AA1"/>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81" tIns="45713" rIns="18281" bIns="91401" numCol="1" spcCol="1270" anchor="t" anchorCtr="0">
              <a:noAutofit/>
            </a:bodyPr>
            <a:lstStyle/>
            <a:p>
              <a:pPr algn="ctr" defTabSz="725012">
                <a:spcBef>
                  <a:spcPct val="0"/>
                </a:spcBef>
                <a:spcAft>
                  <a:spcPct val="35000"/>
                </a:spcAft>
              </a:pPr>
              <a:r>
                <a:rPr lang="en-US" sz="1600" b="1"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Machine Learning </a:t>
              </a:r>
              <a:br>
                <a:rPr lang="en-US" sz="1600" b="1"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br>
              <a:r>
                <a:rPr lang="en-US" sz="1600" b="1"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and Analytics</a:t>
              </a:r>
            </a:p>
          </p:txBody>
        </p:sp>
        <p:pic>
          <p:nvPicPr>
            <p:cNvPr id="61" name="Picture 60"/>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6398398" y="2896065"/>
              <a:ext cx="353933" cy="375063"/>
            </a:xfrm>
            <a:prstGeom prst="rect">
              <a:avLst/>
            </a:prstGeom>
          </p:spPr>
        </p:pic>
        <p:pic>
          <p:nvPicPr>
            <p:cNvPr id="62" name="Picture 61"/>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6380490" y="3992088"/>
              <a:ext cx="428269" cy="310126"/>
            </a:xfrm>
            <a:prstGeom prst="rect">
              <a:avLst/>
            </a:prstGeom>
          </p:spPr>
        </p:pic>
        <p:pic>
          <p:nvPicPr>
            <p:cNvPr id="63" name="Picture 62"/>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6351467" y="4994031"/>
              <a:ext cx="474530" cy="367761"/>
            </a:xfrm>
            <a:prstGeom prst="rect">
              <a:avLst/>
            </a:prstGeom>
          </p:spPr>
        </p:pic>
        <p:sp>
          <p:nvSpPr>
            <p:cNvPr id="64" name="Rectangle 63"/>
            <p:cNvSpPr/>
            <p:nvPr/>
          </p:nvSpPr>
          <p:spPr>
            <a:xfrm>
              <a:off x="6767968" y="2860458"/>
              <a:ext cx="1297791" cy="461665"/>
            </a:xfrm>
            <a:prstGeom prst="rect">
              <a:avLst/>
            </a:prstGeom>
          </p:spPr>
          <p:txBody>
            <a:bodyPr wrap="none">
              <a:spAutoFit/>
            </a:bodyPr>
            <a:lstStyle/>
            <a:p>
              <a:r>
                <a:rPr lang="en-US" sz="1200"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Azure </a:t>
              </a:r>
            </a:p>
            <a:p>
              <a:r>
                <a:rPr lang="en-US" sz="1200"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Machine Learning</a:t>
              </a:r>
            </a:p>
          </p:txBody>
        </p:sp>
        <p:sp>
          <p:nvSpPr>
            <p:cNvPr id="65" name="Rectangle 64"/>
            <p:cNvSpPr/>
            <p:nvPr/>
          </p:nvSpPr>
          <p:spPr>
            <a:xfrm>
              <a:off x="6808759" y="3900664"/>
              <a:ext cx="1439497" cy="461665"/>
            </a:xfrm>
            <a:prstGeom prst="rect">
              <a:avLst/>
            </a:prstGeom>
          </p:spPr>
          <p:txBody>
            <a:bodyPr wrap="none">
              <a:spAutoFit/>
            </a:bodyPr>
            <a:lstStyle/>
            <a:p>
              <a:r>
                <a:rPr lang="en-US" sz="1200"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Azure </a:t>
              </a:r>
            </a:p>
            <a:p>
              <a:r>
                <a:rPr lang="en-US" sz="1200"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HDInsight (Hadoop)</a:t>
              </a:r>
            </a:p>
          </p:txBody>
        </p:sp>
        <p:sp>
          <p:nvSpPr>
            <p:cNvPr id="66" name="Rectangle 65"/>
            <p:cNvSpPr/>
            <p:nvPr/>
          </p:nvSpPr>
          <p:spPr>
            <a:xfrm>
              <a:off x="6808759" y="4922306"/>
              <a:ext cx="1205010" cy="461665"/>
            </a:xfrm>
            <a:prstGeom prst="rect">
              <a:avLst/>
            </a:prstGeom>
          </p:spPr>
          <p:txBody>
            <a:bodyPr wrap="none">
              <a:spAutoFit/>
            </a:bodyPr>
            <a:lstStyle/>
            <a:p>
              <a:r>
                <a:rPr lang="en-US" sz="1200"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Azure </a:t>
              </a:r>
            </a:p>
            <a:p>
              <a:r>
                <a:rPr lang="en-US" sz="1200"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Stream Analytics</a:t>
              </a:r>
            </a:p>
          </p:txBody>
        </p:sp>
        <p:grpSp>
          <p:nvGrpSpPr>
            <p:cNvPr id="67" name="Group 66"/>
            <p:cNvGrpSpPr/>
            <p:nvPr/>
          </p:nvGrpSpPr>
          <p:grpSpPr>
            <a:xfrm>
              <a:off x="8352819" y="2143445"/>
              <a:ext cx="295243" cy="1834529"/>
              <a:chOff x="3832324" y="5254390"/>
              <a:chExt cx="295243" cy="1834529"/>
            </a:xfrm>
          </p:grpSpPr>
          <p:sp>
            <p:nvSpPr>
              <p:cNvPr id="75" name="Isosceles Triangle 74"/>
              <p:cNvSpPr/>
              <p:nvPr/>
            </p:nvSpPr>
            <p:spPr bwMode="auto">
              <a:xfrm rot="5400000">
                <a:off x="3576707" y="5557205"/>
                <a:ext cx="853675" cy="2480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6" name="Isosceles Triangle 75"/>
              <p:cNvSpPr/>
              <p:nvPr/>
            </p:nvSpPr>
            <p:spPr bwMode="auto">
              <a:xfrm rot="5400000">
                <a:off x="3529509" y="5557205"/>
                <a:ext cx="853675" cy="248045"/>
              </a:xfrm>
              <a:prstGeom prst="triangle">
                <a:avLst/>
              </a:prstGeom>
              <a:solidFill>
                <a:srgbClr val="005AA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7" name="Isosceles Triangle 76"/>
              <p:cNvSpPr/>
              <p:nvPr/>
            </p:nvSpPr>
            <p:spPr bwMode="auto">
              <a:xfrm rot="5400000">
                <a:off x="3576707" y="6538059"/>
                <a:ext cx="853675" cy="2480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68" name="Group 67"/>
            <p:cNvGrpSpPr/>
            <p:nvPr/>
          </p:nvGrpSpPr>
          <p:grpSpPr>
            <a:xfrm>
              <a:off x="8352819" y="4071625"/>
              <a:ext cx="295243" cy="853675"/>
              <a:chOff x="3832324" y="5673490"/>
              <a:chExt cx="295243" cy="853675"/>
            </a:xfrm>
          </p:grpSpPr>
          <p:sp>
            <p:nvSpPr>
              <p:cNvPr id="73" name="Isosceles Triangle 72"/>
              <p:cNvSpPr/>
              <p:nvPr/>
            </p:nvSpPr>
            <p:spPr bwMode="auto">
              <a:xfrm rot="5400000">
                <a:off x="3576707" y="5976305"/>
                <a:ext cx="853675" cy="2480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4" name="Isosceles Triangle 73"/>
              <p:cNvSpPr/>
              <p:nvPr/>
            </p:nvSpPr>
            <p:spPr bwMode="auto">
              <a:xfrm rot="5400000">
                <a:off x="3529509" y="5976305"/>
                <a:ext cx="853675" cy="248045"/>
              </a:xfrm>
              <a:prstGeom prst="triangle">
                <a:avLst/>
              </a:prstGeom>
              <a:solidFill>
                <a:srgbClr val="005AA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69" name="Group 68"/>
            <p:cNvGrpSpPr/>
            <p:nvPr/>
          </p:nvGrpSpPr>
          <p:grpSpPr>
            <a:xfrm>
              <a:off x="8352819" y="5171433"/>
              <a:ext cx="295243" cy="853675"/>
              <a:chOff x="3832324" y="5397265"/>
              <a:chExt cx="295243" cy="853675"/>
            </a:xfrm>
          </p:grpSpPr>
          <p:sp>
            <p:nvSpPr>
              <p:cNvPr id="71" name="Isosceles Triangle 70"/>
              <p:cNvSpPr/>
              <p:nvPr/>
            </p:nvSpPr>
            <p:spPr bwMode="auto">
              <a:xfrm rot="5400000">
                <a:off x="3576707" y="5700080"/>
                <a:ext cx="853675" cy="2480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2" name="Isosceles Triangle 71"/>
              <p:cNvSpPr/>
              <p:nvPr/>
            </p:nvSpPr>
            <p:spPr bwMode="auto">
              <a:xfrm rot="5400000">
                <a:off x="3529509" y="5700080"/>
                <a:ext cx="853675" cy="248045"/>
              </a:xfrm>
              <a:prstGeom prst="triangle">
                <a:avLst/>
              </a:prstGeom>
              <a:solidFill>
                <a:srgbClr val="005AA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70" name="Isosceles Triangle 69"/>
            <p:cNvSpPr/>
            <p:nvPr/>
          </p:nvSpPr>
          <p:spPr bwMode="auto">
            <a:xfrm rot="5400000">
              <a:off x="8050088" y="3428236"/>
              <a:ext cx="853675" cy="248045"/>
            </a:xfrm>
            <a:prstGeom prst="triangle">
              <a:avLst/>
            </a:prstGeom>
            <a:solidFill>
              <a:srgbClr val="005AA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78" name="Freeform 389"/>
          <p:cNvSpPr>
            <a:spLocks noEditPoints="1"/>
          </p:cNvSpPr>
          <p:nvPr/>
        </p:nvSpPr>
        <p:spPr bwMode="auto">
          <a:xfrm>
            <a:off x="9064667" y="3450882"/>
            <a:ext cx="0" cy="0"/>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700">
              <a:solidFill>
                <a:srgbClr val="FFFFFF"/>
              </a:solidFill>
            </a:endParaRPr>
          </a:p>
        </p:txBody>
      </p:sp>
      <p:sp>
        <p:nvSpPr>
          <p:cNvPr id="79" name="Rectangle 78"/>
          <p:cNvSpPr/>
          <p:nvPr/>
        </p:nvSpPr>
        <p:spPr>
          <a:xfrm>
            <a:off x="401528" y="6200099"/>
            <a:ext cx="655144" cy="345163"/>
          </a:xfrm>
          <a:prstGeom prst="rect">
            <a:avLst/>
          </a:prstGeom>
        </p:spPr>
        <p:txBody>
          <a:bodyPr wrap="none">
            <a:spAutoFit/>
          </a:bodyPr>
          <a:lstStyle/>
          <a:p>
            <a:pPr algn="ctr" defTabSz="725012">
              <a:spcBef>
                <a:spcPct val="0"/>
              </a:spcBef>
              <a:spcAft>
                <a:spcPct val="35000"/>
              </a:spcAft>
            </a:pPr>
            <a:r>
              <a:rPr lang="en-US" sz="1599" b="1" spc="-30" dirty="0">
                <a:latin typeface="Segoe UI Semilight" panose="020B0402040204020203" pitchFamily="34" charset="0"/>
                <a:cs typeface="Segoe UI Semilight" panose="020B0402040204020203" pitchFamily="34" charset="0"/>
              </a:rPr>
              <a:t>DATA</a:t>
            </a:r>
          </a:p>
        </p:txBody>
      </p:sp>
      <p:grpSp>
        <p:nvGrpSpPr>
          <p:cNvPr id="80" name="Group 79"/>
          <p:cNvGrpSpPr/>
          <p:nvPr/>
        </p:nvGrpSpPr>
        <p:grpSpPr>
          <a:xfrm>
            <a:off x="276231" y="2132701"/>
            <a:ext cx="1551146" cy="3814147"/>
            <a:chOff x="276231" y="2132701"/>
            <a:chExt cx="1551146" cy="3814147"/>
          </a:xfrm>
        </p:grpSpPr>
        <p:cxnSp>
          <p:nvCxnSpPr>
            <p:cNvPr id="81" name="Straight Connector 80"/>
            <p:cNvCxnSpPr/>
            <p:nvPr/>
          </p:nvCxnSpPr>
          <p:spPr>
            <a:xfrm>
              <a:off x="1399592" y="2407298"/>
              <a:ext cx="7864" cy="2729556"/>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a:off x="1184988" y="2407298"/>
              <a:ext cx="214604" cy="1"/>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flipV="1">
              <a:off x="1184988" y="3768264"/>
              <a:ext cx="570278" cy="1"/>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1184988" y="5136854"/>
              <a:ext cx="214604" cy="1"/>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85" name="Freeform 34"/>
            <p:cNvSpPr>
              <a:spLocks noEditPoints="1"/>
            </p:cNvSpPr>
            <p:nvPr/>
          </p:nvSpPr>
          <p:spPr bwMode="auto">
            <a:xfrm>
              <a:off x="485527" y="2132701"/>
              <a:ext cx="613677" cy="485488"/>
            </a:xfrm>
            <a:custGeom>
              <a:avLst/>
              <a:gdLst>
                <a:gd name="T0" fmla="*/ 234 w 1464"/>
                <a:gd name="T1" fmla="*/ 815 h 1158"/>
                <a:gd name="T2" fmla="*/ 206 w 1464"/>
                <a:gd name="T3" fmla="*/ 1158 h 1158"/>
                <a:gd name="T4" fmla="*/ 33 w 1464"/>
                <a:gd name="T5" fmla="*/ 1131 h 1158"/>
                <a:gd name="T6" fmla="*/ 89 w 1464"/>
                <a:gd name="T7" fmla="*/ 876 h 1158"/>
                <a:gd name="T8" fmla="*/ 183 w 1464"/>
                <a:gd name="T9" fmla="*/ 876 h 1158"/>
                <a:gd name="T10" fmla="*/ 323 w 1464"/>
                <a:gd name="T11" fmla="*/ 1158 h 1158"/>
                <a:gd name="T12" fmla="*/ 495 w 1464"/>
                <a:gd name="T13" fmla="*/ 1131 h 1158"/>
                <a:gd name="T14" fmla="*/ 295 w 1464"/>
                <a:gd name="T15" fmla="*/ 748 h 1158"/>
                <a:gd name="T16" fmla="*/ 295 w 1464"/>
                <a:gd name="T17" fmla="*/ 1131 h 1158"/>
                <a:gd name="T18" fmla="*/ 584 w 1464"/>
                <a:gd name="T19" fmla="*/ 1158 h 1158"/>
                <a:gd name="T20" fmla="*/ 757 w 1464"/>
                <a:gd name="T21" fmla="*/ 1131 h 1158"/>
                <a:gd name="T22" fmla="*/ 557 w 1464"/>
                <a:gd name="T23" fmla="*/ 493 h 1158"/>
                <a:gd name="T24" fmla="*/ 557 w 1464"/>
                <a:gd name="T25" fmla="*/ 1131 h 1158"/>
                <a:gd name="T26" fmla="*/ 863 w 1464"/>
                <a:gd name="T27" fmla="*/ 676 h 1158"/>
                <a:gd name="T28" fmla="*/ 813 w 1464"/>
                <a:gd name="T29" fmla="*/ 1131 h 1158"/>
                <a:gd name="T30" fmla="*/ 991 w 1464"/>
                <a:gd name="T31" fmla="*/ 1158 h 1158"/>
                <a:gd name="T32" fmla="*/ 1013 w 1464"/>
                <a:gd name="T33" fmla="*/ 610 h 1158"/>
                <a:gd name="T34" fmla="*/ 902 w 1464"/>
                <a:gd name="T35" fmla="*/ 687 h 1158"/>
                <a:gd name="T36" fmla="*/ 1074 w 1464"/>
                <a:gd name="T37" fmla="*/ 1131 h 1158"/>
                <a:gd name="T38" fmla="*/ 1247 w 1464"/>
                <a:gd name="T39" fmla="*/ 1158 h 1158"/>
                <a:gd name="T40" fmla="*/ 1275 w 1464"/>
                <a:gd name="T41" fmla="*/ 366 h 1158"/>
                <a:gd name="T42" fmla="*/ 1074 w 1464"/>
                <a:gd name="T43" fmla="*/ 549 h 1158"/>
                <a:gd name="T44" fmla="*/ 1442 w 1464"/>
                <a:gd name="T45" fmla="*/ 0 h 1158"/>
                <a:gd name="T46" fmla="*/ 1024 w 1464"/>
                <a:gd name="T47" fmla="*/ 33 h 1158"/>
                <a:gd name="T48" fmla="*/ 1130 w 1464"/>
                <a:gd name="T49" fmla="*/ 166 h 1158"/>
                <a:gd name="T50" fmla="*/ 935 w 1464"/>
                <a:gd name="T51" fmla="*/ 410 h 1158"/>
                <a:gd name="T52" fmla="*/ 896 w 1464"/>
                <a:gd name="T53" fmla="*/ 416 h 1158"/>
                <a:gd name="T54" fmla="*/ 540 w 1464"/>
                <a:gd name="T55" fmla="*/ 94 h 1158"/>
                <a:gd name="T56" fmla="*/ 11 w 1464"/>
                <a:gd name="T57" fmla="*/ 704 h 1158"/>
                <a:gd name="T58" fmla="*/ 117 w 1464"/>
                <a:gd name="T59" fmla="*/ 848 h 1158"/>
                <a:gd name="T60" fmla="*/ 156 w 1464"/>
                <a:gd name="T61" fmla="*/ 848 h 1158"/>
                <a:gd name="T62" fmla="*/ 534 w 1464"/>
                <a:gd name="T63" fmla="*/ 443 h 1158"/>
                <a:gd name="T64" fmla="*/ 885 w 1464"/>
                <a:gd name="T65" fmla="*/ 649 h 1158"/>
                <a:gd name="T66" fmla="*/ 930 w 1464"/>
                <a:gd name="T67" fmla="*/ 643 h 1158"/>
                <a:gd name="T68" fmla="*/ 1269 w 1464"/>
                <a:gd name="T69" fmla="*/ 321 h 1158"/>
                <a:gd name="T70" fmla="*/ 1420 w 1464"/>
                <a:gd name="T71" fmla="*/ 460 h 1158"/>
                <a:gd name="T72" fmla="*/ 1442 w 1464"/>
                <a:gd name="T73" fmla="*/ 449 h 1158"/>
                <a:gd name="T74" fmla="*/ 1442 w 1464"/>
                <a:gd name="T75" fmla="*/ 0 h 1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64" h="1158">
                  <a:moveTo>
                    <a:pt x="183" y="876"/>
                  </a:moveTo>
                  <a:cubicBezTo>
                    <a:pt x="234" y="815"/>
                    <a:pt x="234" y="815"/>
                    <a:pt x="234" y="815"/>
                  </a:cubicBezTo>
                  <a:cubicBezTo>
                    <a:pt x="234" y="1131"/>
                    <a:pt x="234" y="1131"/>
                    <a:pt x="234" y="1131"/>
                  </a:cubicBezTo>
                  <a:cubicBezTo>
                    <a:pt x="234" y="1147"/>
                    <a:pt x="222" y="1158"/>
                    <a:pt x="206" y="1158"/>
                  </a:cubicBezTo>
                  <a:cubicBezTo>
                    <a:pt x="61" y="1158"/>
                    <a:pt x="61" y="1158"/>
                    <a:pt x="61" y="1158"/>
                  </a:cubicBezTo>
                  <a:cubicBezTo>
                    <a:pt x="50" y="1158"/>
                    <a:pt x="33" y="1147"/>
                    <a:pt x="33" y="1131"/>
                  </a:cubicBezTo>
                  <a:cubicBezTo>
                    <a:pt x="33" y="820"/>
                    <a:pt x="33" y="820"/>
                    <a:pt x="33" y="820"/>
                  </a:cubicBezTo>
                  <a:cubicBezTo>
                    <a:pt x="89" y="876"/>
                    <a:pt x="89" y="876"/>
                    <a:pt x="89" y="876"/>
                  </a:cubicBezTo>
                  <a:cubicBezTo>
                    <a:pt x="100" y="887"/>
                    <a:pt x="117" y="898"/>
                    <a:pt x="133" y="898"/>
                  </a:cubicBezTo>
                  <a:cubicBezTo>
                    <a:pt x="150" y="898"/>
                    <a:pt x="172" y="887"/>
                    <a:pt x="183" y="876"/>
                  </a:cubicBezTo>
                  <a:close/>
                  <a:moveTo>
                    <a:pt x="295" y="1131"/>
                  </a:moveTo>
                  <a:cubicBezTo>
                    <a:pt x="295" y="1147"/>
                    <a:pt x="306" y="1158"/>
                    <a:pt x="323" y="1158"/>
                  </a:cubicBezTo>
                  <a:cubicBezTo>
                    <a:pt x="467" y="1158"/>
                    <a:pt x="467" y="1158"/>
                    <a:pt x="467" y="1158"/>
                  </a:cubicBezTo>
                  <a:cubicBezTo>
                    <a:pt x="484" y="1158"/>
                    <a:pt x="495" y="1147"/>
                    <a:pt x="495" y="1131"/>
                  </a:cubicBezTo>
                  <a:cubicBezTo>
                    <a:pt x="495" y="527"/>
                    <a:pt x="495" y="527"/>
                    <a:pt x="495" y="527"/>
                  </a:cubicBezTo>
                  <a:cubicBezTo>
                    <a:pt x="295" y="748"/>
                    <a:pt x="295" y="748"/>
                    <a:pt x="295" y="748"/>
                  </a:cubicBezTo>
                  <a:cubicBezTo>
                    <a:pt x="295" y="1131"/>
                    <a:pt x="295" y="1131"/>
                    <a:pt x="295" y="1131"/>
                  </a:cubicBezTo>
                  <a:cubicBezTo>
                    <a:pt x="295" y="1131"/>
                    <a:pt x="295" y="1131"/>
                    <a:pt x="295" y="1131"/>
                  </a:cubicBezTo>
                  <a:close/>
                  <a:moveTo>
                    <a:pt x="557" y="1131"/>
                  </a:moveTo>
                  <a:cubicBezTo>
                    <a:pt x="557" y="1147"/>
                    <a:pt x="568" y="1158"/>
                    <a:pt x="584" y="1158"/>
                  </a:cubicBezTo>
                  <a:cubicBezTo>
                    <a:pt x="729" y="1158"/>
                    <a:pt x="729" y="1158"/>
                    <a:pt x="729" y="1158"/>
                  </a:cubicBezTo>
                  <a:cubicBezTo>
                    <a:pt x="746" y="1158"/>
                    <a:pt x="757" y="1147"/>
                    <a:pt x="757" y="1131"/>
                  </a:cubicBezTo>
                  <a:cubicBezTo>
                    <a:pt x="757" y="615"/>
                    <a:pt x="757" y="615"/>
                    <a:pt x="757" y="615"/>
                  </a:cubicBezTo>
                  <a:cubicBezTo>
                    <a:pt x="557" y="493"/>
                    <a:pt x="557" y="493"/>
                    <a:pt x="557" y="493"/>
                  </a:cubicBezTo>
                  <a:cubicBezTo>
                    <a:pt x="557" y="1131"/>
                    <a:pt x="557" y="1131"/>
                    <a:pt x="557" y="1131"/>
                  </a:cubicBezTo>
                  <a:cubicBezTo>
                    <a:pt x="557" y="1131"/>
                    <a:pt x="557" y="1131"/>
                    <a:pt x="557" y="1131"/>
                  </a:cubicBezTo>
                  <a:close/>
                  <a:moveTo>
                    <a:pt x="902" y="687"/>
                  </a:moveTo>
                  <a:cubicBezTo>
                    <a:pt x="891" y="687"/>
                    <a:pt x="874" y="687"/>
                    <a:pt x="863" y="676"/>
                  </a:cubicBezTo>
                  <a:cubicBezTo>
                    <a:pt x="813" y="649"/>
                    <a:pt x="813" y="649"/>
                    <a:pt x="813" y="649"/>
                  </a:cubicBezTo>
                  <a:cubicBezTo>
                    <a:pt x="813" y="1131"/>
                    <a:pt x="813" y="1131"/>
                    <a:pt x="813" y="1131"/>
                  </a:cubicBezTo>
                  <a:cubicBezTo>
                    <a:pt x="813" y="1147"/>
                    <a:pt x="829" y="1158"/>
                    <a:pt x="841" y="1158"/>
                  </a:cubicBezTo>
                  <a:cubicBezTo>
                    <a:pt x="991" y="1158"/>
                    <a:pt x="991" y="1158"/>
                    <a:pt x="991" y="1158"/>
                  </a:cubicBezTo>
                  <a:cubicBezTo>
                    <a:pt x="1002" y="1158"/>
                    <a:pt x="1013" y="1147"/>
                    <a:pt x="1013" y="1131"/>
                  </a:cubicBezTo>
                  <a:cubicBezTo>
                    <a:pt x="1013" y="610"/>
                    <a:pt x="1013" y="610"/>
                    <a:pt x="1013" y="610"/>
                  </a:cubicBezTo>
                  <a:cubicBezTo>
                    <a:pt x="958" y="671"/>
                    <a:pt x="958" y="671"/>
                    <a:pt x="958" y="671"/>
                  </a:cubicBezTo>
                  <a:cubicBezTo>
                    <a:pt x="941" y="682"/>
                    <a:pt x="924" y="687"/>
                    <a:pt x="902" y="687"/>
                  </a:cubicBezTo>
                  <a:close/>
                  <a:moveTo>
                    <a:pt x="1074" y="549"/>
                  </a:moveTo>
                  <a:cubicBezTo>
                    <a:pt x="1074" y="1131"/>
                    <a:pt x="1074" y="1131"/>
                    <a:pt x="1074" y="1131"/>
                  </a:cubicBezTo>
                  <a:cubicBezTo>
                    <a:pt x="1074" y="1147"/>
                    <a:pt x="1086" y="1158"/>
                    <a:pt x="1102" y="1158"/>
                  </a:cubicBezTo>
                  <a:cubicBezTo>
                    <a:pt x="1247" y="1158"/>
                    <a:pt x="1247" y="1158"/>
                    <a:pt x="1247" y="1158"/>
                  </a:cubicBezTo>
                  <a:cubicBezTo>
                    <a:pt x="1264" y="1158"/>
                    <a:pt x="1275" y="1147"/>
                    <a:pt x="1275" y="1131"/>
                  </a:cubicBezTo>
                  <a:cubicBezTo>
                    <a:pt x="1275" y="366"/>
                    <a:pt x="1275" y="366"/>
                    <a:pt x="1275" y="366"/>
                  </a:cubicBezTo>
                  <a:cubicBezTo>
                    <a:pt x="1269" y="360"/>
                    <a:pt x="1269" y="360"/>
                    <a:pt x="1269" y="360"/>
                  </a:cubicBezTo>
                  <a:cubicBezTo>
                    <a:pt x="1074" y="549"/>
                    <a:pt x="1074" y="549"/>
                    <a:pt x="1074" y="549"/>
                  </a:cubicBezTo>
                  <a:cubicBezTo>
                    <a:pt x="1074" y="549"/>
                    <a:pt x="1074" y="549"/>
                    <a:pt x="1074" y="549"/>
                  </a:cubicBezTo>
                  <a:close/>
                  <a:moveTo>
                    <a:pt x="1442" y="0"/>
                  </a:moveTo>
                  <a:cubicBezTo>
                    <a:pt x="1442" y="0"/>
                    <a:pt x="1442" y="0"/>
                    <a:pt x="1442" y="0"/>
                  </a:cubicBezTo>
                  <a:cubicBezTo>
                    <a:pt x="1024" y="33"/>
                    <a:pt x="1024" y="33"/>
                    <a:pt x="1024" y="33"/>
                  </a:cubicBezTo>
                  <a:cubicBezTo>
                    <a:pt x="1008" y="33"/>
                    <a:pt x="1002" y="44"/>
                    <a:pt x="1013" y="50"/>
                  </a:cubicBezTo>
                  <a:cubicBezTo>
                    <a:pt x="1130" y="166"/>
                    <a:pt x="1130" y="166"/>
                    <a:pt x="1130" y="166"/>
                  </a:cubicBezTo>
                  <a:cubicBezTo>
                    <a:pt x="1141" y="177"/>
                    <a:pt x="1141" y="194"/>
                    <a:pt x="1130" y="205"/>
                  </a:cubicBezTo>
                  <a:cubicBezTo>
                    <a:pt x="935" y="410"/>
                    <a:pt x="935" y="410"/>
                    <a:pt x="935" y="410"/>
                  </a:cubicBezTo>
                  <a:cubicBezTo>
                    <a:pt x="930" y="416"/>
                    <a:pt x="924" y="421"/>
                    <a:pt x="919" y="421"/>
                  </a:cubicBezTo>
                  <a:cubicBezTo>
                    <a:pt x="907" y="421"/>
                    <a:pt x="902" y="416"/>
                    <a:pt x="896" y="416"/>
                  </a:cubicBezTo>
                  <a:cubicBezTo>
                    <a:pt x="557" y="100"/>
                    <a:pt x="557" y="100"/>
                    <a:pt x="557" y="100"/>
                  </a:cubicBezTo>
                  <a:cubicBezTo>
                    <a:pt x="551" y="94"/>
                    <a:pt x="545" y="94"/>
                    <a:pt x="540" y="94"/>
                  </a:cubicBezTo>
                  <a:cubicBezTo>
                    <a:pt x="529" y="94"/>
                    <a:pt x="523" y="94"/>
                    <a:pt x="518" y="100"/>
                  </a:cubicBezTo>
                  <a:cubicBezTo>
                    <a:pt x="11" y="704"/>
                    <a:pt x="11" y="704"/>
                    <a:pt x="11" y="704"/>
                  </a:cubicBezTo>
                  <a:cubicBezTo>
                    <a:pt x="0" y="715"/>
                    <a:pt x="0" y="737"/>
                    <a:pt x="11" y="748"/>
                  </a:cubicBezTo>
                  <a:cubicBezTo>
                    <a:pt x="117" y="848"/>
                    <a:pt x="117" y="848"/>
                    <a:pt x="117" y="848"/>
                  </a:cubicBezTo>
                  <a:cubicBezTo>
                    <a:pt x="122" y="854"/>
                    <a:pt x="128" y="859"/>
                    <a:pt x="133" y="859"/>
                  </a:cubicBezTo>
                  <a:cubicBezTo>
                    <a:pt x="139" y="859"/>
                    <a:pt x="150" y="854"/>
                    <a:pt x="156" y="848"/>
                  </a:cubicBezTo>
                  <a:cubicBezTo>
                    <a:pt x="506" y="454"/>
                    <a:pt x="506" y="454"/>
                    <a:pt x="506" y="454"/>
                  </a:cubicBezTo>
                  <a:cubicBezTo>
                    <a:pt x="512" y="443"/>
                    <a:pt x="523" y="443"/>
                    <a:pt x="534" y="443"/>
                  </a:cubicBezTo>
                  <a:cubicBezTo>
                    <a:pt x="540" y="443"/>
                    <a:pt x="545" y="443"/>
                    <a:pt x="551" y="443"/>
                  </a:cubicBezTo>
                  <a:cubicBezTo>
                    <a:pt x="885" y="649"/>
                    <a:pt x="885" y="649"/>
                    <a:pt x="885" y="649"/>
                  </a:cubicBezTo>
                  <a:cubicBezTo>
                    <a:pt x="891" y="649"/>
                    <a:pt x="896" y="649"/>
                    <a:pt x="902" y="649"/>
                  </a:cubicBezTo>
                  <a:cubicBezTo>
                    <a:pt x="913" y="649"/>
                    <a:pt x="924" y="649"/>
                    <a:pt x="930" y="643"/>
                  </a:cubicBezTo>
                  <a:cubicBezTo>
                    <a:pt x="1253" y="327"/>
                    <a:pt x="1253" y="327"/>
                    <a:pt x="1253" y="327"/>
                  </a:cubicBezTo>
                  <a:cubicBezTo>
                    <a:pt x="1258" y="321"/>
                    <a:pt x="1264" y="321"/>
                    <a:pt x="1269" y="321"/>
                  </a:cubicBezTo>
                  <a:cubicBezTo>
                    <a:pt x="1281" y="321"/>
                    <a:pt x="1286" y="321"/>
                    <a:pt x="1292" y="327"/>
                  </a:cubicBezTo>
                  <a:cubicBezTo>
                    <a:pt x="1420" y="460"/>
                    <a:pt x="1420" y="460"/>
                    <a:pt x="1420" y="460"/>
                  </a:cubicBezTo>
                  <a:cubicBezTo>
                    <a:pt x="1425" y="460"/>
                    <a:pt x="1431" y="466"/>
                    <a:pt x="1431" y="466"/>
                  </a:cubicBezTo>
                  <a:cubicBezTo>
                    <a:pt x="1436" y="466"/>
                    <a:pt x="1442" y="460"/>
                    <a:pt x="1442" y="449"/>
                  </a:cubicBezTo>
                  <a:cubicBezTo>
                    <a:pt x="1464" y="28"/>
                    <a:pt x="1464" y="28"/>
                    <a:pt x="1464" y="28"/>
                  </a:cubicBezTo>
                  <a:cubicBezTo>
                    <a:pt x="1464" y="11"/>
                    <a:pt x="1453" y="0"/>
                    <a:pt x="1442" y="0"/>
                  </a:cubicBezTo>
                  <a:close/>
                </a:path>
              </a:pathLst>
            </a:custGeom>
            <a:solidFill>
              <a:srgbClr val="002060"/>
            </a:solidFill>
            <a:ln>
              <a:noFill/>
            </a:ln>
          </p:spPr>
          <p:txBody>
            <a:bodyPr vert="horz" wrap="square" lIns="91427" tIns="45713" rIns="91427" bIns="45713" numCol="1" anchor="t" anchorCtr="0" compatLnSpc="1">
              <a:prstTxWarp prst="textNoShape">
                <a:avLst/>
              </a:prstTxWarp>
            </a:bodyPr>
            <a:lstStyle/>
            <a:p>
              <a:pPr defTabSz="932563"/>
              <a:endParaRPr lang="en-US"/>
            </a:p>
          </p:txBody>
        </p:sp>
        <p:sp>
          <p:nvSpPr>
            <p:cNvPr id="86" name="TextBox 85"/>
            <p:cNvSpPr txBox="1"/>
            <p:nvPr/>
          </p:nvSpPr>
          <p:spPr>
            <a:xfrm>
              <a:off x="290952" y="2519818"/>
              <a:ext cx="1239881" cy="613972"/>
            </a:xfrm>
            <a:prstGeom prst="rect">
              <a:avLst/>
            </a:prstGeom>
            <a:noFill/>
          </p:spPr>
          <p:txBody>
            <a:bodyPr wrap="square" lIns="182854" tIns="146283" rIns="182854" bIns="146283" rtlCol="0">
              <a:spAutoFit/>
            </a:bodyPr>
            <a:lstStyle/>
            <a:p>
              <a:pPr defTabSz="932563">
                <a:lnSpc>
                  <a:spcPct val="90000"/>
                </a:lnSpc>
                <a:spcBef>
                  <a:spcPct val="0"/>
                </a:spcBef>
                <a:spcAft>
                  <a:spcPts val="600"/>
                </a:spcAft>
              </a:pPr>
              <a:r>
                <a:rPr lang="en-US" sz="1150" spc="-30" dirty="0">
                  <a:latin typeface="Segoe UI Semilight" panose="020B0402040204020203" pitchFamily="34" charset="0"/>
                  <a:cs typeface="Segoe UI Semilight" panose="020B0402040204020203" pitchFamily="34" charset="0"/>
                </a:rPr>
                <a:t>Business </a:t>
              </a:r>
              <a:br>
                <a:rPr lang="en-US" sz="1150" spc="-30" dirty="0">
                  <a:latin typeface="Segoe UI Semilight" panose="020B0402040204020203" pitchFamily="34" charset="0"/>
                  <a:cs typeface="Segoe UI Semilight" panose="020B0402040204020203" pitchFamily="34" charset="0"/>
                </a:rPr>
              </a:br>
              <a:r>
                <a:rPr lang="en-US" sz="1150" spc="-30" dirty="0">
                  <a:latin typeface="Segoe UI Semilight" panose="020B0402040204020203" pitchFamily="34" charset="0"/>
                  <a:cs typeface="Segoe UI Semilight" panose="020B0402040204020203" pitchFamily="34" charset="0"/>
                </a:rPr>
                <a:t>apps</a:t>
              </a:r>
            </a:p>
          </p:txBody>
        </p:sp>
        <p:sp>
          <p:nvSpPr>
            <p:cNvPr id="87" name="TextBox 86"/>
            <p:cNvSpPr txBox="1"/>
            <p:nvPr/>
          </p:nvSpPr>
          <p:spPr>
            <a:xfrm>
              <a:off x="286638" y="4033285"/>
              <a:ext cx="1239881" cy="613972"/>
            </a:xfrm>
            <a:prstGeom prst="rect">
              <a:avLst/>
            </a:prstGeom>
            <a:noFill/>
          </p:spPr>
          <p:txBody>
            <a:bodyPr wrap="square" lIns="182854" tIns="146283" rIns="182854" bIns="146283" rtlCol="0">
              <a:spAutoFit/>
            </a:bodyPr>
            <a:lstStyle/>
            <a:p>
              <a:pPr defTabSz="932563">
                <a:lnSpc>
                  <a:spcPct val="90000"/>
                </a:lnSpc>
                <a:spcBef>
                  <a:spcPct val="0"/>
                </a:spcBef>
                <a:spcAft>
                  <a:spcPts val="600"/>
                </a:spcAft>
              </a:pPr>
              <a:r>
                <a:rPr lang="en-US" sz="1150" spc="-30" dirty="0">
                  <a:latin typeface="Segoe UI Semilight" panose="020B0402040204020203" pitchFamily="34" charset="0"/>
                  <a:cs typeface="Segoe UI Semilight" panose="020B0402040204020203" pitchFamily="34" charset="0"/>
                </a:rPr>
                <a:t>Custom </a:t>
              </a:r>
              <a:br>
                <a:rPr lang="en-US" sz="1150" spc="-30" dirty="0">
                  <a:latin typeface="Segoe UI Semilight" panose="020B0402040204020203" pitchFamily="34" charset="0"/>
                  <a:cs typeface="Segoe UI Semilight" panose="020B0402040204020203" pitchFamily="34" charset="0"/>
                </a:rPr>
              </a:br>
              <a:r>
                <a:rPr lang="en-US" sz="1150" spc="-30" dirty="0">
                  <a:latin typeface="Segoe UI Semilight" panose="020B0402040204020203" pitchFamily="34" charset="0"/>
                  <a:cs typeface="Segoe UI Semilight" panose="020B0402040204020203" pitchFamily="34" charset="0"/>
                </a:rPr>
                <a:t>apps</a:t>
              </a:r>
            </a:p>
          </p:txBody>
        </p:sp>
        <p:sp>
          <p:nvSpPr>
            <p:cNvPr id="88" name="Freeform 53"/>
            <p:cNvSpPr>
              <a:spLocks noEditPoints="1"/>
            </p:cNvSpPr>
            <p:nvPr/>
          </p:nvSpPr>
          <p:spPr bwMode="auto">
            <a:xfrm>
              <a:off x="566387" y="3483627"/>
              <a:ext cx="451956" cy="645040"/>
            </a:xfrm>
            <a:custGeom>
              <a:avLst/>
              <a:gdLst>
                <a:gd name="T0" fmla="*/ 1011 w 1280"/>
                <a:gd name="T1" fmla="*/ 1048 h 1827"/>
                <a:gd name="T2" fmla="*/ 958 w 1280"/>
                <a:gd name="T3" fmla="*/ 1013 h 1827"/>
                <a:gd name="T4" fmla="*/ 847 w 1280"/>
                <a:gd name="T5" fmla="*/ 961 h 1827"/>
                <a:gd name="T6" fmla="*/ 814 w 1280"/>
                <a:gd name="T7" fmla="*/ 965 h 1827"/>
                <a:gd name="T8" fmla="*/ 710 w 1280"/>
                <a:gd name="T9" fmla="*/ 572 h 1827"/>
                <a:gd name="T10" fmla="*/ 601 w 1280"/>
                <a:gd name="T11" fmla="*/ 594 h 1827"/>
                <a:gd name="T12" fmla="*/ 705 w 1280"/>
                <a:gd name="T13" fmla="*/ 1159 h 1827"/>
                <a:gd name="T14" fmla="*/ 663 w 1280"/>
                <a:gd name="T15" fmla="*/ 1238 h 1827"/>
                <a:gd name="T16" fmla="*/ 504 w 1280"/>
                <a:gd name="T17" fmla="*/ 1112 h 1827"/>
                <a:gd name="T18" fmla="*/ 348 w 1280"/>
                <a:gd name="T19" fmla="*/ 1032 h 1827"/>
                <a:gd name="T20" fmla="*/ 378 w 1280"/>
                <a:gd name="T21" fmla="*/ 1138 h 1827"/>
                <a:gd name="T22" fmla="*/ 416 w 1280"/>
                <a:gd name="T23" fmla="*/ 1245 h 1827"/>
                <a:gd name="T24" fmla="*/ 492 w 1280"/>
                <a:gd name="T25" fmla="*/ 1368 h 1827"/>
                <a:gd name="T26" fmla="*/ 729 w 1280"/>
                <a:gd name="T27" fmla="*/ 1659 h 1827"/>
                <a:gd name="T28" fmla="*/ 805 w 1280"/>
                <a:gd name="T29" fmla="*/ 1827 h 1827"/>
                <a:gd name="T30" fmla="*/ 1238 w 1280"/>
                <a:gd name="T31" fmla="*/ 1652 h 1827"/>
                <a:gd name="T32" fmla="*/ 1257 w 1280"/>
                <a:gd name="T33" fmla="*/ 1576 h 1827"/>
                <a:gd name="T34" fmla="*/ 1273 w 1280"/>
                <a:gd name="T35" fmla="*/ 1354 h 1827"/>
                <a:gd name="T36" fmla="*/ 1198 w 1280"/>
                <a:gd name="T37" fmla="*/ 1207 h 1827"/>
                <a:gd name="T38" fmla="*/ 1131 w 1280"/>
                <a:gd name="T39" fmla="*/ 1112 h 1827"/>
                <a:gd name="T40" fmla="*/ 826 w 1280"/>
                <a:gd name="T41" fmla="*/ 381 h 1827"/>
                <a:gd name="T42" fmla="*/ 442 w 1280"/>
                <a:gd name="T43" fmla="*/ 0 h 1827"/>
                <a:gd name="T44" fmla="*/ 826 w 1280"/>
                <a:gd name="T45" fmla="*/ 381 h 1827"/>
                <a:gd name="T46" fmla="*/ 386 w 1280"/>
                <a:gd name="T47" fmla="*/ 381 h 1827"/>
                <a:gd name="T48" fmla="*/ 0 w 1280"/>
                <a:gd name="T49" fmla="*/ 0 h 1827"/>
                <a:gd name="T50" fmla="*/ 386 w 1280"/>
                <a:gd name="T51" fmla="*/ 381 h 1827"/>
                <a:gd name="T52" fmla="*/ 594 w 1280"/>
                <a:gd name="T53" fmla="*/ 821 h 1827"/>
                <a:gd name="T54" fmla="*/ 442 w 1280"/>
                <a:gd name="T55" fmla="*/ 437 h 1827"/>
                <a:gd name="T56" fmla="*/ 826 w 1280"/>
                <a:gd name="T57" fmla="*/ 821 h 1827"/>
                <a:gd name="T58" fmla="*/ 755 w 1280"/>
                <a:gd name="T59" fmla="*/ 561 h 1827"/>
                <a:gd name="T60" fmla="*/ 755 w 1280"/>
                <a:gd name="T61" fmla="*/ 561 h 1827"/>
                <a:gd name="T62" fmla="*/ 636 w 1280"/>
                <a:gd name="T63" fmla="*/ 480 h 1827"/>
                <a:gd name="T64" fmla="*/ 554 w 1280"/>
                <a:gd name="T65" fmla="*/ 601 h 1827"/>
                <a:gd name="T66" fmla="*/ 594 w 1280"/>
                <a:gd name="T67" fmla="*/ 821 h 1827"/>
                <a:gd name="T68" fmla="*/ 0 w 1280"/>
                <a:gd name="T69" fmla="*/ 1261 h 1827"/>
                <a:gd name="T70" fmla="*/ 606 w 1280"/>
                <a:gd name="T71" fmla="*/ 880 h 1827"/>
                <a:gd name="T72" fmla="*/ 658 w 1280"/>
                <a:gd name="T73" fmla="*/ 1157 h 1827"/>
                <a:gd name="T74" fmla="*/ 658 w 1280"/>
                <a:gd name="T75" fmla="*/ 1159 h 1827"/>
                <a:gd name="T76" fmla="*/ 644 w 1280"/>
                <a:gd name="T77" fmla="*/ 1193 h 1827"/>
                <a:gd name="T78" fmla="*/ 608 w 1280"/>
                <a:gd name="T79" fmla="*/ 1178 h 1827"/>
                <a:gd name="T80" fmla="*/ 563 w 1280"/>
                <a:gd name="T81" fmla="*/ 1117 h 1827"/>
                <a:gd name="T82" fmla="*/ 532 w 1280"/>
                <a:gd name="T83" fmla="*/ 1067 h 1827"/>
                <a:gd name="T84" fmla="*/ 388 w 1280"/>
                <a:gd name="T85" fmla="*/ 972 h 1827"/>
                <a:gd name="T86" fmla="*/ 298 w 1280"/>
                <a:gd name="T87" fmla="*/ 1105 h 1827"/>
                <a:gd name="T88" fmla="*/ 336 w 1280"/>
                <a:gd name="T89" fmla="*/ 1157 h 1827"/>
                <a:gd name="T90" fmla="*/ 357 w 1280"/>
                <a:gd name="T91" fmla="*/ 1219 h 1827"/>
                <a:gd name="T92" fmla="*/ 386 w 1280"/>
                <a:gd name="T93" fmla="*/ 821 h 1827"/>
                <a:gd name="T94" fmla="*/ 0 w 1280"/>
                <a:gd name="T95" fmla="*/ 437 h 1827"/>
                <a:gd name="T96" fmla="*/ 386 w 1280"/>
                <a:gd name="T97" fmla="*/ 821 h 1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80" h="1827">
                  <a:moveTo>
                    <a:pt x="1013" y="1048"/>
                  </a:moveTo>
                  <a:cubicBezTo>
                    <a:pt x="1011" y="1048"/>
                    <a:pt x="1011" y="1048"/>
                    <a:pt x="1011" y="1048"/>
                  </a:cubicBezTo>
                  <a:cubicBezTo>
                    <a:pt x="977" y="1046"/>
                    <a:pt x="977" y="1046"/>
                    <a:pt x="977" y="1046"/>
                  </a:cubicBezTo>
                  <a:cubicBezTo>
                    <a:pt x="958" y="1013"/>
                    <a:pt x="958" y="1013"/>
                    <a:pt x="958" y="1013"/>
                  </a:cubicBezTo>
                  <a:cubicBezTo>
                    <a:pt x="954" y="1008"/>
                    <a:pt x="951" y="1003"/>
                    <a:pt x="947" y="998"/>
                  </a:cubicBezTo>
                  <a:cubicBezTo>
                    <a:pt x="918" y="975"/>
                    <a:pt x="885" y="961"/>
                    <a:pt x="847" y="961"/>
                  </a:cubicBezTo>
                  <a:cubicBezTo>
                    <a:pt x="814" y="968"/>
                    <a:pt x="814" y="968"/>
                    <a:pt x="814" y="968"/>
                  </a:cubicBezTo>
                  <a:cubicBezTo>
                    <a:pt x="814" y="965"/>
                    <a:pt x="814" y="965"/>
                    <a:pt x="814" y="965"/>
                  </a:cubicBezTo>
                  <a:cubicBezTo>
                    <a:pt x="814" y="963"/>
                    <a:pt x="814" y="963"/>
                    <a:pt x="814" y="963"/>
                  </a:cubicBezTo>
                  <a:cubicBezTo>
                    <a:pt x="710" y="572"/>
                    <a:pt x="710" y="572"/>
                    <a:pt x="710" y="572"/>
                  </a:cubicBezTo>
                  <a:cubicBezTo>
                    <a:pt x="696" y="523"/>
                    <a:pt x="672" y="523"/>
                    <a:pt x="644" y="527"/>
                  </a:cubicBezTo>
                  <a:cubicBezTo>
                    <a:pt x="644" y="527"/>
                    <a:pt x="589" y="535"/>
                    <a:pt x="601" y="594"/>
                  </a:cubicBezTo>
                  <a:cubicBezTo>
                    <a:pt x="703" y="1140"/>
                    <a:pt x="703" y="1140"/>
                    <a:pt x="703" y="1140"/>
                  </a:cubicBezTo>
                  <a:cubicBezTo>
                    <a:pt x="703" y="1148"/>
                    <a:pt x="705" y="1152"/>
                    <a:pt x="705" y="1159"/>
                  </a:cubicBezTo>
                  <a:cubicBezTo>
                    <a:pt x="705" y="1183"/>
                    <a:pt x="696" y="1207"/>
                    <a:pt x="679" y="1226"/>
                  </a:cubicBezTo>
                  <a:cubicBezTo>
                    <a:pt x="674" y="1233"/>
                    <a:pt x="667" y="1238"/>
                    <a:pt x="663" y="1238"/>
                  </a:cubicBezTo>
                  <a:cubicBezTo>
                    <a:pt x="632" y="1242"/>
                    <a:pt x="603" y="1235"/>
                    <a:pt x="577" y="1216"/>
                  </a:cubicBezTo>
                  <a:cubicBezTo>
                    <a:pt x="547" y="1193"/>
                    <a:pt x="525" y="1143"/>
                    <a:pt x="504" y="1112"/>
                  </a:cubicBezTo>
                  <a:cubicBezTo>
                    <a:pt x="492" y="1093"/>
                    <a:pt x="483" y="1072"/>
                    <a:pt x="468" y="1055"/>
                  </a:cubicBezTo>
                  <a:cubicBezTo>
                    <a:pt x="440" y="1027"/>
                    <a:pt x="383" y="1003"/>
                    <a:pt x="348" y="1032"/>
                  </a:cubicBezTo>
                  <a:cubicBezTo>
                    <a:pt x="338" y="1041"/>
                    <a:pt x="326" y="1065"/>
                    <a:pt x="336" y="1077"/>
                  </a:cubicBezTo>
                  <a:cubicBezTo>
                    <a:pt x="350" y="1096"/>
                    <a:pt x="369" y="1117"/>
                    <a:pt x="378" y="1138"/>
                  </a:cubicBezTo>
                  <a:cubicBezTo>
                    <a:pt x="388" y="1155"/>
                    <a:pt x="393" y="1174"/>
                    <a:pt x="400" y="1193"/>
                  </a:cubicBezTo>
                  <a:cubicBezTo>
                    <a:pt x="404" y="1204"/>
                    <a:pt x="407" y="1235"/>
                    <a:pt x="416" y="1245"/>
                  </a:cubicBezTo>
                  <a:cubicBezTo>
                    <a:pt x="426" y="1254"/>
                    <a:pt x="435" y="1273"/>
                    <a:pt x="442" y="1285"/>
                  </a:cubicBezTo>
                  <a:cubicBezTo>
                    <a:pt x="459" y="1311"/>
                    <a:pt x="483" y="1339"/>
                    <a:pt x="492" y="1368"/>
                  </a:cubicBezTo>
                  <a:cubicBezTo>
                    <a:pt x="525" y="1415"/>
                    <a:pt x="539" y="1477"/>
                    <a:pt x="575" y="1522"/>
                  </a:cubicBezTo>
                  <a:cubicBezTo>
                    <a:pt x="620" y="1576"/>
                    <a:pt x="663" y="1628"/>
                    <a:pt x="729" y="1659"/>
                  </a:cubicBezTo>
                  <a:cubicBezTo>
                    <a:pt x="752" y="1673"/>
                    <a:pt x="769" y="1692"/>
                    <a:pt x="783" y="1713"/>
                  </a:cubicBezTo>
                  <a:cubicBezTo>
                    <a:pt x="805" y="1827"/>
                    <a:pt x="805" y="1827"/>
                    <a:pt x="805" y="1827"/>
                  </a:cubicBezTo>
                  <a:cubicBezTo>
                    <a:pt x="887" y="1813"/>
                    <a:pt x="1224" y="1756"/>
                    <a:pt x="1259" y="1749"/>
                  </a:cubicBezTo>
                  <a:cubicBezTo>
                    <a:pt x="1238" y="1652"/>
                    <a:pt x="1238" y="1652"/>
                    <a:pt x="1238" y="1652"/>
                  </a:cubicBezTo>
                  <a:cubicBezTo>
                    <a:pt x="1235" y="1649"/>
                    <a:pt x="1235" y="1649"/>
                    <a:pt x="1235" y="1649"/>
                  </a:cubicBezTo>
                  <a:cubicBezTo>
                    <a:pt x="1245" y="1626"/>
                    <a:pt x="1250" y="1600"/>
                    <a:pt x="1257" y="1576"/>
                  </a:cubicBezTo>
                  <a:cubicBezTo>
                    <a:pt x="1262" y="1555"/>
                    <a:pt x="1266" y="1536"/>
                    <a:pt x="1266" y="1514"/>
                  </a:cubicBezTo>
                  <a:cubicBezTo>
                    <a:pt x="1269" y="1462"/>
                    <a:pt x="1271" y="1408"/>
                    <a:pt x="1273" y="1354"/>
                  </a:cubicBezTo>
                  <a:cubicBezTo>
                    <a:pt x="1273" y="1344"/>
                    <a:pt x="1273" y="1335"/>
                    <a:pt x="1276" y="1325"/>
                  </a:cubicBezTo>
                  <a:cubicBezTo>
                    <a:pt x="1280" y="1294"/>
                    <a:pt x="1262" y="1211"/>
                    <a:pt x="1198" y="1207"/>
                  </a:cubicBezTo>
                  <a:cubicBezTo>
                    <a:pt x="1195" y="1207"/>
                    <a:pt x="1195" y="1207"/>
                    <a:pt x="1195" y="1204"/>
                  </a:cubicBezTo>
                  <a:cubicBezTo>
                    <a:pt x="1179" y="1171"/>
                    <a:pt x="1157" y="1140"/>
                    <a:pt x="1131" y="1112"/>
                  </a:cubicBezTo>
                  <a:cubicBezTo>
                    <a:pt x="1101" y="1079"/>
                    <a:pt x="1058" y="1055"/>
                    <a:pt x="1013" y="1048"/>
                  </a:cubicBezTo>
                  <a:close/>
                  <a:moveTo>
                    <a:pt x="826" y="381"/>
                  </a:moveTo>
                  <a:cubicBezTo>
                    <a:pt x="442" y="381"/>
                    <a:pt x="442" y="381"/>
                    <a:pt x="442" y="381"/>
                  </a:cubicBezTo>
                  <a:cubicBezTo>
                    <a:pt x="442" y="0"/>
                    <a:pt x="442" y="0"/>
                    <a:pt x="442" y="0"/>
                  </a:cubicBezTo>
                  <a:cubicBezTo>
                    <a:pt x="826" y="0"/>
                    <a:pt x="826" y="0"/>
                    <a:pt x="826" y="0"/>
                  </a:cubicBezTo>
                  <a:cubicBezTo>
                    <a:pt x="826" y="381"/>
                    <a:pt x="826" y="381"/>
                    <a:pt x="826" y="381"/>
                  </a:cubicBezTo>
                  <a:cubicBezTo>
                    <a:pt x="826" y="381"/>
                    <a:pt x="826" y="381"/>
                    <a:pt x="826" y="381"/>
                  </a:cubicBezTo>
                  <a:close/>
                  <a:moveTo>
                    <a:pt x="386" y="381"/>
                  </a:moveTo>
                  <a:cubicBezTo>
                    <a:pt x="0" y="381"/>
                    <a:pt x="0" y="381"/>
                    <a:pt x="0" y="381"/>
                  </a:cubicBezTo>
                  <a:cubicBezTo>
                    <a:pt x="0" y="0"/>
                    <a:pt x="0" y="0"/>
                    <a:pt x="0" y="0"/>
                  </a:cubicBezTo>
                  <a:cubicBezTo>
                    <a:pt x="386" y="0"/>
                    <a:pt x="386" y="0"/>
                    <a:pt x="386" y="0"/>
                  </a:cubicBezTo>
                  <a:cubicBezTo>
                    <a:pt x="386" y="381"/>
                    <a:pt x="386" y="381"/>
                    <a:pt x="386" y="381"/>
                  </a:cubicBezTo>
                  <a:cubicBezTo>
                    <a:pt x="386" y="381"/>
                    <a:pt x="386" y="381"/>
                    <a:pt x="386" y="381"/>
                  </a:cubicBezTo>
                  <a:close/>
                  <a:moveTo>
                    <a:pt x="594" y="821"/>
                  </a:moveTo>
                  <a:cubicBezTo>
                    <a:pt x="442" y="821"/>
                    <a:pt x="442" y="821"/>
                    <a:pt x="442" y="821"/>
                  </a:cubicBezTo>
                  <a:cubicBezTo>
                    <a:pt x="442" y="437"/>
                    <a:pt x="442" y="437"/>
                    <a:pt x="442" y="437"/>
                  </a:cubicBezTo>
                  <a:cubicBezTo>
                    <a:pt x="826" y="437"/>
                    <a:pt x="826" y="437"/>
                    <a:pt x="826" y="437"/>
                  </a:cubicBezTo>
                  <a:cubicBezTo>
                    <a:pt x="826" y="821"/>
                    <a:pt x="826" y="821"/>
                    <a:pt x="826" y="821"/>
                  </a:cubicBezTo>
                  <a:cubicBezTo>
                    <a:pt x="826" y="821"/>
                    <a:pt x="826" y="821"/>
                    <a:pt x="826" y="821"/>
                  </a:cubicBezTo>
                  <a:cubicBezTo>
                    <a:pt x="755" y="561"/>
                    <a:pt x="755" y="561"/>
                    <a:pt x="755" y="561"/>
                  </a:cubicBezTo>
                  <a:cubicBezTo>
                    <a:pt x="755" y="561"/>
                    <a:pt x="755" y="561"/>
                    <a:pt x="755" y="561"/>
                  </a:cubicBezTo>
                  <a:cubicBezTo>
                    <a:pt x="755" y="561"/>
                    <a:pt x="755" y="561"/>
                    <a:pt x="755" y="561"/>
                  </a:cubicBezTo>
                  <a:cubicBezTo>
                    <a:pt x="736" y="492"/>
                    <a:pt x="693" y="478"/>
                    <a:pt x="663" y="478"/>
                  </a:cubicBezTo>
                  <a:cubicBezTo>
                    <a:pt x="653" y="478"/>
                    <a:pt x="644" y="478"/>
                    <a:pt x="636" y="480"/>
                  </a:cubicBezTo>
                  <a:cubicBezTo>
                    <a:pt x="627" y="482"/>
                    <a:pt x="591" y="490"/>
                    <a:pt x="570" y="520"/>
                  </a:cubicBezTo>
                  <a:cubicBezTo>
                    <a:pt x="558" y="537"/>
                    <a:pt x="547" y="563"/>
                    <a:pt x="554" y="601"/>
                  </a:cubicBezTo>
                  <a:cubicBezTo>
                    <a:pt x="594" y="821"/>
                    <a:pt x="594" y="821"/>
                    <a:pt x="594" y="821"/>
                  </a:cubicBezTo>
                  <a:cubicBezTo>
                    <a:pt x="594" y="821"/>
                    <a:pt x="594" y="821"/>
                    <a:pt x="594" y="821"/>
                  </a:cubicBezTo>
                  <a:close/>
                  <a:moveTo>
                    <a:pt x="371" y="1261"/>
                  </a:moveTo>
                  <a:cubicBezTo>
                    <a:pt x="0" y="1261"/>
                    <a:pt x="0" y="1261"/>
                    <a:pt x="0" y="1261"/>
                  </a:cubicBezTo>
                  <a:cubicBezTo>
                    <a:pt x="0" y="880"/>
                    <a:pt x="0" y="880"/>
                    <a:pt x="0" y="880"/>
                  </a:cubicBezTo>
                  <a:cubicBezTo>
                    <a:pt x="606" y="880"/>
                    <a:pt x="606" y="880"/>
                    <a:pt x="606" y="880"/>
                  </a:cubicBezTo>
                  <a:cubicBezTo>
                    <a:pt x="655" y="1150"/>
                    <a:pt x="655" y="1150"/>
                    <a:pt x="655" y="1150"/>
                  </a:cubicBezTo>
                  <a:cubicBezTo>
                    <a:pt x="655" y="1152"/>
                    <a:pt x="658" y="1155"/>
                    <a:pt x="658" y="1157"/>
                  </a:cubicBezTo>
                  <a:cubicBezTo>
                    <a:pt x="658" y="1157"/>
                    <a:pt x="658" y="1157"/>
                    <a:pt x="658" y="1157"/>
                  </a:cubicBezTo>
                  <a:cubicBezTo>
                    <a:pt x="658" y="1159"/>
                    <a:pt x="658" y="1159"/>
                    <a:pt x="658" y="1159"/>
                  </a:cubicBezTo>
                  <a:cubicBezTo>
                    <a:pt x="658" y="1171"/>
                    <a:pt x="653" y="1181"/>
                    <a:pt x="646" y="1193"/>
                  </a:cubicBezTo>
                  <a:cubicBezTo>
                    <a:pt x="644" y="1193"/>
                    <a:pt x="644" y="1193"/>
                    <a:pt x="644" y="1193"/>
                  </a:cubicBezTo>
                  <a:cubicBezTo>
                    <a:pt x="632" y="1193"/>
                    <a:pt x="620" y="1188"/>
                    <a:pt x="608" y="1178"/>
                  </a:cubicBezTo>
                  <a:cubicBezTo>
                    <a:pt x="608" y="1178"/>
                    <a:pt x="608" y="1178"/>
                    <a:pt x="608" y="1178"/>
                  </a:cubicBezTo>
                  <a:cubicBezTo>
                    <a:pt x="608" y="1178"/>
                    <a:pt x="608" y="1178"/>
                    <a:pt x="608" y="1178"/>
                  </a:cubicBezTo>
                  <a:cubicBezTo>
                    <a:pt x="591" y="1167"/>
                    <a:pt x="577" y="1140"/>
                    <a:pt x="563" y="1117"/>
                  </a:cubicBezTo>
                  <a:cubicBezTo>
                    <a:pt x="556" y="1107"/>
                    <a:pt x="551" y="1096"/>
                    <a:pt x="544" y="1086"/>
                  </a:cubicBezTo>
                  <a:cubicBezTo>
                    <a:pt x="539" y="1079"/>
                    <a:pt x="537" y="1074"/>
                    <a:pt x="532" y="1067"/>
                  </a:cubicBezTo>
                  <a:cubicBezTo>
                    <a:pt x="525" y="1053"/>
                    <a:pt x="516" y="1036"/>
                    <a:pt x="502" y="1022"/>
                  </a:cubicBezTo>
                  <a:cubicBezTo>
                    <a:pt x="473" y="991"/>
                    <a:pt x="428" y="972"/>
                    <a:pt x="388" y="972"/>
                  </a:cubicBezTo>
                  <a:cubicBezTo>
                    <a:pt x="362" y="972"/>
                    <a:pt x="338" y="980"/>
                    <a:pt x="319" y="994"/>
                  </a:cubicBezTo>
                  <a:cubicBezTo>
                    <a:pt x="293" y="1017"/>
                    <a:pt x="270" y="1069"/>
                    <a:pt x="298" y="1105"/>
                  </a:cubicBezTo>
                  <a:cubicBezTo>
                    <a:pt x="303" y="1110"/>
                    <a:pt x="305" y="1114"/>
                    <a:pt x="310" y="1119"/>
                  </a:cubicBezTo>
                  <a:cubicBezTo>
                    <a:pt x="319" y="1133"/>
                    <a:pt x="331" y="1148"/>
                    <a:pt x="336" y="1157"/>
                  </a:cubicBezTo>
                  <a:cubicBezTo>
                    <a:pt x="343" y="1174"/>
                    <a:pt x="350" y="1193"/>
                    <a:pt x="355" y="1207"/>
                  </a:cubicBezTo>
                  <a:cubicBezTo>
                    <a:pt x="355" y="1209"/>
                    <a:pt x="357" y="1214"/>
                    <a:pt x="357" y="1219"/>
                  </a:cubicBezTo>
                  <a:cubicBezTo>
                    <a:pt x="359" y="1233"/>
                    <a:pt x="364" y="1247"/>
                    <a:pt x="371" y="1261"/>
                  </a:cubicBezTo>
                  <a:close/>
                  <a:moveTo>
                    <a:pt x="386" y="821"/>
                  </a:moveTo>
                  <a:cubicBezTo>
                    <a:pt x="0" y="821"/>
                    <a:pt x="0" y="821"/>
                    <a:pt x="0" y="821"/>
                  </a:cubicBezTo>
                  <a:cubicBezTo>
                    <a:pt x="0" y="437"/>
                    <a:pt x="0" y="437"/>
                    <a:pt x="0" y="437"/>
                  </a:cubicBezTo>
                  <a:cubicBezTo>
                    <a:pt x="386" y="437"/>
                    <a:pt x="386" y="437"/>
                    <a:pt x="386" y="437"/>
                  </a:cubicBezTo>
                  <a:cubicBezTo>
                    <a:pt x="386" y="821"/>
                    <a:pt x="386" y="821"/>
                    <a:pt x="386" y="821"/>
                  </a:cubicBezTo>
                  <a:cubicBezTo>
                    <a:pt x="386" y="821"/>
                    <a:pt x="386" y="821"/>
                    <a:pt x="386" y="821"/>
                  </a:cubicBezTo>
                  <a:close/>
                </a:path>
              </a:pathLst>
            </a:custGeom>
            <a:solidFill>
              <a:srgbClr val="002060"/>
            </a:solidFill>
            <a:ln>
              <a:noFill/>
            </a:ln>
          </p:spPr>
          <p:txBody>
            <a:bodyPr vert="horz" wrap="square" lIns="91427" tIns="45713" rIns="91427" bIns="45713" numCol="1" anchor="t" anchorCtr="0" compatLnSpc="1">
              <a:prstTxWarp prst="textNoShape">
                <a:avLst/>
              </a:prstTxWarp>
            </a:bodyPr>
            <a:lstStyle/>
            <a:p>
              <a:pPr defTabSz="932563"/>
              <a:endParaRPr lang="en-US"/>
            </a:p>
          </p:txBody>
        </p:sp>
        <p:sp>
          <p:nvSpPr>
            <p:cNvPr id="89" name="TextBox 88"/>
            <p:cNvSpPr txBox="1"/>
            <p:nvPr/>
          </p:nvSpPr>
          <p:spPr>
            <a:xfrm>
              <a:off x="276231" y="5332876"/>
              <a:ext cx="1551146" cy="613972"/>
            </a:xfrm>
            <a:prstGeom prst="rect">
              <a:avLst/>
            </a:prstGeom>
            <a:noFill/>
          </p:spPr>
          <p:txBody>
            <a:bodyPr wrap="square" lIns="182854" tIns="146283" rIns="182854" bIns="146283" rtlCol="0">
              <a:spAutoFit/>
            </a:bodyPr>
            <a:lstStyle/>
            <a:p>
              <a:pPr defTabSz="932563">
                <a:lnSpc>
                  <a:spcPct val="90000"/>
                </a:lnSpc>
                <a:spcBef>
                  <a:spcPct val="0"/>
                </a:spcBef>
                <a:spcAft>
                  <a:spcPts val="600"/>
                </a:spcAft>
              </a:pPr>
              <a:r>
                <a:rPr lang="en-US" sz="1150" spc="-30" dirty="0">
                  <a:latin typeface="Segoe UI Semilight" panose="020B0402040204020203" pitchFamily="34" charset="0"/>
                  <a:cs typeface="Segoe UI Semilight" panose="020B0402040204020203" pitchFamily="34" charset="0"/>
                </a:rPr>
                <a:t>Sensors </a:t>
              </a:r>
              <a:br>
                <a:rPr lang="en-US" sz="1150" spc="-30" dirty="0">
                  <a:latin typeface="Segoe UI Semilight" panose="020B0402040204020203" pitchFamily="34" charset="0"/>
                  <a:cs typeface="Segoe UI Semilight" panose="020B0402040204020203" pitchFamily="34" charset="0"/>
                </a:rPr>
              </a:br>
              <a:r>
                <a:rPr lang="en-US" sz="1150" spc="-30" dirty="0">
                  <a:latin typeface="Segoe UI Semilight" panose="020B0402040204020203" pitchFamily="34" charset="0"/>
                  <a:cs typeface="Segoe UI Semilight" panose="020B0402040204020203" pitchFamily="34" charset="0"/>
                </a:rPr>
                <a:t>and devices</a:t>
              </a:r>
            </a:p>
          </p:txBody>
        </p:sp>
        <p:sp>
          <p:nvSpPr>
            <p:cNvPr id="90" name="Freeform 16"/>
            <p:cNvSpPr>
              <a:spLocks noChangeAspect="1" noEditPoints="1"/>
            </p:cNvSpPr>
            <p:nvPr/>
          </p:nvSpPr>
          <p:spPr bwMode="auto">
            <a:xfrm>
              <a:off x="474853" y="4945056"/>
              <a:ext cx="576951" cy="530500"/>
            </a:xfrm>
            <a:custGeom>
              <a:avLst/>
              <a:gdLst>
                <a:gd name="T0" fmla="*/ 363 w 400"/>
                <a:gd name="T1" fmla="*/ 0 h 367"/>
                <a:gd name="T2" fmla="*/ 38 w 400"/>
                <a:gd name="T3" fmla="*/ 0 h 367"/>
                <a:gd name="T4" fmla="*/ 0 w 400"/>
                <a:gd name="T5" fmla="*/ 37 h 367"/>
                <a:gd name="T6" fmla="*/ 0 w 400"/>
                <a:gd name="T7" fmla="*/ 255 h 367"/>
                <a:gd name="T8" fmla="*/ 38 w 400"/>
                <a:gd name="T9" fmla="*/ 292 h 367"/>
                <a:gd name="T10" fmla="*/ 184 w 400"/>
                <a:gd name="T11" fmla="*/ 292 h 367"/>
                <a:gd name="T12" fmla="*/ 230 w 400"/>
                <a:gd name="T13" fmla="*/ 335 h 367"/>
                <a:gd name="T14" fmla="*/ 230 w 400"/>
                <a:gd name="T15" fmla="*/ 367 h 367"/>
                <a:gd name="T16" fmla="*/ 328 w 400"/>
                <a:gd name="T17" fmla="*/ 367 h 367"/>
                <a:gd name="T18" fmla="*/ 328 w 400"/>
                <a:gd name="T19" fmla="*/ 292 h 367"/>
                <a:gd name="T20" fmla="*/ 363 w 400"/>
                <a:gd name="T21" fmla="*/ 292 h 367"/>
                <a:gd name="T22" fmla="*/ 400 w 400"/>
                <a:gd name="T23" fmla="*/ 255 h 367"/>
                <a:gd name="T24" fmla="*/ 400 w 400"/>
                <a:gd name="T25" fmla="*/ 37 h 367"/>
                <a:gd name="T26" fmla="*/ 363 w 400"/>
                <a:gd name="T27" fmla="*/ 0 h 367"/>
                <a:gd name="T28" fmla="*/ 361 w 400"/>
                <a:gd name="T29" fmla="*/ 253 h 367"/>
                <a:gd name="T30" fmla="*/ 328 w 400"/>
                <a:gd name="T31" fmla="*/ 253 h 367"/>
                <a:gd name="T32" fmla="*/ 328 w 400"/>
                <a:gd name="T33" fmla="*/ 197 h 367"/>
                <a:gd name="T34" fmla="*/ 305 w 400"/>
                <a:gd name="T35" fmla="*/ 197 h 367"/>
                <a:gd name="T36" fmla="*/ 305 w 400"/>
                <a:gd name="T37" fmla="*/ 219 h 367"/>
                <a:gd name="T38" fmla="*/ 298 w 400"/>
                <a:gd name="T39" fmla="*/ 219 h 367"/>
                <a:gd name="T40" fmla="*/ 298 w 400"/>
                <a:gd name="T41" fmla="*/ 180 h 367"/>
                <a:gd name="T42" fmla="*/ 275 w 400"/>
                <a:gd name="T43" fmla="*/ 180 h 367"/>
                <a:gd name="T44" fmla="*/ 275 w 400"/>
                <a:gd name="T45" fmla="*/ 219 h 367"/>
                <a:gd name="T46" fmla="*/ 269 w 400"/>
                <a:gd name="T47" fmla="*/ 219 h 367"/>
                <a:gd name="T48" fmla="*/ 269 w 400"/>
                <a:gd name="T49" fmla="*/ 166 h 367"/>
                <a:gd name="T50" fmla="*/ 245 w 400"/>
                <a:gd name="T51" fmla="*/ 166 h 367"/>
                <a:gd name="T52" fmla="*/ 245 w 400"/>
                <a:gd name="T53" fmla="*/ 219 h 367"/>
                <a:gd name="T54" fmla="*/ 239 w 400"/>
                <a:gd name="T55" fmla="*/ 219 h 367"/>
                <a:gd name="T56" fmla="*/ 239 w 400"/>
                <a:gd name="T57" fmla="*/ 111 h 367"/>
                <a:gd name="T58" fmla="*/ 216 w 400"/>
                <a:gd name="T59" fmla="*/ 111 h 367"/>
                <a:gd name="T60" fmla="*/ 216 w 400"/>
                <a:gd name="T61" fmla="*/ 249 h 367"/>
                <a:gd name="T62" fmla="*/ 208 w 400"/>
                <a:gd name="T63" fmla="*/ 249 h 367"/>
                <a:gd name="T64" fmla="*/ 208 w 400"/>
                <a:gd name="T65" fmla="*/ 197 h 367"/>
                <a:gd name="T66" fmla="*/ 183 w 400"/>
                <a:gd name="T67" fmla="*/ 197 h 367"/>
                <a:gd name="T68" fmla="*/ 183 w 400"/>
                <a:gd name="T69" fmla="*/ 253 h 367"/>
                <a:gd name="T70" fmla="*/ 39 w 400"/>
                <a:gd name="T71" fmla="*/ 253 h 367"/>
                <a:gd name="T72" fmla="*/ 39 w 400"/>
                <a:gd name="T73" fmla="*/ 39 h 367"/>
                <a:gd name="T74" fmla="*/ 361 w 400"/>
                <a:gd name="T75" fmla="*/ 39 h 367"/>
                <a:gd name="T76" fmla="*/ 361 w 400"/>
                <a:gd name="T77" fmla="*/ 253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00" h="367">
                  <a:moveTo>
                    <a:pt x="363" y="0"/>
                  </a:moveTo>
                  <a:cubicBezTo>
                    <a:pt x="38" y="0"/>
                    <a:pt x="38" y="0"/>
                    <a:pt x="38" y="0"/>
                  </a:cubicBezTo>
                  <a:cubicBezTo>
                    <a:pt x="17" y="0"/>
                    <a:pt x="0" y="16"/>
                    <a:pt x="0" y="37"/>
                  </a:cubicBezTo>
                  <a:cubicBezTo>
                    <a:pt x="0" y="255"/>
                    <a:pt x="0" y="255"/>
                    <a:pt x="0" y="255"/>
                  </a:cubicBezTo>
                  <a:cubicBezTo>
                    <a:pt x="0" y="275"/>
                    <a:pt x="17" y="292"/>
                    <a:pt x="38" y="292"/>
                  </a:cubicBezTo>
                  <a:cubicBezTo>
                    <a:pt x="184" y="292"/>
                    <a:pt x="184" y="292"/>
                    <a:pt x="184" y="292"/>
                  </a:cubicBezTo>
                  <a:cubicBezTo>
                    <a:pt x="191" y="310"/>
                    <a:pt x="230" y="335"/>
                    <a:pt x="230" y="335"/>
                  </a:cubicBezTo>
                  <a:cubicBezTo>
                    <a:pt x="230" y="367"/>
                    <a:pt x="230" y="367"/>
                    <a:pt x="230" y="367"/>
                  </a:cubicBezTo>
                  <a:cubicBezTo>
                    <a:pt x="328" y="367"/>
                    <a:pt x="328" y="367"/>
                    <a:pt x="328" y="367"/>
                  </a:cubicBezTo>
                  <a:cubicBezTo>
                    <a:pt x="328" y="292"/>
                    <a:pt x="328" y="292"/>
                    <a:pt x="328" y="292"/>
                  </a:cubicBezTo>
                  <a:cubicBezTo>
                    <a:pt x="363" y="292"/>
                    <a:pt x="363" y="292"/>
                    <a:pt x="363" y="292"/>
                  </a:cubicBezTo>
                  <a:cubicBezTo>
                    <a:pt x="384" y="292"/>
                    <a:pt x="400" y="275"/>
                    <a:pt x="400" y="255"/>
                  </a:cubicBezTo>
                  <a:cubicBezTo>
                    <a:pt x="400" y="37"/>
                    <a:pt x="400" y="37"/>
                    <a:pt x="400" y="37"/>
                  </a:cubicBezTo>
                  <a:cubicBezTo>
                    <a:pt x="400" y="16"/>
                    <a:pt x="384" y="0"/>
                    <a:pt x="363" y="0"/>
                  </a:cubicBezTo>
                  <a:close/>
                  <a:moveTo>
                    <a:pt x="361" y="253"/>
                  </a:moveTo>
                  <a:cubicBezTo>
                    <a:pt x="328" y="253"/>
                    <a:pt x="328" y="253"/>
                    <a:pt x="328" y="253"/>
                  </a:cubicBezTo>
                  <a:cubicBezTo>
                    <a:pt x="328" y="197"/>
                    <a:pt x="328" y="197"/>
                    <a:pt x="328" y="197"/>
                  </a:cubicBezTo>
                  <a:cubicBezTo>
                    <a:pt x="328" y="181"/>
                    <a:pt x="305" y="181"/>
                    <a:pt x="305" y="197"/>
                  </a:cubicBezTo>
                  <a:cubicBezTo>
                    <a:pt x="305" y="219"/>
                    <a:pt x="305" y="219"/>
                    <a:pt x="305" y="219"/>
                  </a:cubicBezTo>
                  <a:cubicBezTo>
                    <a:pt x="305" y="222"/>
                    <a:pt x="298" y="222"/>
                    <a:pt x="298" y="219"/>
                  </a:cubicBezTo>
                  <a:cubicBezTo>
                    <a:pt x="298" y="180"/>
                    <a:pt x="298" y="180"/>
                    <a:pt x="298" y="180"/>
                  </a:cubicBezTo>
                  <a:cubicBezTo>
                    <a:pt x="298" y="165"/>
                    <a:pt x="275" y="165"/>
                    <a:pt x="275" y="180"/>
                  </a:cubicBezTo>
                  <a:cubicBezTo>
                    <a:pt x="275" y="219"/>
                    <a:pt x="275" y="219"/>
                    <a:pt x="275" y="219"/>
                  </a:cubicBezTo>
                  <a:cubicBezTo>
                    <a:pt x="275" y="222"/>
                    <a:pt x="269" y="222"/>
                    <a:pt x="269" y="219"/>
                  </a:cubicBezTo>
                  <a:cubicBezTo>
                    <a:pt x="269" y="166"/>
                    <a:pt x="269" y="166"/>
                    <a:pt x="269" y="166"/>
                  </a:cubicBezTo>
                  <a:cubicBezTo>
                    <a:pt x="269" y="150"/>
                    <a:pt x="245" y="150"/>
                    <a:pt x="245" y="166"/>
                  </a:cubicBezTo>
                  <a:cubicBezTo>
                    <a:pt x="245" y="219"/>
                    <a:pt x="245" y="219"/>
                    <a:pt x="245" y="219"/>
                  </a:cubicBezTo>
                  <a:cubicBezTo>
                    <a:pt x="245" y="222"/>
                    <a:pt x="239" y="222"/>
                    <a:pt x="239" y="219"/>
                  </a:cubicBezTo>
                  <a:cubicBezTo>
                    <a:pt x="239" y="111"/>
                    <a:pt x="239" y="111"/>
                    <a:pt x="239" y="111"/>
                  </a:cubicBezTo>
                  <a:cubicBezTo>
                    <a:pt x="239" y="96"/>
                    <a:pt x="216" y="96"/>
                    <a:pt x="216" y="111"/>
                  </a:cubicBezTo>
                  <a:cubicBezTo>
                    <a:pt x="216" y="249"/>
                    <a:pt x="216" y="249"/>
                    <a:pt x="216" y="249"/>
                  </a:cubicBezTo>
                  <a:cubicBezTo>
                    <a:pt x="216" y="252"/>
                    <a:pt x="208" y="252"/>
                    <a:pt x="208" y="249"/>
                  </a:cubicBezTo>
                  <a:cubicBezTo>
                    <a:pt x="208" y="197"/>
                    <a:pt x="208" y="197"/>
                    <a:pt x="208" y="197"/>
                  </a:cubicBezTo>
                  <a:cubicBezTo>
                    <a:pt x="208" y="178"/>
                    <a:pt x="183" y="179"/>
                    <a:pt x="183" y="197"/>
                  </a:cubicBezTo>
                  <a:cubicBezTo>
                    <a:pt x="183" y="253"/>
                    <a:pt x="183" y="253"/>
                    <a:pt x="183" y="253"/>
                  </a:cubicBezTo>
                  <a:cubicBezTo>
                    <a:pt x="39" y="253"/>
                    <a:pt x="39" y="253"/>
                    <a:pt x="39" y="253"/>
                  </a:cubicBezTo>
                  <a:cubicBezTo>
                    <a:pt x="39" y="39"/>
                    <a:pt x="39" y="39"/>
                    <a:pt x="39" y="39"/>
                  </a:cubicBezTo>
                  <a:cubicBezTo>
                    <a:pt x="361" y="39"/>
                    <a:pt x="361" y="39"/>
                    <a:pt x="361" y="39"/>
                  </a:cubicBezTo>
                  <a:cubicBezTo>
                    <a:pt x="361" y="253"/>
                    <a:pt x="361" y="253"/>
                    <a:pt x="361" y="253"/>
                  </a:cubicBezTo>
                  <a:close/>
                </a:path>
              </a:pathLst>
            </a:custGeom>
            <a:solidFill>
              <a:srgbClr val="002060"/>
            </a:solidFill>
            <a:ln>
              <a:noFill/>
            </a:ln>
            <a:extLst/>
          </p:spPr>
          <p:txBody>
            <a:bodyPr vert="horz" wrap="square" lIns="91427" tIns="45713" rIns="91427" bIns="45713" numCol="1" anchor="t" anchorCtr="0" compatLnSpc="1">
              <a:prstTxWarp prst="textNoShape">
                <a:avLst/>
              </a:prstTxWarp>
            </a:bodyPr>
            <a:lstStyle/>
            <a:p>
              <a:pPr defTabSz="932563"/>
              <a:endParaRPr lang="en-US"/>
            </a:p>
          </p:txBody>
        </p:sp>
      </p:grpSp>
      <p:sp>
        <p:nvSpPr>
          <p:cNvPr id="91" name="Rectangle 90"/>
          <p:cNvSpPr/>
          <p:nvPr/>
        </p:nvSpPr>
        <p:spPr>
          <a:xfrm>
            <a:off x="5299704" y="6200099"/>
            <a:ext cx="1436110" cy="345163"/>
          </a:xfrm>
          <a:prstGeom prst="rect">
            <a:avLst/>
          </a:prstGeom>
        </p:spPr>
        <p:txBody>
          <a:bodyPr wrap="none">
            <a:spAutoFit/>
          </a:bodyPr>
          <a:lstStyle/>
          <a:p>
            <a:pPr algn="ctr" defTabSz="725012">
              <a:spcBef>
                <a:spcPct val="0"/>
              </a:spcBef>
              <a:spcAft>
                <a:spcPct val="35000"/>
              </a:spcAft>
            </a:pPr>
            <a:r>
              <a:rPr lang="en-US" sz="1599" b="1" spc="-30" dirty="0">
                <a:latin typeface="Segoe UI Semilight" panose="020B0402040204020203" pitchFamily="34" charset="0"/>
                <a:cs typeface="Segoe UI Semilight" panose="020B0402040204020203" pitchFamily="34" charset="0"/>
              </a:rPr>
              <a:t>INTELLIGENCE</a:t>
            </a:r>
          </a:p>
        </p:txBody>
      </p:sp>
      <p:sp>
        <p:nvSpPr>
          <p:cNvPr id="92" name="Right Arrow 91"/>
          <p:cNvSpPr/>
          <p:nvPr/>
        </p:nvSpPr>
        <p:spPr bwMode="auto">
          <a:xfrm>
            <a:off x="1755267" y="6239543"/>
            <a:ext cx="3484983" cy="259616"/>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sp>
        <p:nvSpPr>
          <p:cNvPr id="93" name="Rectangle 92"/>
          <p:cNvSpPr/>
          <p:nvPr/>
        </p:nvSpPr>
        <p:spPr>
          <a:xfrm>
            <a:off x="11134322" y="6200099"/>
            <a:ext cx="894496" cy="345163"/>
          </a:xfrm>
          <a:prstGeom prst="rect">
            <a:avLst/>
          </a:prstGeom>
        </p:spPr>
        <p:txBody>
          <a:bodyPr wrap="none">
            <a:spAutoFit/>
          </a:bodyPr>
          <a:lstStyle/>
          <a:p>
            <a:pPr algn="ctr" defTabSz="725012">
              <a:spcBef>
                <a:spcPct val="0"/>
              </a:spcBef>
              <a:spcAft>
                <a:spcPct val="35000"/>
              </a:spcAft>
            </a:pPr>
            <a:r>
              <a:rPr lang="en-US" sz="1599" b="1" spc="-30" dirty="0">
                <a:latin typeface="Segoe UI Semilight" panose="020B0402040204020203" pitchFamily="34" charset="0"/>
                <a:cs typeface="Segoe UI Semilight" panose="020B0402040204020203" pitchFamily="34" charset="0"/>
              </a:rPr>
              <a:t>ACTION</a:t>
            </a:r>
          </a:p>
        </p:txBody>
      </p:sp>
      <p:grpSp>
        <p:nvGrpSpPr>
          <p:cNvPr id="94" name="Group 93"/>
          <p:cNvGrpSpPr/>
          <p:nvPr/>
        </p:nvGrpSpPr>
        <p:grpSpPr>
          <a:xfrm>
            <a:off x="10920388" y="3076176"/>
            <a:ext cx="1239881" cy="1054416"/>
            <a:chOff x="10920388" y="2780901"/>
            <a:chExt cx="1239881" cy="1054416"/>
          </a:xfrm>
        </p:grpSpPr>
        <p:grpSp>
          <p:nvGrpSpPr>
            <p:cNvPr id="95" name="Group 94"/>
            <p:cNvGrpSpPr/>
            <p:nvPr/>
          </p:nvGrpSpPr>
          <p:grpSpPr>
            <a:xfrm>
              <a:off x="11311238" y="2780901"/>
              <a:ext cx="458181" cy="590870"/>
              <a:chOff x="8824650" y="2294433"/>
              <a:chExt cx="368737" cy="475523"/>
            </a:xfrm>
          </p:grpSpPr>
          <p:sp>
            <p:nvSpPr>
              <p:cNvPr id="97" name="Freeform 74"/>
              <p:cNvSpPr>
                <a:spLocks noEditPoints="1"/>
              </p:cNvSpPr>
              <p:nvPr/>
            </p:nvSpPr>
            <p:spPr bwMode="auto">
              <a:xfrm flipH="1">
                <a:off x="8824650" y="2294433"/>
                <a:ext cx="176113" cy="475523"/>
              </a:xfrm>
              <a:custGeom>
                <a:avLst/>
                <a:gdLst>
                  <a:gd name="T0" fmla="*/ 417 w 858"/>
                  <a:gd name="T1" fmla="*/ 0 h 2322"/>
                  <a:gd name="T2" fmla="*/ 609 w 858"/>
                  <a:gd name="T3" fmla="*/ 191 h 2322"/>
                  <a:gd name="T4" fmla="*/ 417 w 858"/>
                  <a:gd name="T5" fmla="*/ 377 h 2322"/>
                  <a:gd name="T6" fmla="*/ 226 w 858"/>
                  <a:gd name="T7" fmla="*/ 191 h 2322"/>
                  <a:gd name="T8" fmla="*/ 417 w 858"/>
                  <a:gd name="T9" fmla="*/ 0 h 2322"/>
                  <a:gd name="T10" fmla="*/ 191 w 858"/>
                  <a:gd name="T11" fmla="*/ 2218 h 2322"/>
                  <a:gd name="T12" fmla="*/ 301 w 858"/>
                  <a:gd name="T13" fmla="*/ 2322 h 2322"/>
                  <a:gd name="T14" fmla="*/ 406 w 858"/>
                  <a:gd name="T15" fmla="*/ 2218 h 2322"/>
                  <a:gd name="T16" fmla="*/ 406 w 858"/>
                  <a:gd name="T17" fmla="*/ 1324 h 2322"/>
                  <a:gd name="T18" fmla="*/ 452 w 858"/>
                  <a:gd name="T19" fmla="*/ 1324 h 2322"/>
                  <a:gd name="T20" fmla="*/ 452 w 858"/>
                  <a:gd name="T21" fmla="*/ 2218 h 2322"/>
                  <a:gd name="T22" fmla="*/ 557 w 858"/>
                  <a:gd name="T23" fmla="*/ 2322 h 2322"/>
                  <a:gd name="T24" fmla="*/ 667 w 858"/>
                  <a:gd name="T25" fmla="*/ 2218 h 2322"/>
                  <a:gd name="T26" fmla="*/ 667 w 858"/>
                  <a:gd name="T27" fmla="*/ 679 h 2322"/>
                  <a:gd name="T28" fmla="*/ 713 w 858"/>
                  <a:gd name="T29" fmla="*/ 679 h 2322"/>
                  <a:gd name="T30" fmla="*/ 713 w 858"/>
                  <a:gd name="T31" fmla="*/ 1248 h 2322"/>
                  <a:gd name="T32" fmla="*/ 858 w 858"/>
                  <a:gd name="T33" fmla="*/ 1248 h 2322"/>
                  <a:gd name="T34" fmla="*/ 858 w 858"/>
                  <a:gd name="T35" fmla="*/ 667 h 2322"/>
                  <a:gd name="T36" fmla="*/ 638 w 858"/>
                  <a:gd name="T37" fmla="*/ 418 h 2322"/>
                  <a:gd name="T38" fmla="*/ 215 w 858"/>
                  <a:gd name="T39" fmla="*/ 418 h 2322"/>
                  <a:gd name="T40" fmla="*/ 0 w 858"/>
                  <a:gd name="T41" fmla="*/ 662 h 2322"/>
                  <a:gd name="T42" fmla="*/ 0 w 858"/>
                  <a:gd name="T43" fmla="*/ 1248 h 2322"/>
                  <a:gd name="T44" fmla="*/ 145 w 858"/>
                  <a:gd name="T45" fmla="*/ 1248 h 2322"/>
                  <a:gd name="T46" fmla="*/ 145 w 858"/>
                  <a:gd name="T47" fmla="*/ 679 h 2322"/>
                  <a:gd name="T48" fmla="*/ 197 w 858"/>
                  <a:gd name="T49" fmla="*/ 679 h 2322"/>
                  <a:gd name="T50" fmla="*/ 191 w 858"/>
                  <a:gd name="T51" fmla="*/ 2218 h 2322"/>
                  <a:gd name="T52" fmla="*/ 191 w 858"/>
                  <a:gd name="T53" fmla="*/ 2218 h 2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8" h="2322">
                    <a:moveTo>
                      <a:pt x="417" y="0"/>
                    </a:moveTo>
                    <a:cubicBezTo>
                      <a:pt x="522" y="0"/>
                      <a:pt x="609" y="87"/>
                      <a:pt x="609" y="191"/>
                    </a:cubicBezTo>
                    <a:cubicBezTo>
                      <a:pt x="609" y="296"/>
                      <a:pt x="522" y="377"/>
                      <a:pt x="417" y="377"/>
                    </a:cubicBezTo>
                    <a:cubicBezTo>
                      <a:pt x="313" y="377"/>
                      <a:pt x="226" y="296"/>
                      <a:pt x="226" y="191"/>
                    </a:cubicBezTo>
                    <a:cubicBezTo>
                      <a:pt x="226" y="87"/>
                      <a:pt x="313" y="0"/>
                      <a:pt x="417" y="0"/>
                    </a:cubicBezTo>
                    <a:close/>
                    <a:moveTo>
                      <a:pt x="191" y="2218"/>
                    </a:moveTo>
                    <a:cubicBezTo>
                      <a:pt x="191" y="2276"/>
                      <a:pt x="244" y="2322"/>
                      <a:pt x="301" y="2322"/>
                    </a:cubicBezTo>
                    <a:cubicBezTo>
                      <a:pt x="359" y="2322"/>
                      <a:pt x="406" y="2276"/>
                      <a:pt x="406" y="2218"/>
                    </a:cubicBezTo>
                    <a:cubicBezTo>
                      <a:pt x="406" y="1324"/>
                      <a:pt x="406" y="1324"/>
                      <a:pt x="406" y="1324"/>
                    </a:cubicBezTo>
                    <a:cubicBezTo>
                      <a:pt x="452" y="1324"/>
                      <a:pt x="452" y="1324"/>
                      <a:pt x="452" y="1324"/>
                    </a:cubicBezTo>
                    <a:cubicBezTo>
                      <a:pt x="452" y="2218"/>
                      <a:pt x="452" y="2218"/>
                      <a:pt x="452" y="2218"/>
                    </a:cubicBezTo>
                    <a:cubicBezTo>
                      <a:pt x="452" y="2276"/>
                      <a:pt x="499" y="2322"/>
                      <a:pt x="557" y="2322"/>
                    </a:cubicBezTo>
                    <a:cubicBezTo>
                      <a:pt x="620" y="2322"/>
                      <a:pt x="667" y="2276"/>
                      <a:pt x="667" y="2218"/>
                    </a:cubicBezTo>
                    <a:cubicBezTo>
                      <a:pt x="667" y="679"/>
                      <a:pt x="667" y="679"/>
                      <a:pt x="667" y="679"/>
                    </a:cubicBezTo>
                    <a:cubicBezTo>
                      <a:pt x="713" y="679"/>
                      <a:pt x="713" y="679"/>
                      <a:pt x="713" y="679"/>
                    </a:cubicBezTo>
                    <a:cubicBezTo>
                      <a:pt x="713" y="1248"/>
                      <a:pt x="713" y="1248"/>
                      <a:pt x="713" y="1248"/>
                    </a:cubicBezTo>
                    <a:cubicBezTo>
                      <a:pt x="713" y="1358"/>
                      <a:pt x="858" y="1358"/>
                      <a:pt x="858" y="1248"/>
                    </a:cubicBezTo>
                    <a:cubicBezTo>
                      <a:pt x="858" y="667"/>
                      <a:pt x="858" y="667"/>
                      <a:pt x="858" y="667"/>
                    </a:cubicBezTo>
                    <a:cubicBezTo>
                      <a:pt x="858" y="540"/>
                      <a:pt x="788" y="418"/>
                      <a:pt x="638" y="418"/>
                    </a:cubicBezTo>
                    <a:cubicBezTo>
                      <a:pt x="215" y="418"/>
                      <a:pt x="215" y="418"/>
                      <a:pt x="215" y="418"/>
                    </a:cubicBezTo>
                    <a:cubicBezTo>
                      <a:pt x="81" y="418"/>
                      <a:pt x="0" y="528"/>
                      <a:pt x="0" y="662"/>
                    </a:cubicBezTo>
                    <a:cubicBezTo>
                      <a:pt x="0" y="1248"/>
                      <a:pt x="0" y="1248"/>
                      <a:pt x="0" y="1248"/>
                    </a:cubicBezTo>
                    <a:cubicBezTo>
                      <a:pt x="0" y="1358"/>
                      <a:pt x="145" y="1358"/>
                      <a:pt x="145" y="1248"/>
                    </a:cubicBezTo>
                    <a:cubicBezTo>
                      <a:pt x="145" y="679"/>
                      <a:pt x="145" y="679"/>
                      <a:pt x="145" y="679"/>
                    </a:cubicBezTo>
                    <a:cubicBezTo>
                      <a:pt x="197" y="679"/>
                      <a:pt x="197" y="679"/>
                      <a:pt x="197" y="679"/>
                    </a:cubicBezTo>
                    <a:cubicBezTo>
                      <a:pt x="191" y="2218"/>
                      <a:pt x="191" y="2218"/>
                      <a:pt x="191" y="2218"/>
                    </a:cubicBezTo>
                    <a:cubicBezTo>
                      <a:pt x="191" y="2218"/>
                      <a:pt x="191" y="2218"/>
                      <a:pt x="191" y="2218"/>
                    </a:cubicBezTo>
                    <a:close/>
                  </a:path>
                </a:pathLst>
              </a:custGeom>
              <a:solidFill>
                <a:srgbClr val="002060"/>
              </a:solidFill>
              <a:ln>
                <a:noFill/>
              </a:ln>
            </p:spPr>
            <p:txBody>
              <a:bodyPr vert="horz" wrap="square" lIns="91427" tIns="45713" rIns="91427" bIns="45713" numCol="1" anchor="t" anchorCtr="0" compatLnSpc="1">
                <a:prstTxWarp prst="textNoShape">
                  <a:avLst/>
                </a:prstTxWarp>
              </a:bodyPr>
              <a:lstStyle/>
              <a:p>
                <a:pPr defTabSz="932563"/>
                <a:endParaRPr lang="en-US"/>
              </a:p>
            </p:txBody>
          </p:sp>
          <p:sp>
            <p:nvSpPr>
              <p:cNvPr id="98" name="Freeform 74"/>
              <p:cNvSpPr>
                <a:spLocks noEditPoints="1"/>
              </p:cNvSpPr>
              <p:nvPr/>
            </p:nvSpPr>
            <p:spPr bwMode="auto">
              <a:xfrm flipH="1">
                <a:off x="9017274" y="2294433"/>
                <a:ext cx="176113" cy="475523"/>
              </a:xfrm>
              <a:custGeom>
                <a:avLst/>
                <a:gdLst>
                  <a:gd name="T0" fmla="*/ 417 w 858"/>
                  <a:gd name="T1" fmla="*/ 0 h 2322"/>
                  <a:gd name="T2" fmla="*/ 609 w 858"/>
                  <a:gd name="T3" fmla="*/ 191 h 2322"/>
                  <a:gd name="T4" fmla="*/ 417 w 858"/>
                  <a:gd name="T5" fmla="*/ 377 h 2322"/>
                  <a:gd name="T6" fmla="*/ 226 w 858"/>
                  <a:gd name="T7" fmla="*/ 191 h 2322"/>
                  <a:gd name="T8" fmla="*/ 417 w 858"/>
                  <a:gd name="T9" fmla="*/ 0 h 2322"/>
                  <a:gd name="T10" fmla="*/ 191 w 858"/>
                  <a:gd name="T11" fmla="*/ 2218 h 2322"/>
                  <a:gd name="T12" fmla="*/ 301 w 858"/>
                  <a:gd name="T13" fmla="*/ 2322 h 2322"/>
                  <a:gd name="T14" fmla="*/ 406 w 858"/>
                  <a:gd name="T15" fmla="*/ 2218 h 2322"/>
                  <a:gd name="T16" fmla="*/ 406 w 858"/>
                  <a:gd name="T17" fmla="*/ 1324 h 2322"/>
                  <a:gd name="T18" fmla="*/ 452 w 858"/>
                  <a:gd name="T19" fmla="*/ 1324 h 2322"/>
                  <a:gd name="T20" fmla="*/ 452 w 858"/>
                  <a:gd name="T21" fmla="*/ 2218 h 2322"/>
                  <a:gd name="T22" fmla="*/ 557 w 858"/>
                  <a:gd name="T23" fmla="*/ 2322 h 2322"/>
                  <a:gd name="T24" fmla="*/ 667 w 858"/>
                  <a:gd name="T25" fmla="*/ 2218 h 2322"/>
                  <a:gd name="T26" fmla="*/ 667 w 858"/>
                  <a:gd name="T27" fmla="*/ 679 h 2322"/>
                  <a:gd name="T28" fmla="*/ 713 w 858"/>
                  <a:gd name="T29" fmla="*/ 679 h 2322"/>
                  <a:gd name="T30" fmla="*/ 713 w 858"/>
                  <a:gd name="T31" fmla="*/ 1248 h 2322"/>
                  <a:gd name="T32" fmla="*/ 858 w 858"/>
                  <a:gd name="T33" fmla="*/ 1248 h 2322"/>
                  <a:gd name="T34" fmla="*/ 858 w 858"/>
                  <a:gd name="T35" fmla="*/ 667 h 2322"/>
                  <a:gd name="T36" fmla="*/ 638 w 858"/>
                  <a:gd name="T37" fmla="*/ 418 h 2322"/>
                  <a:gd name="T38" fmla="*/ 215 w 858"/>
                  <a:gd name="T39" fmla="*/ 418 h 2322"/>
                  <a:gd name="T40" fmla="*/ 0 w 858"/>
                  <a:gd name="T41" fmla="*/ 662 h 2322"/>
                  <a:gd name="T42" fmla="*/ 0 w 858"/>
                  <a:gd name="T43" fmla="*/ 1248 h 2322"/>
                  <a:gd name="T44" fmla="*/ 145 w 858"/>
                  <a:gd name="T45" fmla="*/ 1248 h 2322"/>
                  <a:gd name="T46" fmla="*/ 145 w 858"/>
                  <a:gd name="T47" fmla="*/ 679 h 2322"/>
                  <a:gd name="T48" fmla="*/ 197 w 858"/>
                  <a:gd name="T49" fmla="*/ 679 h 2322"/>
                  <a:gd name="T50" fmla="*/ 191 w 858"/>
                  <a:gd name="T51" fmla="*/ 2218 h 2322"/>
                  <a:gd name="T52" fmla="*/ 191 w 858"/>
                  <a:gd name="T53" fmla="*/ 2218 h 2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8" h="2322">
                    <a:moveTo>
                      <a:pt x="417" y="0"/>
                    </a:moveTo>
                    <a:cubicBezTo>
                      <a:pt x="522" y="0"/>
                      <a:pt x="609" y="87"/>
                      <a:pt x="609" y="191"/>
                    </a:cubicBezTo>
                    <a:cubicBezTo>
                      <a:pt x="609" y="296"/>
                      <a:pt x="522" y="377"/>
                      <a:pt x="417" y="377"/>
                    </a:cubicBezTo>
                    <a:cubicBezTo>
                      <a:pt x="313" y="377"/>
                      <a:pt x="226" y="296"/>
                      <a:pt x="226" y="191"/>
                    </a:cubicBezTo>
                    <a:cubicBezTo>
                      <a:pt x="226" y="87"/>
                      <a:pt x="313" y="0"/>
                      <a:pt x="417" y="0"/>
                    </a:cubicBezTo>
                    <a:close/>
                    <a:moveTo>
                      <a:pt x="191" y="2218"/>
                    </a:moveTo>
                    <a:cubicBezTo>
                      <a:pt x="191" y="2276"/>
                      <a:pt x="244" y="2322"/>
                      <a:pt x="301" y="2322"/>
                    </a:cubicBezTo>
                    <a:cubicBezTo>
                      <a:pt x="359" y="2322"/>
                      <a:pt x="406" y="2276"/>
                      <a:pt x="406" y="2218"/>
                    </a:cubicBezTo>
                    <a:cubicBezTo>
                      <a:pt x="406" y="1324"/>
                      <a:pt x="406" y="1324"/>
                      <a:pt x="406" y="1324"/>
                    </a:cubicBezTo>
                    <a:cubicBezTo>
                      <a:pt x="452" y="1324"/>
                      <a:pt x="452" y="1324"/>
                      <a:pt x="452" y="1324"/>
                    </a:cubicBezTo>
                    <a:cubicBezTo>
                      <a:pt x="452" y="2218"/>
                      <a:pt x="452" y="2218"/>
                      <a:pt x="452" y="2218"/>
                    </a:cubicBezTo>
                    <a:cubicBezTo>
                      <a:pt x="452" y="2276"/>
                      <a:pt x="499" y="2322"/>
                      <a:pt x="557" y="2322"/>
                    </a:cubicBezTo>
                    <a:cubicBezTo>
                      <a:pt x="620" y="2322"/>
                      <a:pt x="667" y="2276"/>
                      <a:pt x="667" y="2218"/>
                    </a:cubicBezTo>
                    <a:cubicBezTo>
                      <a:pt x="667" y="679"/>
                      <a:pt x="667" y="679"/>
                      <a:pt x="667" y="679"/>
                    </a:cubicBezTo>
                    <a:cubicBezTo>
                      <a:pt x="713" y="679"/>
                      <a:pt x="713" y="679"/>
                      <a:pt x="713" y="679"/>
                    </a:cubicBezTo>
                    <a:cubicBezTo>
                      <a:pt x="713" y="1248"/>
                      <a:pt x="713" y="1248"/>
                      <a:pt x="713" y="1248"/>
                    </a:cubicBezTo>
                    <a:cubicBezTo>
                      <a:pt x="713" y="1358"/>
                      <a:pt x="858" y="1358"/>
                      <a:pt x="858" y="1248"/>
                    </a:cubicBezTo>
                    <a:cubicBezTo>
                      <a:pt x="858" y="667"/>
                      <a:pt x="858" y="667"/>
                      <a:pt x="858" y="667"/>
                    </a:cubicBezTo>
                    <a:cubicBezTo>
                      <a:pt x="858" y="540"/>
                      <a:pt x="788" y="418"/>
                      <a:pt x="638" y="418"/>
                    </a:cubicBezTo>
                    <a:cubicBezTo>
                      <a:pt x="215" y="418"/>
                      <a:pt x="215" y="418"/>
                      <a:pt x="215" y="418"/>
                    </a:cubicBezTo>
                    <a:cubicBezTo>
                      <a:pt x="81" y="418"/>
                      <a:pt x="0" y="528"/>
                      <a:pt x="0" y="662"/>
                    </a:cubicBezTo>
                    <a:cubicBezTo>
                      <a:pt x="0" y="1248"/>
                      <a:pt x="0" y="1248"/>
                      <a:pt x="0" y="1248"/>
                    </a:cubicBezTo>
                    <a:cubicBezTo>
                      <a:pt x="0" y="1358"/>
                      <a:pt x="145" y="1358"/>
                      <a:pt x="145" y="1248"/>
                    </a:cubicBezTo>
                    <a:cubicBezTo>
                      <a:pt x="145" y="679"/>
                      <a:pt x="145" y="679"/>
                      <a:pt x="145" y="679"/>
                    </a:cubicBezTo>
                    <a:cubicBezTo>
                      <a:pt x="197" y="679"/>
                      <a:pt x="197" y="679"/>
                      <a:pt x="197" y="679"/>
                    </a:cubicBezTo>
                    <a:cubicBezTo>
                      <a:pt x="191" y="2218"/>
                      <a:pt x="191" y="2218"/>
                      <a:pt x="191" y="2218"/>
                    </a:cubicBezTo>
                    <a:cubicBezTo>
                      <a:pt x="191" y="2218"/>
                      <a:pt x="191" y="2218"/>
                      <a:pt x="191" y="2218"/>
                    </a:cubicBezTo>
                    <a:close/>
                  </a:path>
                </a:pathLst>
              </a:custGeom>
              <a:solidFill>
                <a:srgbClr val="002060"/>
              </a:solidFill>
              <a:ln>
                <a:noFill/>
              </a:ln>
            </p:spPr>
            <p:txBody>
              <a:bodyPr vert="horz" wrap="square" lIns="91427" tIns="45713" rIns="91427" bIns="45713" numCol="1" anchor="t" anchorCtr="0" compatLnSpc="1">
                <a:prstTxWarp prst="textNoShape">
                  <a:avLst/>
                </a:prstTxWarp>
              </a:bodyPr>
              <a:lstStyle/>
              <a:p>
                <a:pPr defTabSz="932563"/>
                <a:endParaRPr lang="en-US"/>
              </a:p>
            </p:txBody>
          </p:sp>
        </p:grpSp>
        <p:sp>
          <p:nvSpPr>
            <p:cNvPr id="96" name="TextBox 95"/>
            <p:cNvSpPr txBox="1"/>
            <p:nvPr/>
          </p:nvSpPr>
          <p:spPr>
            <a:xfrm>
              <a:off x="10920388" y="3380620"/>
              <a:ext cx="1239881" cy="454697"/>
            </a:xfrm>
            <a:prstGeom prst="rect">
              <a:avLst/>
            </a:prstGeom>
            <a:noFill/>
          </p:spPr>
          <p:txBody>
            <a:bodyPr wrap="square" lIns="182854" tIns="146283" rIns="182854" bIns="146283" rtlCol="0">
              <a:spAutoFit/>
            </a:bodyPr>
            <a:lstStyle/>
            <a:p>
              <a:pPr algn="ctr" defTabSz="932563">
                <a:lnSpc>
                  <a:spcPct val="90000"/>
                </a:lnSpc>
                <a:spcBef>
                  <a:spcPct val="0"/>
                </a:spcBef>
                <a:spcAft>
                  <a:spcPts val="600"/>
                </a:spcAft>
              </a:pPr>
              <a:r>
                <a:rPr lang="en-US" sz="1150" spc="-30" dirty="0">
                  <a:latin typeface="Segoe UI Semilight" panose="020B0402040204020203" pitchFamily="34" charset="0"/>
                  <a:cs typeface="Segoe UI Semilight" panose="020B0402040204020203" pitchFamily="34" charset="0"/>
                </a:rPr>
                <a:t>People</a:t>
              </a:r>
            </a:p>
          </p:txBody>
        </p:sp>
      </p:grpSp>
      <p:grpSp>
        <p:nvGrpSpPr>
          <p:cNvPr id="99" name="Group 98"/>
          <p:cNvGrpSpPr/>
          <p:nvPr/>
        </p:nvGrpSpPr>
        <p:grpSpPr>
          <a:xfrm>
            <a:off x="11084791" y="4760710"/>
            <a:ext cx="1077047" cy="1308658"/>
            <a:chOff x="11084791" y="4760710"/>
            <a:chExt cx="1077047" cy="1308658"/>
          </a:xfrm>
        </p:grpSpPr>
        <p:grpSp>
          <p:nvGrpSpPr>
            <p:cNvPr id="100" name="Group 99"/>
            <p:cNvGrpSpPr/>
            <p:nvPr/>
          </p:nvGrpSpPr>
          <p:grpSpPr>
            <a:xfrm>
              <a:off x="11311897" y="4760710"/>
              <a:ext cx="503712" cy="783392"/>
              <a:chOff x="8597110" y="4718972"/>
              <a:chExt cx="361215" cy="561776"/>
            </a:xfrm>
          </p:grpSpPr>
          <p:sp>
            <p:nvSpPr>
              <p:cNvPr id="102" name="Freeform 68"/>
              <p:cNvSpPr>
                <a:spLocks/>
              </p:cNvSpPr>
              <p:nvPr/>
            </p:nvSpPr>
            <p:spPr bwMode="auto">
              <a:xfrm rot="16200000">
                <a:off x="8612012" y="5015484"/>
                <a:ext cx="273629" cy="256899"/>
              </a:xfrm>
              <a:custGeom>
                <a:avLst/>
                <a:gdLst>
                  <a:gd name="T0" fmla="*/ 564 w 1203"/>
                  <a:gd name="T1" fmla="*/ 1129 h 1129"/>
                  <a:gd name="T2" fmla="*/ 0 w 1203"/>
                  <a:gd name="T3" fmla="*/ 565 h 1129"/>
                  <a:gd name="T4" fmla="*/ 564 w 1203"/>
                  <a:gd name="T5" fmla="*/ 0 h 1129"/>
                  <a:gd name="T6" fmla="*/ 1115 w 1203"/>
                  <a:gd name="T7" fmla="*/ 443 h 1129"/>
                  <a:gd name="T8" fmla="*/ 1203 w 1203"/>
                  <a:gd name="T9" fmla="*/ 449 h 1129"/>
                  <a:gd name="T10" fmla="*/ 1055 w 1203"/>
                  <a:gd name="T11" fmla="*/ 599 h 1129"/>
                  <a:gd name="T12" fmla="*/ 876 w 1203"/>
                  <a:gd name="T13" fmla="*/ 426 h 1129"/>
                  <a:gd name="T14" fmla="*/ 963 w 1203"/>
                  <a:gd name="T15" fmla="*/ 432 h 1129"/>
                  <a:gd name="T16" fmla="*/ 431 w 1203"/>
                  <a:gd name="T17" fmla="*/ 166 h 1129"/>
                  <a:gd name="T18" fmla="*/ 165 w 1203"/>
                  <a:gd name="T19" fmla="*/ 698 h 1129"/>
                  <a:gd name="T20" fmla="*/ 564 w 1203"/>
                  <a:gd name="T21" fmla="*/ 985 h 1129"/>
                  <a:gd name="T22" fmla="*/ 564 w 1203"/>
                  <a:gd name="T23" fmla="*/ 1129 h 1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03" h="1129">
                    <a:moveTo>
                      <a:pt x="564" y="1129"/>
                    </a:moveTo>
                    <a:cubicBezTo>
                      <a:pt x="252" y="1129"/>
                      <a:pt x="0" y="877"/>
                      <a:pt x="0" y="565"/>
                    </a:cubicBezTo>
                    <a:cubicBezTo>
                      <a:pt x="0" y="253"/>
                      <a:pt x="252" y="0"/>
                      <a:pt x="564" y="0"/>
                    </a:cubicBezTo>
                    <a:cubicBezTo>
                      <a:pt x="829" y="0"/>
                      <a:pt x="1058" y="184"/>
                      <a:pt x="1115" y="443"/>
                    </a:cubicBezTo>
                    <a:cubicBezTo>
                      <a:pt x="1203" y="449"/>
                      <a:pt x="1203" y="449"/>
                      <a:pt x="1203" y="449"/>
                    </a:cubicBezTo>
                    <a:cubicBezTo>
                      <a:pt x="1055" y="599"/>
                      <a:pt x="1055" y="599"/>
                      <a:pt x="1055" y="599"/>
                    </a:cubicBezTo>
                    <a:cubicBezTo>
                      <a:pt x="876" y="426"/>
                      <a:pt x="876" y="426"/>
                      <a:pt x="876" y="426"/>
                    </a:cubicBezTo>
                    <a:cubicBezTo>
                      <a:pt x="963" y="432"/>
                      <a:pt x="963" y="432"/>
                      <a:pt x="963" y="432"/>
                    </a:cubicBezTo>
                    <a:cubicBezTo>
                      <a:pt x="889" y="212"/>
                      <a:pt x="651" y="93"/>
                      <a:pt x="431" y="166"/>
                    </a:cubicBezTo>
                    <a:cubicBezTo>
                      <a:pt x="211" y="239"/>
                      <a:pt x="92" y="477"/>
                      <a:pt x="165" y="698"/>
                    </a:cubicBezTo>
                    <a:cubicBezTo>
                      <a:pt x="222" y="869"/>
                      <a:pt x="383" y="985"/>
                      <a:pt x="564" y="985"/>
                    </a:cubicBezTo>
                    <a:lnTo>
                      <a:pt x="564" y="1129"/>
                    </a:lnTo>
                    <a:close/>
                  </a:path>
                </a:pathLst>
              </a:custGeom>
              <a:solidFill>
                <a:srgbClr val="002060"/>
              </a:solidFill>
              <a:ln>
                <a:noFill/>
              </a:ln>
              <a:extLst/>
            </p:spPr>
            <p:txBody>
              <a:bodyPr vert="horz" wrap="square" lIns="91427" tIns="45713" rIns="91427" bIns="45713" numCol="1" anchor="t" anchorCtr="0" compatLnSpc="1">
                <a:prstTxWarp prst="textNoShape">
                  <a:avLst/>
                </a:prstTxWarp>
              </a:bodyPr>
              <a:lstStyle/>
              <a:p>
                <a:pPr defTabSz="932563"/>
                <a:endParaRPr lang="en-US"/>
              </a:p>
            </p:txBody>
          </p:sp>
          <p:sp>
            <p:nvSpPr>
              <p:cNvPr id="103" name="Freeform 69"/>
              <p:cNvSpPr>
                <a:spLocks/>
              </p:cNvSpPr>
              <p:nvPr/>
            </p:nvSpPr>
            <p:spPr bwMode="auto">
              <a:xfrm rot="16200000">
                <a:off x="8699407" y="4896072"/>
                <a:ext cx="286127" cy="231709"/>
              </a:xfrm>
              <a:custGeom>
                <a:avLst/>
                <a:gdLst>
                  <a:gd name="T0" fmla="*/ 219 w 1258"/>
                  <a:gd name="T1" fmla="*/ 0 h 1018"/>
                  <a:gd name="T2" fmla="*/ 321 w 1258"/>
                  <a:gd name="T3" fmla="*/ 102 h 1018"/>
                  <a:gd name="T4" fmla="*/ 321 w 1258"/>
                  <a:gd name="T5" fmla="*/ 697 h 1018"/>
                  <a:gd name="T6" fmla="*/ 916 w 1258"/>
                  <a:gd name="T7" fmla="*/ 697 h 1018"/>
                  <a:gd name="T8" fmla="*/ 1017 w 1258"/>
                  <a:gd name="T9" fmla="*/ 532 h 1018"/>
                  <a:gd name="T10" fmla="*/ 930 w 1258"/>
                  <a:gd name="T11" fmla="*/ 539 h 1018"/>
                  <a:gd name="T12" fmla="*/ 1110 w 1258"/>
                  <a:gd name="T13" fmla="*/ 365 h 1018"/>
                  <a:gd name="T14" fmla="*/ 1258 w 1258"/>
                  <a:gd name="T15" fmla="*/ 515 h 1018"/>
                  <a:gd name="T16" fmla="*/ 1170 w 1258"/>
                  <a:gd name="T17" fmla="*/ 522 h 1018"/>
                  <a:gd name="T18" fmla="*/ 496 w 1258"/>
                  <a:gd name="T19" fmla="*/ 951 h 1018"/>
                  <a:gd name="T20" fmla="*/ 67 w 1258"/>
                  <a:gd name="T21" fmla="*/ 277 h 1018"/>
                  <a:gd name="T22" fmla="*/ 219 w 1258"/>
                  <a:gd name="T23" fmla="*/ 0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58" h="1018">
                    <a:moveTo>
                      <a:pt x="219" y="0"/>
                    </a:moveTo>
                    <a:cubicBezTo>
                      <a:pt x="321" y="102"/>
                      <a:pt x="321" y="102"/>
                      <a:pt x="321" y="102"/>
                    </a:cubicBezTo>
                    <a:cubicBezTo>
                      <a:pt x="157" y="266"/>
                      <a:pt x="157" y="533"/>
                      <a:pt x="321" y="697"/>
                    </a:cubicBezTo>
                    <a:cubicBezTo>
                      <a:pt x="486" y="861"/>
                      <a:pt x="752" y="861"/>
                      <a:pt x="916" y="697"/>
                    </a:cubicBezTo>
                    <a:cubicBezTo>
                      <a:pt x="962" y="651"/>
                      <a:pt x="997" y="594"/>
                      <a:pt x="1017" y="532"/>
                    </a:cubicBezTo>
                    <a:cubicBezTo>
                      <a:pt x="930" y="539"/>
                      <a:pt x="930" y="539"/>
                      <a:pt x="930" y="539"/>
                    </a:cubicBezTo>
                    <a:cubicBezTo>
                      <a:pt x="1110" y="365"/>
                      <a:pt x="1110" y="365"/>
                      <a:pt x="1110" y="365"/>
                    </a:cubicBezTo>
                    <a:cubicBezTo>
                      <a:pt x="1258" y="515"/>
                      <a:pt x="1258" y="515"/>
                      <a:pt x="1258" y="515"/>
                    </a:cubicBezTo>
                    <a:cubicBezTo>
                      <a:pt x="1170" y="522"/>
                      <a:pt x="1170" y="522"/>
                      <a:pt x="1170" y="522"/>
                    </a:cubicBezTo>
                    <a:cubicBezTo>
                      <a:pt x="1102" y="826"/>
                      <a:pt x="801" y="1018"/>
                      <a:pt x="496" y="951"/>
                    </a:cubicBezTo>
                    <a:cubicBezTo>
                      <a:pt x="192" y="883"/>
                      <a:pt x="0" y="582"/>
                      <a:pt x="67" y="277"/>
                    </a:cubicBezTo>
                    <a:cubicBezTo>
                      <a:pt x="91" y="172"/>
                      <a:pt x="143" y="76"/>
                      <a:pt x="219" y="0"/>
                    </a:cubicBezTo>
                    <a:close/>
                  </a:path>
                </a:pathLst>
              </a:custGeom>
              <a:solidFill>
                <a:srgbClr val="002060"/>
              </a:solidFill>
              <a:ln>
                <a:noFill/>
              </a:ln>
              <a:extLst/>
            </p:spPr>
            <p:txBody>
              <a:bodyPr vert="horz" wrap="square" lIns="91427" tIns="45713" rIns="91427" bIns="45713" numCol="1" anchor="t" anchorCtr="0" compatLnSpc="1">
                <a:prstTxWarp prst="textNoShape">
                  <a:avLst/>
                </a:prstTxWarp>
              </a:bodyPr>
              <a:lstStyle/>
              <a:p>
                <a:pPr defTabSz="932563"/>
                <a:endParaRPr lang="en-US"/>
              </a:p>
            </p:txBody>
          </p:sp>
          <p:sp>
            <p:nvSpPr>
              <p:cNvPr id="104" name="Freeform 70"/>
              <p:cNvSpPr>
                <a:spLocks/>
              </p:cNvSpPr>
              <p:nvPr/>
            </p:nvSpPr>
            <p:spPr bwMode="auto">
              <a:xfrm rot="16200000">
                <a:off x="8591100" y="4724982"/>
                <a:ext cx="281801" cy="269782"/>
              </a:xfrm>
              <a:custGeom>
                <a:avLst/>
                <a:gdLst>
                  <a:gd name="T0" fmla="*/ 220 w 1239"/>
                  <a:gd name="T1" fmla="*/ 1019 h 1185"/>
                  <a:gd name="T2" fmla="*/ 220 w 1239"/>
                  <a:gd name="T3" fmla="*/ 221 h 1185"/>
                  <a:gd name="T4" fmla="*/ 1019 w 1239"/>
                  <a:gd name="T5" fmla="*/ 221 h 1185"/>
                  <a:gd name="T6" fmla="*/ 1019 w 1239"/>
                  <a:gd name="T7" fmla="*/ 1019 h 1185"/>
                  <a:gd name="T8" fmla="*/ 620 w 1239"/>
                  <a:gd name="T9" fmla="*/ 1185 h 1185"/>
                  <a:gd name="T10" fmla="*/ 620 w 1239"/>
                  <a:gd name="T11" fmla="*/ 1041 h 1185"/>
                  <a:gd name="T12" fmla="*/ 1040 w 1239"/>
                  <a:gd name="T13" fmla="*/ 620 h 1185"/>
                  <a:gd name="T14" fmla="*/ 620 w 1239"/>
                  <a:gd name="T15" fmla="*/ 199 h 1185"/>
                  <a:gd name="T16" fmla="*/ 199 w 1239"/>
                  <a:gd name="T17" fmla="*/ 620 h 1185"/>
                  <a:gd name="T18" fmla="*/ 322 w 1239"/>
                  <a:gd name="T19" fmla="*/ 917 h 1185"/>
                  <a:gd name="T20" fmla="*/ 220 w 1239"/>
                  <a:gd name="T21" fmla="*/ 1019 h 1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39" h="1185">
                    <a:moveTo>
                      <a:pt x="220" y="1019"/>
                    </a:moveTo>
                    <a:cubicBezTo>
                      <a:pt x="0" y="799"/>
                      <a:pt x="0" y="441"/>
                      <a:pt x="220" y="221"/>
                    </a:cubicBezTo>
                    <a:cubicBezTo>
                      <a:pt x="441" y="0"/>
                      <a:pt x="798" y="0"/>
                      <a:pt x="1019" y="221"/>
                    </a:cubicBezTo>
                    <a:cubicBezTo>
                      <a:pt x="1239" y="441"/>
                      <a:pt x="1239" y="799"/>
                      <a:pt x="1019" y="1019"/>
                    </a:cubicBezTo>
                    <a:cubicBezTo>
                      <a:pt x="913" y="1125"/>
                      <a:pt x="769" y="1185"/>
                      <a:pt x="620" y="1185"/>
                    </a:cubicBezTo>
                    <a:cubicBezTo>
                      <a:pt x="620" y="1041"/>
                      <a:pt x="620" y="1041"/>
                      <a:pt x="620" y="1041"/>
                    </a:cubicBezTo>
                    <a:cubicBezTo>
                      <a:pt x="852" y="1041"/>
                      <a:pt x="1040" y="852"/>
                      <a:pt x="1040" y="620"/>
                    </a:cubicBezTo>
                    <a:cubicBezTo>
                      <a:pt x="1040" y="387"/>
                      <a:pt x="852" y="199"/>
                      <a:pt x="620" y="199"/>
                    </a:cubicBezTo>
                    <a:cubicBezTo>
                      <a:pt x="387" y="199"/>
                      <a:pt x="199" y="387"/>
                      <a:pt x="199" y="620"/>
                    </a:cubicBezTo>
                    <a:cubicBezTo>
                      <a:pt x="199" y="732"/>
                      <a:pt x="243" y="839"/>
                      <a:pt x="322" y="917"/>
                    </a:cubicBezTo>
                    <a:lnTo>
                      <a:pt x="220" y="1019"/>
                    </a:lnTo>
                    <a:close/>
                  </a:path>
                </a:pathLst>
              </a:custGeom>
              <a:solidFill>
                <a:srgbClr val="002060"/>
              </a:solidFill>
              <a:ln>
                <a:noFill/>
              </a:ln>
              <a:extLst/>
            </p:spPr>
            <p:txBody>
              <a:bodyPr vert="horz" wrap="square" lIns="91427" tIns="45713" rIns="91427" bIns="45713" numCol="1" anchor="t" anchorCtr="0" compatLnSpc="1">
                <a:prstTxWarp prst="textNoShape">
                  <a:avLst/>
                </a:prstTxWarp>
              </a:bodyPr>
              <a:lstStyle/>
              <a:p>
                <a:pPr defTabSz="932563"/>
                <a:endParaRPr lang="en-US"/>
              </a:p>
            </p:txBody>
          </p:sp>
        </p:grpSp>
        <p:sp>
          <p:nvSpPr>
            <p:cNvPr id="101" name="TextBox 100"/>
            <p:cNvSpPr txBox="1"/>
            <p:nvPr/>
          </p:nvSpPr>
          <p:spPr>
            <a:xfrm>
              <a:off x="11084791" y="5455396"/>
              <a:ext cx="1077047" cy="613972"/>
            </a:xfrm>
            <a:prstGeom prst="rect">
              <a:avLst/>
            </a:prstGeom>
            <a:noFill/>
          </p:spPr>
          <p:txBody>
            <a:bodyPr wrap="square" lIns="182854" tIns="146283" rIns="182854" bIns="146283" rtlCol="0">
              <a:spAutoFit/>
            </a:bodyPr>
            <a:lstStyle/>
            <a:p>
              <a:pPr defTabSz="932563">
                <a:lnSpc>
                  <a:spcPct val="90000"/>
                </a:lnSpc>
                <a:spcBef>
                  <a:spcPct val="0"/>
                </a:spcBef>
                <a:spcAft>
                  <a:spcPts val="600"/>
                </a:spcAft>
              </a:pPr>
              <a:r>
                <a:rPr lang="en-US" sz="1150" spc="-30" dirty="0">
                  <a:latin typeface="Segoe UI Semilight" panose="020B0402040204020203" pitchFamily="34" charset="0"/>
                  <a:cs typeface="Segoe UI Semilight" panose="020B0402040204020203" pitchFamily="34" charset="0"/>
                </a:rPr>
                <a:t>Automated </a:t>
              </a:r>
              <a:br>
                <a:rPr lang="en-US" sz="1150" spc="-30" dirty="0">
                  <a:latin typeface="Segoe UI Semilight" panose="020B0402040204020203" pitchFamily="34" charset="0"/>
                  <a:cs typeface="Segoe UI Semilight" panose="020B0402040204020203" pitchFamily="34" charset="0"/>
                </a:rPr>
              </a:br>
              <a:r>
                <a:rPr lang="en-US" sz="1150" spc="-30" dirty="0">
                  <a:latin typeface="Segoe UI Semilight" panose="020B0402040204020203" pitchFamily="34" charset="0"/>
                  <a:cs typeface="Segoe UI Semilight" panose="020B0402040204020203" pitchFamily="34" charset="0"/>
                </a:rPr>
                <a:t>Systems</a:t>
              </a:r>
            </a:p>
          </p:txBody>
        </p:sp>
      </p:grpSp>
      <p:sp>
        <p:nvSpPr>
          <p:cNvPr id="105" name="Right Arrow 104"/>
          <p:cNvSpPr/>
          <p:nvPr/>
        </p:nvSpPr>
        <p:spPr bwMode="auto">
          <a:xfrm>
            <a:off x="6784714" y="6239543"/>
            <a:ext cx="3826066" cy="259616"/>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grpSp>
        <p:nvGrpSpPr>
          <p:cNvPr id="106" name="Group 105"/>
          <p:cNvGrpSpPr/>
          <p:nvPr/>
        </p:nvGrpSpPr>
        <p:grpSpPr>
          <a:xfrm>
            <a:off x="4015367" y="1790395"/>
            <a:ext cx="2374749" cy="4320099"/>
            <a:chOff x="4015367" y="1790395"/>
            <a:chExt cx="2374749" cy="4320099"/>
          </a:xfrm>
        </p:grpSpPr>
        <p:sp>
          <p:nvSpPr>
            <p:cNvPr id="107" name="Rectangle 106"/>
            <p:cNvSpPr/>
            <p:nvPr/>
          </p:nvSpPr>
          <p:spPr bwMode="auto">
            <a:xfrm>
              <a:off x="4015367" y="1790395"/>
              <a:ext cx="2079506" cy="4320099"/>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81" tIns="45713" rIns="18281" bIns="91401" numCol="1" spcCol="1270" anchor="t" anchorCtr="0">
              <a:noAutofit/>
            </a:bodyPr>
            <a:lstStyle/>
            <a:p>
              <a:pPr algn="ctr" defTabSz="725012">
                <a:spcBef>
                  <a:spcPct val="0"/>
                </a:spcBef>
                <a:spcAft>
                  <a:spcPct val="35000"/>
                </a:spcAft>
              </a:pPr>
              <a:r>
                <a:rPr lang="en-US" sz="1600" b="1"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Big Data Stores</a:t>
              </a:r>
            </a:p>
          </p:txBody>
        </p:sp>
        <p:pic>
          <p:nvPicPr>
            <p:cNvPr id="108" name="Picture 13"/>
            <p:cNvPicPr>
              <a:picLocks noChangeAspect="1"/>
            </p:cNvPicPr>
            <p:nvPr/>
          </p:nvPicPr>
          <p:blipFill>
            <a:blip r:embed="rId7">
              <a:lum bright="100000"/>
              <a:extLst>
                <a:ext uri="{28A0092B-C50C-407E-A947-70E740481C1C}">
                  <a14:useLocalDpi xmlns:a14="http://schemas.microsoft.com/office/drawing/2010/main" val="0"/>
                </a:ext>
              </a:extLst>
            </a:blip>
            <a:srcRect/>
            <a:stretch>
              <a:fillRect/>
            </a:stretch>
          </p:blipFill>
          <p:spPr bwMode="auto">
            <a:xfrm>
              <a:off x="4128059" y="4437777"/>
              <a:ext cx="329771" cy="4298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9" name="Rounded Rectangle 108"/>
            <p:cNvSpPr/>
            <p:nvPr/>
          </p:nvSpPr>
          <p:spPr bwMode="auto">
            <a:xfrm>
              <a:off x="4149766" y="3430749"/>
              <a:ext cx="331473" cy="331473"/>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0" name="Rectangle 109"/>
            <p:cNvSpPr/>
            <p:nvPr/>
          </p:nvSpPr>
          <p:spPr bwMode="auto">
            <a:xfrm>
              <a:off x="4188894" y="3468844"/>
              <a:ext cx="44486" cy="4448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1" name="Rectangle 110"/>
            <p:cNvSpPr/>
            <p:nvPr/>
          </p:nvSpPr>
          <p:spPr bwMode="auto">
            <a:xfrm>
              <a:off x="4331042" y="3468844"/>
              <a:ext cx="44486" cy="4448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2" name="Oval 111"/>
            <p:cNvSpPr/>
            <p:nvPr/>
          </p:nvSpPr>
          <p:spPr bwMode="auto">
            <a:xfrm>
              <a:off x="4258333" y="3469240"/>
              <a:ext cx="47754" cy="47755"/>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3" name="Oval 112"/>
            <p:cNvSpPr/>
            <p:nvPr/>
          </p:nvSpPr>
          <p:spPr bwMode="auto">
            <a:xfrm>
              <a:off x="4400481" y="3469240"/>
              <a:ext cx="47754" cy="47755"/>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4" name="Rectangle 113"/>
            <p:cNvSpPr/>
            <p:nvPr/>
          </p:nvSpPr>
          <p:spPr bwMode="auto">
            <a:xfrm>
              <a:off x="4188894" y="3621011"/>
              <a:ext cx="44486" cy="4448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5" name="Rectangle 114"/>
            <p:cNvSpPr/>
            <p:nvPr/>
          </p:nvSpPr>
          <p:spPr bwMode="auto">
            <a:xfrm>
              <a:off x="4331042" y="3621011"/>
              <a:ext cx="44486" cy="4448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6" name="Oval 115"/>
            <p:cNvSpPr/>
            <p:nvPr/>
          </p:nvSpPr>
          <p:spPr bwMode="auto">
            <a:xfrm>
              <a:off x="4258333" y="3621407"/>
              <a:ext cx="47754" cy="47755"/>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7" name="Oval 116"/>
            <p:cNvSpPr/>
            <p:nvPr/>
          </p:nvSpPr>
          <p:spPr bwMode="auto">
            <a:xfrm>
              <a:off x="4400481" y="3621407"/>
              <a:ext cx="47754" cy="47755"/>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8" name="Rectangle 117"/>
            <p:cNvSpPr/>
            <p:nvPr/>
          </p:nvSpPr>
          <p:spPr bwMode="auto">
            <a:xfrm>
              <a:off x="4261998" y="3693760"/>
              <a:ext cx="44486" cy="4448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9" name="Rectangle 118"/>
            <p:cNvSpPr/>
            <p:nvPr/>
          </p:nvSpPr>
          <p:spPr bwMode="auto">
            <a:xfrm>
              <a:off x="4404146" y="3693760"/>
              <a:ext cx="44486" cy="4448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0" name="Oval 119"/>
            <p:cNvSpPr/>
            <p:nvPr/>
          </p:nvSpPr>
          <p:spPr bwMode="auto">
            <a:xfrm>
              <a:off x="4189290" y="3694156"/>
              <a:ext cx="47754" cy="47755"/>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1" name="Oval 120"/>
            <p:cNvSpPr/>
            <p:nvPr/>
          </p:nvSpPr>
          <p:spPr bwMode="auto">
            <a:xfrm>
              <a:off x="4331438" y="3694156"/>
              <a:ext cx="47754" cy="47755"/>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2" name="Rectangle 121"/>
            <p:cNvSpPr/>
            <p:nvPr/>
          </p:nvSpPr>
          <p:spPr bwMode="auto">
            <a:xfrm>
              <a:off x="4261998" y="3534947"/>
              <a:ext cx="44486" cy="4448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3" name="Rectangle 122"/>
            <p:cNvSpPr/>
            <p:nvPr/>
          </p:nvSpPr>
          <p:spPr bwMode="auto">
            <a:xfrm>
              <a:off x="4404146" y="3534947"/>
              <a:ext cx="44486" cy="4448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4" name="Oval 123"/>
            <p:cNvSpPr/>
            <p:nvPr/>
          </p:nvSpPr>
          <p:spPr bwMode="auto">
            <a:xfrm>
              <a:off x="4189290" y="3535344"/>
              <a:ext cx="47754" cy="47755"/>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5" name="Oval 124"/>
            <p:cNvSpPr/>
            <p:nvPr/>
          </p:nvSpPr>
          <p:spPr bwMode="auto">
            <a:xfrm>
              <a:off x="4331438" y="3535344"/>
              <a:ext cx="47754" cy="47755"/>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6" name="Rectangle 125"/>
            <p:cNvSpPr/>
            <p:nvPr/>
          </p:nvSpPr>
          <p:spPr>
            <a:xfrm>
              <a:off x="4508069" y="3352325"/>
              <a:ext cx="797782" cy="461665"/>
            </a:xfrm>
            <a:prstGeom prst="rect">
              <a:avLst/>
            </a:prstGeom>
          </p:spPr>
          <p:txBody>
            <a:bodyPr wrap="none">
              <a:spAutoFit/>
            </a:bodyPr>
            <a:lstStyle/>
            <a:p>
              <a:r>
                <a:rPr lang="en-US" sz="1200"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Azure </a:t>
              </a:r>
            </a:p>
            <a:p>
              <a:r>
                <a:rPr lang="en-US" sz="1200"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Data Lake</a:t>
              </a:r>
              <a:endParaRPr lang="en-US" sz="1200" dirty="0">
                <a:gradFill>
                  <a:gsLst>
                    <a:gs pos="0">
                      <a:srgbClr val="FFFFFF"/>
                    </a:gs>
                    <a:gs pos="100000">
                      <a:srgbClr val="FFFFFF"/>
                    </a:gs>
                  </a:gsLst>
                  <a:lin ang="5400000" scaled="0"/>
                </a:gradFill>
              </a:endParaRPr>
            </a:p>
          </p:txBody>
        </p:sp>
        <p:sp>
          <p:nvSpPr>
            <p:cNvPr id="127" name="Rectangle 126"/>
            <p:cNvSpPr/>
            <p:nvPr/>
          </p:nvSpPr>
          <p:spPr>
            <a:xfrm>
              <a:off x="4489683" y="4446182"/>
              <a:ext cx="1463542" cy="453970"/>
            </a:xfrm>
            <a:prstGeom prst="rect">
              <a:avLst/>
            </a:prstGeom>
          </p:spPr>
          <p:txBody>
            <a:bodyPr wrap="none">
              <a:spAutoFit/>
            </a:bodyPr>
            <a:lstStyle/>
            <a:p>
              <a:r>
                <a:rPr lang="en-US" sz="1200"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Azure</a:t>
              </a:r>
              <a:r>
                <a:rPr lang="en-US" sz="1150"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 </a:t>
              </a:r>
            </a:p>
            <a:p>
              <a:r>
                <a:rPr lang="en-US" sz="1150"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SQL Data Warehouse</a:t>
              </a:r>
              <a:endParaRPr lang="en-US" sz="1150" dirty="0">
                <a:gradFill>
                  <a:gsLst>
                    <a:gs pos="0">
                      <a:srgbClr val="FFFFFF"/>
                    </a:gs>
                    <a:gs pos="100000">
                      <a:srgbClr val="FFFFFF"/>
                    </a:gs>
                  </a:gsLst>
                  <a:lin ang="5400000" scaled="0"/>
                </a:gradFill>
              </a:endParaRPr>
            </a:p>
          </p:txBody>
        </p:sp>
        <p:grpSp>
          <p:nvGrpSpPr>
            <p:cNvPr id="128" name="Group 127"/>
            <p:cNvGrpSpPr/>
            <p:nvPr/>
          </p:nvGrpSpPr>
          <p:grpSpPr>
            <a:xfrm>
              <a:off x="6094873" y="5254390"/>
              <a:ext cx="295243" cy="853675"/>
              <a:chOff x="3832324" y="5254390"/>
              <a:chExt cx="295243" cy="853675"/>
            </a:xfrm>
          </p:grpSpPr>
          <p:sp>
            <p:nvSpPr>
              <p:cNvPr id="129" name="Isosceles Triangle 128"/>
              <p:cNvSpPr/>
              <p:nvPr/>
            </p:nvSpPr>
            <p:spPr bwMode="auto">
              <a:xfrm rot="5400000">
                <a:off x="3576707" y="5557205"/>
                <a:ext cx="853675" cy="2480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0" name="Isosceles Triangle 129"/>
              <p:cNvSpPr/>
              <p:nvPr/>
            </p:nvSpPr>
            <p:spPr bwMode="auto">
              <a:xfrm rot="5400000">
                <a:off x="3529509" y="5557205"/>
                <a:ext cx="853675" cy="248045"/>
              </a:xfrm>
              <a:prstGeom prst="triangl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131" name="Group 130"/>
          <p:cNvGrpSpPr/>
          <p:nvPr/>
        </p:nvGrpSpPr>
        <p:grpSpPr>
          <a:xfrm>
            <a:off x="1755266" y="1790395"/>
            <a:ext cx="2372301" cy="4320099"/>
            <a:chOff x="1755266" y="1790395"/>
            <a:chExt cx="2372301" cy="4320099"/>
          </a:xfrm>
        </p:grpSpPr>
        <p:sp>
          <p:nvSpPr>
            <p:cNvPr id="132" name="Rectangle 131"/>
            <p:cNvSpPr/>
            <p:nvPr/>
          </p:nvSpPr>
          <p:spPr bwMode="auto">
            <a:xfrm>
              <a:off x="1755266" y="1790395"/>
              <a:ext cx="2079506" cy="4320099"/>
            </a:xfrm>
            <a:prstGeom prst="rect">
              <a:avLst/>
            </a:prstGeom>
            <a:solidFill>
              <a:srgbClr val="00BCF2"/>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81" tIns="45713" rIns="18281" bIns="91401" numCol="1" spcCol="1270" anchor="t" anchorCtr="0">
              <a:noAutofit/>
            </a:bodyPr>
            <a:lstStyle/>
            <a:p>
              <a:pPr algn="ctr" defTabSz="725012">
                <a:spcBef>
                  <a:spcPct val="0"/>
                </a:spcBef>
                <a:spcAft>
                  <a:spcPct val="35000"/>
                </a:spcAft>
              </a:pPr>
              <a:r>
                <a:rPr lang="en-US" sz="1600" b="1"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Information Management</a:t>
              </a:r>
            </a:p>
          </p:txBody>
        </p:sp>
        <p:pic>
          <p:nvPicPr>
            <p:cNvPr id="133" name="Picture 132"/>
            <p:cNvPicPr>
              <a:picLocks noChangeAspect="1"/>
            </p:cNvPicPr>
            <p:nvPr/>
          </p:nvPicPr>
          <p:blipFill>
            <a:blip r:embed="rId8" cstate="screen">
              <a:extLst>
                <a:ext uri="{28A0092B-C50C-407E-A947-70E740481C1C}">
                  <a14:useLocalDpi xmlns:a14="http://schemas.microsoft.com/office/drawing/2010/main" val="0"/>
                </a:ext>
              </a:extLst>
            </a:blip>
            <a:stretch>
              <a:fillRect/>
            </a:stretch>
          </p:blipFill>
          <p:spPr>
            <a:xfrm>
              <a:off x="1892648" y="2887432"/>
              <a:ext cx="375108" cy="375108"/>
            </a:xfrm>
            <a:prstGeom prst="rect">
              <a:avLst/>
            </a:prstGeom>
          </p:spPr>
        </p:pic>
        <p:sp>
          <p:nvSpPr>
            <p:cNvPr id="134" name="Freeform 30"/>
            <p:cNvSpPr>
              <a:spLocks noEditPoints="1"/>
            </p:cNvSpPr>
            <p:nvPr/>
          </p:nvSpPr>
          <p:spPr bwMode="auto">
            <a:xfrm>
              <a:off x="1943680" y="3996178"/>
              <a:ext cx="273043" cy="347423"/>
            </a:xfrm>
            <a:custGeom>
              <a:avLst/>
              <a:gdLst>
                <a:gd name="T0" fmla="*/ 57 w 290"/>
                <a:gd name="T1" fmla="*/ 95 h 369"/>
                <a:gd name="T2" fmla="*/ 222 w 290"/>
                <a:gd name="T3" fmla="*/ 95 h 369"/>
                <a:gd name="T4" fmla="*/ 222 w 290"/>
                <a:gd name="T5" fmla="*/ 108 h 369"/>
                <a:gd name="T6" fmla="*/ 57 w 290"/>
                <a:gd name="T7" fmla="*/ 108 h 369"/>
                <a:gd name="T8" fmla="*/ 57 w 290"/>
                <a:gd name="T9" fmla="*/ 95 h 369"/>
                <a:gd name="T10" fmla="*/ 57 w 290"/>
                <a:gd name="T11" fmla="*/ 150 h 369"/>
                <a:gd name="T12" fmla="*/ 222 w 290"/>
                <a:gd name="T13" fmla="*/ 150 h 369"/>
                <a:gd name="T14" fmla="*/ 222 w 290"/>
                <a:gd name="T15" fmla="*/ 139 h 369"/>
                <a:gd name="T16" fmla="*/ 57 w 290"/>
                <a:gd name="T17" fmla="*/ 139 h 369"/>
                <a:gd name="T18" fmla="*/ 57 w 290"/>
                <a:gd name="T19" fmla="*/ 150 h 369"/>
                <a:gd name="T20" fmla="*/ 57 w 290"/>
                <a:gd name="T21" fmla="*/ 194 h 369"/>
                <a:gd name="T22" fmla="*/ 222 w 290"/>
                <a:gd name="T23" fmla="*/ 194 h 369"/>
                <a:gd name="T24" fmla="*/ 222 w 290"/>
                <a:gd name="T25" fmla="*/ 181 h 369"/>
                <a:gd name="T26" fmla="*/ 57 w 290"/>
                <a:gd name="T27" fmla="*/ 181 h 369"/>
                <a:gd name="T28" fmla="*/ 57 w 290"/>
                <a:gd name="T29" fmla="*/ 194 h 369"/>
                <a:gd name="T30" fmla="*/ 57 w 290"/>
                <a:gd name="T31" fmla="*/ 236 h 369"/>
                <a:gd name="T32" fmla="*/ 222 w 290"/>
                <a:gd name="T33" fmla="*/ 236 h 369"/>
                <a:gd name="T34" fmla="*/ 222 w 290"/>
                <a:gd name="T35" fmla="*/ 223 h 369"/>
                <a:gd name="T36" fmla="*/ 57 w 290"/>
                <a:gd name="T37" fmla="*/ 223 h 369"/>
                <a:gd name="T38" fmla="*/ 57 w 290"/>
                <a:gd name="T39" fmla="*/ 236 h 369"/>
                <a:gd name="T40" fmla="*/ 290 w 290"/>
                <a:gd name="T41" fmla="*/ 90 h 369"/>
                <a:gd name="T42" fmla="*/ 290 w 290"/>
                <a:gd name="T43" fmla="*/ 369 h 369"/>
                <a:gd name="T44" fmla="*/ 0 w 290"/>
                <a:gd name="T45" fmla="*/ 369 h 369"/>
                <a:gd name="T46" fmla="*/ 0 w 290"/>
                <a:gd name="T47" fmla="*/ 1 h 369"/>
                <a:gd name="T48" fmla="*/ 216 w 290"/>
                <a:gd name="T49" fmla="*/ 1 h 369"/>
                <a:gd name="T50" fmla="*/ 216 w 290"/>
                <a:gd name="T51" fmla="*/ 0 h 369"/>
                <a:gd name="T52" fmla="*/ 290 w 290"/>
                <a:gd name="T53" fmla="*/ 90 h 369"/>
                <a:gd name="T54" fmla="*/ 271 w 290"/>
                <a:gd name="T55" fmla="*/ 79 h 369"/>
                <a:gd name="T56" fmla="*/ 214 w 290"/>
                <a:gd name="T57" fmla="*/ 79 h 369"/>
                <a:gd name="T58" fmla="*/ 216 w 290"/>
                <a:gd name="T59" fmla="*/ 21 h 369"/>
                <a:gd name="T60" fmla="*/ 20 w 290"/>
                <a:gd name="T61" fmla="*/ 21 h 369"/>
                <a:gd name="T62" fmla="*/ 20 w 290"/>
                <a:gd name="T63" fmla="*/ 349 h 369"/>
                <a:gd name="T64" fmla="*/ 271 w 290"/>
                <a:gd name="T65" fmla="*/ 349 h 369"/>
                <a:gd name="T66" fmla="*/ 271 w 290"/>
                <a:gd name="T67" fmla="*/ 79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0" h="369">
                  <a:moveTo>
                    <a:pt x="57" y="95"/>
                  </a:moveTo>
                  <a:lnTo>
                    <a:pt x="222" y="95"/>
                  </a:lnTo>
                  <a:lnTo>
                    <a:pt x="222" y="108"/>
                  </a:lnTo>
                  <a:lnTo>
                    <a:pt x="57" y="108"/>
                  </a:lnTo>
                  <a:lnTo>
                    <a:pt x="57" y="95"/>
                  </a:lnTo>
                  <a:close/>
                  <a:moveTo>
                    <a:pt x="57" y="150"/>
                  </a:moveTo>
                  <a:lnTo>
                    <a:pt x="222" y="150"/>
                  </a:lnTo>
                  <a:lnTo>
                    <a:pt x="222" y="139"/>
                  </a:lnTo>
                  <a:lnTo>
                    <a:pt x="57" y="139"/>
                  </a:lnTo>
                  <a:lnTo>
                    <a:pt x="57" y="150"/>
                  </a:lnTo>
                  <a:close/>
                  <a:moveTo>
                    <a:pt x="57" y="194"/>
                  </a:moveTo>
                  <a:lnTo>
                    <a:pt x="222" y="194"/>
                  </a:lnTo>
                  <a:lnTo>
                    <a:pt x="222" y="181"/>
                  </a:lnTo>
                  <a:lnTo>
                    <a:pt x="57" y="181"/>
                  </a:lnTo>
                  <a:lnTo>
                    <a:pt x="57" y="194"/>
                  </a:lnTo>
                  <a:close/>
                  <a:moveTo>
                    <a:pt x="57" y="236"/>
                  </a:moveTo>
                  <a:lnTo>
                    <a:pt x="222" y="236"/>
                  </a:lnTo>
                  <a:lnTo>
                    <a:pt x="222" y="223"/>
                  </a:lnTo>
                  <a:lnTo>
                    <a:pt x="57" y="223"/>
                  </a:lnTo>
                  <a:lnTo>
                    <a:pt x="57" y="236"/>
                  </a:lnTo>
                  <a:close/>
                  <a:moveTo>
                    <a:pt x="290" y="90"/>
                  </a:moveTo>
                  <a:lnTo>
                    <a:pt x="290" y="369"/>
                  </a:lnTo>
                  <a:lnTo>
                    <a:pt x="0" y="369"/>
                  </a:lnTo>
                  <a:lnTo>
                    <a:pt x="0" y="1"/>
                  </a:lnTo>
                  <a:lnTo>
                    <a:pt x="216" y="1"/>
                  </a:lnTo>
                  <a:lnTo>
                    <a:pt x="216" y="0"/>
                  </a:lnTo>
                  <a:lnTo>
                    <a:pt x="290" y="90"/>
                  </a:lnTo>
                  <a:close/>
                  <a:moveTo>
                    <a:pt x="271" y="79"/>
                  </a:moveTo>
                  <a:lnTo>
                    <a:pt x="214" y="79"/>
                  </a:lnTo>
                  <a:lnTo>
                    <a:pt x="216" y="21"/>
                  </a:lnTo>
                  <a:lnTo>
                    <a:pt x="20" y="21"/>
                  </a:lnTo>
                  <a:lnTo>
                    <a:pt x="20" y="349"/>
                  </a:lnTo>
                  <a:lnTo>
                    <a:pt x="271" y="349"/>
                  </a:lnTo>
                  <a:lnTo>
                    <a:pt x="271" y="79"/>
                  </a:lnTo>
                  <a:close/>
                </a:path>
              </a:pathLst>
            </a:custGeom>
            <a:solidFill>
              <a:srgbClr val="FFFFFF"/>
            </a:solidFill>
            <a:ln>
              <a:noFill/>
            </a:ln>
            <a:extLst/>
          </p:spPr>
          <p:txBody>
            <a:bodyPr vert="horz" wrap="square" lIns="91427" tIns="45713" rIns="91427" bIns="45713" numCol="1" anchor="t" anchorCtr="0" compatLnSpc="1">
              <a:prstTxWarp prst="textNoShape">
                <a:avLst/>
              </a:prstTxWarp>
            </a:bodyPr>
            <a:lstStyle/>
            <a:p>
              <a:pPr defTabSz="895648" fontAlgn="base">
                <a:spcBef>
                  <a:spcPct val="0"/>
                </a:spcBef>
                <a:spcAft>
                  <a:spcPct val="0"/>
                </a:spcAft>
                <a:defRPr/>
              </a:pPr>
              <a:endParaRPr lang="en-US" sz="1665" kern="0" dirty="0">
                <a:solidFill>
                  <a:srgbClr val="000000"/>
                </a:solidFill>
                <a:ea typeface="MS PGothic" charset="0"/>
              </a:endParaRPr>
            </a:p>
          </p:txBody>
        </p:sp>
        <p:pic>
          <p:nvPicPr>
            <p:cNvPr id="135" name="Picture 134"/>
            <p:cNvPicPr>
              <a:picLocks noChangeAspect="1"/>
            </p:cNvPicPr>
            <p:nvPr/>
          </p:nvPicPr>
          <p:blipFill>
            <a:blip r:embed="rId9" cstate="screen">
              <a:extLst>
                <a:ext uri="{28A0092B-C50C-407E-A947-70E740481C1C}">
                  <a14:useLocalDpi xmlns:a14="http://schemas.microsoft.com/office/drawing/2010/main" val="0"/>
                </a:ext>
              </a:extLst>
            </a:blip>
            <a:stretch>
              <a:fillRect/>
            </a:stretch>
          </p:blipFill>
          <p:spPr>
            <a:xfrm>
              <a:off x="1892648" y="5001504"/>
              <a:ext cx="339648" cy="352813"/>
            </a:xfrm>
            <a:prstGeom prst="rect">
              <a:avLst/>
            </a:prstGeom>
          </p:spPr>
        </p:pic>
        <p:sp>
          <p:nvSpPr>
            <p:cNvPr id="136" name="Rectangle 135"/>
            <p:cNvSpPr/>
            <p:nvPr/>
          </p:nvSpPr>
          <p:spPr>
            <a:xfrm>
              <a:off x="2295424" y="2888599"/>
              <a:ext cx="1009122" cy="461665"/>
            </a:xfrm>
            <a:prstGeom prst="rect">
              <a:avLst/>
            </a:prstGeom>
          </p:spPr>
          <p:txBody>
            <a:bodyPr wrap="none">
              <a:spAutoFit/>
            </a:bodyPr>
            <a:lstStyle/>
            <a:p>
              <a:r>
                <a:rPr lang="en-US" sz="1200"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Azure </a:t>
              </a:r>
            </a:p>
            <a:p>
              <a:r>
                <a:rPr lang="en-US" sz="1200"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Data Factory </a:t>
              </a:r>
              <a:endParaRPr lang="en-US" sz="1200" dirty="0">
                <a:gradFill>
                  <a:gsLst>
                    <a:gs pos="0">
                      <a:srgbClr val="FFFFFF"/>
                    </a:gs>
                    <a:gs pos="100000">
                      <a:srgbClr val="FFFFFF"/>
                    </a:gs>
                  </a:gsLst>
                  <a:lin ang="5400000" scaled="0"/>
                </a:gradFill>
              </a:endParaRPr>
            </a:p>
          </p:txBody>
        </p:sp>
        <p:sp>
          <p:nvSpPr>
            <p:cNvPr id="137" name="Rectangle 136"/>
            <p:cNvSpPr/>
            <p:nvPr/>
          </p:nvSpPr>
          <p:spPr>
            <a:xfrm>
              <a:off x="2295424" y="3922283"/>
              <a:ext cx="999313" cy="461665"/>
            </a:xfrm>
            <a:prstGeom prst="rect">
              <a:avLst/>
            </a:prstGeom>
          </p:spPr>
          <p:txBody>
            <a:bodyPr wrap="none">
              <a:spAutoFit/>
            </a:bodyPr>
            <a:lstStyle/>
            <a:p>
              <a:r>
                <a:rPr lang="en-US" sz="1200"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Azure </a:t>
              </a:r>
            </a:p>
            <a:p>
              <a:r>
                <a:rPr lang="en-US" sz="1200"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Data Catalog</a:t>
              </a:r>
              <a:endParaRPr lang="en-US" sz="1200" dirty="0">
                <a:gradFill>
                  <a:gsLst>
                    <a:gs pos="0">
                      <a:srgbClr val="FFFFFF"/>
                    </a:gs>
                    <a:gs pos="100000">
                      <a:srgbClr val="FFFFFF"/>
                    </a:gs>
                  </a:gsLst>
                  <a:lin ang="5400000" scaled="0"/>
                </a:gradFill>
              </a:endParaRPr>
            </a:p>
          </p:txBody>
        </p:sp>
        <p:sp>
          <p:nvSpPr>
            <p:cNvPr id="138" name="Rectangle 137"/>
            <p:cNvSpPr/>
            <p:nvPr/>
          </p:nvSpPr>
          <p:spPr>
            <a:xfrm>
              <a:off x="2295424" y="4954772"/>
              <a:ext cx="833626" cy="461665"/>
            </a:xfrm>
            <a:prstGeom prst="rect">
              <a:avLst/>
            </a:prstGeom>
          </p:spPr>
          <p:txBody>
            <a:bodyPr wrap="none">
              <a:spAutoFit/>
            </a:bodyPr>
            <a:lstStyle/>
            <a:p>
              <a:r>
                <a:rPr lang="en-US" sz="1200"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Azure </a:t>
              </a:r>
            </a:p>
            <a:p>
              <a:r>
                <a:rPr lang="en-US" sz="1200"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Event Hub</a:t>
              </a:r>
              <a:endParaRPr lang="en-US" sz="1200" dirty="0">
                <a:gradFill>
                  <a:gsLst>
                    <a:gs pos="0">
                      <a:srgbClr val="FFFFFF"/>
                    </a:gs>
                    <a:gs pos="100000">
                      <a:srgbClr val="FFFFFF"/>
                    </a:gs>
                  </a:gsLst>
                  <a:lin ang="5400000" scaled="0"/>
                </a:gradFill>
              </a:endParaRPr>
            </a:p>
          </p:txBody>
        </p:sp>
        <p:grpSp>
          <p:nvGrpSpPr>
            <p:cNvPr id="139" name="Group 138"/>
            <p:cNvGrpSpPr/>
            <p:nvPr/>
          </p:nvGrpSpPr>
          <p:grpSpPr>
            <a:xfrm>
              <a:off x="3832324" y="5254390"/>
              <a:ext cx="295243" cy="853675"/>
              <a:chOff x="3832324" y="5254390"/>
              <a:chExt cx="295243" cy="853675"/>
            </a:xfrm>
          </p:grpSpPr>
          <p:sp>
            <p:nvSpPr>
              <p:cNvPr id="140" name="Isosceles Triangle 139"/>
              <p:cNvSpPr/>
              <p:nvPr/>
            </p:nvSpPr>
            <p:spPr bwMode="auto">
              <a:xfrm rot="5400000">
                <a:off x="3576707" y="5557205"/>
                <a:ext cx="853675" cy="2480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1" name="Isosceles Triangle 140"/>
              <p:cNvSpPr/>
              <p:nvPr/>
            </p:nvSpPr>
            <p:spPr bwMode="auto">
              <a:xfrm rot="5400000">
                <a:off x="3529509" y="5557205"/>
                <a:ext cx="853675" cy="248045"/>
              </a:xfrm>
              <a:prstGeom prst="triangle">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pic>
        <p:nvPicPr>
          <p:cNvPr id="2" name="Grafik 1">
            <a:extLst>
              <a:ext uri="{FF2B5EF4-FFF2-40B4-BE49-F238E27FC236}">
                <a16:creationId xmlns:a16="http://schemas.microsoft.com/office/drawing/2014/main" id="{5659B135-E518-4C95-B59C-B3552229D8AC}"/>
              </a:ext>
            </a:extLst>
          </p:cNvPr>
          <p:cNvPicPr>
            <a:picLocks noChangeAspect="1"/>
          </p:cNvPicPr>
          <p:nvPr/>
        </p:nvPicPr>
        <p:blipFill>
          <a:blip r:embed="rId10"/>
          <a:stretch>
            <a:fillRect/>
          </a:stretch>
        </p:blipFill>
        <p:spPr>
          <a:xfrm>
            <a:off x="9929308" y="101907"/>
            <a:ext cx="2143125" cy="561975"/>
          </a:xfrm>
          <a:prstGeom prst="rect">
            <a:avLst/>
          </a:prstGeom>
        </p:spPr>
      </p:pic>
      <p:sp>
        <p:nvSpPr>
          <p:cNvPr id="3" name="Ellipse 2">
            <a:extLst>
              <a:ext uri="{FF2B5EF4-FFF2-40B4-BE49-F238E27FC236}">
                <a16:creationId xmlns:a16="http://schemas.microsoft.com/office/drawing/2014/main" id="{43436FB2-3817-4E45-BBA5-3E87B0895ECE}"/>
              </a:ext>
            </a:extLst>
          </p:cNvPr>
          <p:cNvSpPr/>
          <p:nvPr/>
        </p:nvSpPr>
        <p:spPr>
          <a:xfrm>
            <a:off x="8352819" y="1534602"/>
            <a:ext cx="2797402" cy="1351213"/>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43" name="Ellipse 142">
            <a:extLst>
              <a:ext uri="{FF2B5EF4-FFF2-40B4-BE49-F238E27FC236}">
                <a16:creationId xmlns:a16="http://schemas.microsoft.com/office/drawing/2014/main" id="{300654C2-AD5B-41D7-88D8-C2C17213EF0B}"/>
              </a:ext>
            </a:extLst>
          </p:cNvPr>
          <p:cNvSpPr/>
          <p:nvPr/>
        </p:nvSpPr>
        <p:spPr>
          <a:xfrm>
            <a:off x="5863963" y="2498534"/>
            <a:ext cx="2797402" cy="1351213"/>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2095853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9"/>
                                        </p:tgtEl>
                                        <p:attrNameLst>
                                          <p:attrName>style.visibility</p:attrName>
                                        </p:attrNameLst>
                                      </p:cBhvr>
                                      <p:to>
                                        <p:strVal val="visible"/>
                                      </p:to>
                                    </p:set>
                                    <p:animEffect transition="in" filter="fade">
                                      <p:cBhvr>
                                        <p:cTn id="7" dur="500"/>
                                        <p:tgtEl>
                                          <p:spTgt spid="79"/>
                                        </p:tgtEl>
                                      </p:cBhvr>
                                    </p:animEffect>
                                  </p:childTnLst>
                                </p:cTn>
                              </p:par>
                              <p:par>
                                <p:cTn id="8" presetID="10" presetClass="entr" presetSubtype="0" fill="hold" nodeType="withEffect">
                                  <p:stCondLst>
                                    <p:cond delay="0"/>
                                  </p:stCondLst>
                                  <p:childTnLst>
                                    <p:set>
                                      <p:cBhvr>
                                        <p:cTn id="9" dur="1" fill="hold">
                                          <p:stCondLst>
                                            <p:cond delay="0"/>
                                          </p:stCondLst>
                                        </p:cTn>
                                        <p:tgtEl>
                                          <p:spTgt spid="80"/>
                                        </p:tgtEl>
                                        <p:attrNameLst>
                                          <p:attrName>style.visibility</p:attrName>
                                        </p:attrNameLst>
                                      </p:cBhvr>
                                      <p:to>
                                        <p:strVal val="visible"/>
                                      </p:to>
                                    </p:set>
                                    <p:animEffect transition="in" filter="fade">
                                      <p:cBhvr>
                                        <p:cTn id="10" dur="500"/>
                                        <p:tgtEl>
                                          <p:spTgt spid="80"/>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31"/>
                                        </p:tgtEl>
                                        <p:attrNameLst>
                                          <p:attrName>style.visibility</p:attrName>
                                        </p:attrNameLst>
                                      </p:cBhvr>
                                      <p:to>
                                        <p:strVal val="visible"/>
                                      </p:to>
                                    </p:set>
                                    <p:animEffect transition="in" filter="fade">
                                      <p:cBhvr>
                                        <p:cTn id="14" dur="500"/>
                                        <p:tgtEl>
                                          <p:spTgt spid="131"/>
                                        </p:tgtEl>
                                      </p:cBhvr>
                                    </p:animEffect>
                                  </p:childTnLst>
                                </p:cTn>
                              </p:par>
                              <p:par>
                                <p:cTn id="15" presetID="22" presetClass="entr" presetSubtype="8" fill="hold" grpId="0" nodeType="withEffect">
                                  <p:stCondLst>
                                    <p:cond delay="0"/>
                                  </p:stCondLst>
                                  <p:childTnLst>
                                    <p:set>
                                      <p:cBhvr>
                                        <p:cTn id="16" dur="1" fill="hold">
                                          <p:stCondLst>
                                            <p:cond delay="0"/>
                                          </p:stCondLst>
                                        </p:cTn>
                                        <p:tgtEl>
                                          <p:spTgt spid="92"/>
                                        </p:tgtEl>
                                        <p:attrNameLst>
                                          <p:attrName>style.visibility</p:attrName>
                                        </p:attrNameLst>
                                      </p:cBhvr>
                                      <p:to>
                                        <p:strVal val="visible"/>
                                      </p:to>
                                    </p:set>
                                    <p:animEffect transition="in" filter="wipe(left)">
                                      <p:cBhvr>
                                        <p:cTn id="17" dur="1500"/>
                                        <p:tgtEl>
                                          <p:spTgt spid="92"/>
                                        </p:tgtEl>
                                      </p:cBhvr>
                                    </p:animEffect>
                                  </p:childTnLst>
                                </p:cTn>
                              </p:par>
                              <p:par>
                                <p:cTn id="18" presetID="10" presetClass="entr" presetSubtype="0" fill="hold" nodeType="withEffect">
                                  <p:stCondLst>
                                    <p:cond delay="1000"/>
                                  </p:stCondLst>
                                  <p:childTnLst>
                                    <p:set>
                                      <p:cBhvr>
                                        <p:cTn id="19" dur="1" fill="hold">
                                          <p:stCondLst>
                                            <p:cond delay="0"/>
                                          </p:stCondLst>
                                        </p:cTn>
                                        <p:tgtEl>
                                          <p:spTgt spid="106"/>
                                        </p:tgtEl>
                                        <p:attrNameLst>
                                          <p:attrName>style.visibility</p:attrName>
                                        </p:attrNameLst>
                                      </p:cBhvr>
                                      <p:to>
                                        <p:strVal val="visible"/>
                                      </p:to>
                                    </p:set>
                                    <p:animEffect transition="in" filter="fade">
                                      <p:cBhvr>
                                        <p:cTn id="20" dur="500"/>
                                        <p:tgtEl>
                                          <p:spTgt spid="106"/>
                                        </p:tgtEl>
                                      </p:cBhvr>
                                    </p:animEffect>
                                  </p:childTnLst>
                                </p:cTn>
                              </p:par>
                              <p:par>
                                <p:cTn id="21" presetID="10" presetClass="entr" presetSubtype="0" fill="hold" grpId="0" nodeType="withEffect">
                                  <p:stCondLst>
                                    <p:cond delay="1200"/>
                                  </p:stCondLst>
                                  <p:childTnLst>
                                    <p:set>
                                      <p:cBhvr>
                                        <p:cTn id="22" dur="1" fill="hold">
                                          <p:stCondLst>
                                            <p:cond delay="0"/>
                                          </p:stCondLst>
                                        </p:cTn>
                                        <p:tgtEl>
                                          <p:spTgt spid="91"/>
                                        </p:tgtEl>
                                        <p:attrNameLst>
                                          <p:attrName>style.visibility</p:attrName>
                                        </p:attrNameLst>
                                      </p:cBhvr>
                                      <p:to>
                                        <p:strVal val="visible"/>
                                      </p:to>
                                    </p:set>
                                    <p:animEffect transition="in" filter="fade">
                                      <p:cBhvr>
                                        <p:cTn id="23" dur="500"/>
                                        <p:tgtEl>
                                          <p:spTgt spid="91"/>
                                        </p:tgtEl>
                                      </p:cBhvr>
                                    </p:animEffect>
                                  </p:childTnLst>
                                </p:cTn>
                              </p:par>
                            </p:childTnLst>
                          </p:cTn>
                        </p:par>
                        <p:par>
                          <p:cTn id="24" fill="hold">
                            <p:stCondLst>
                              <p:cond delay="2200"/>
                            </p:stCondLst>
                            <p:childTnLst>
                              <p:par>
                                <p:cTn id="25" presetID="10" presetClass="entr" presetSubtype="0" fill="hold" nodeType="afterEffect">
                                  <p:stCondLst>
                                    <p:cond delay="0"/>
                                  </p:stCondLst>
                                  <p:childTnLst>
                                    <p:set>
                                      <p:cBhvr>
                                        <p:cTn id="26" dur="1" fill="hold">
                                          <p:stCondLst>
                                            <p:cond delay="0"/>
                                          </p:stCondLst>
                                        </p:cTn>
                                        <p:tgtEl>
                                          <p:spTgt spid="59"/>
                                        </p:tgtEl>
                                        <p:attrNameLst>
                                          <p:attrName>style.visibility</p:attrName>
                                        </p:attrNameLst>
                                      </p:cBhvr>
                                      <p:to>
                                        <p:strVal val="visible"/>
                                      </p:to>
                                    </p:set>
                                    <p:animEffect transition="in" filter="fade">
                                      <p:cBhvr>
                                        <p:cTn id="27" dur="500"/>
                                        <p:tgtEl>
                                          <p:spTgt spid="59"/>
                                        </p:tgtEl>
                                      </p:cBhvr>
                                    </p:animEffect>
                                  </p:childTnLst>
                                </p:cTn>
                              </p:par>
                              <p:par>
                                <p:cTn id="28" presetID="22" presetClass="entr" presetSubtype="8" fill="hold" grpId="0" nodeType="withEffect">
                                  <p:stCondLst>
                                    <p:cond delay="0"/>
                                  </p:stCondLst>
                                  <p:childTnLst>
                                    <p:set>
                                      <p:cBhvr>
                                        <p:cTn id="29" dur="1" fill="hold">
                                          <p:stCondLst>
                                            <p:cond delay="0"/>
                                          </p:stCondLst>
                                        </p:cTn>
                                        <p:tgtEl>
                                          <p:spTgt spid="105"/>
                                        </p:tgtEl>
                                        <p:attrNameLst>
                                          <p:attrName>style.visibility</p:attrName>
                                        </p:attrNameLst>
                                      </p:cBhvr>
                                      <p:to>
                                        <p:strVal val="visible"/>
                                      </p:to>
                                    </p:set>
                                    <p:animEffect transition="in" filter="wipe(left)">
                                      <p:cBhvr>
                                        <p:cTn id="30" dur="1600"/>
                                        <p:tgtEl>
                                          <p:spTgt spid="105"/>
                                        </p:tgtEl>
                                      </p:cBhvr>
                                    </p:animEffect>
                                  </p:childTnLst>
                                </p:cTn>
                              </p:par>
                            </p:childTnLst>
                          </p:cTn>
                        </p:par>
                        <p:par>
                          <p:cTn id="31" fill="hold">
                            <p:stCondLst>
                              <p:cond delay="3800"/>
                            </p:stCondLst>
                            <p:childTnLst>
                              <p:par>
                                <p:cTn id="32" presetID="10" presetClass="entr" presetSubtype="0" fill="hold" nodeType="afterEffect">
                                  <p:stCondLst>
                                    <p:cond delay="0"/>
                                  </p:stCondLst>
                                  <p:childTnLst>
                                    <p:set>
                                      <p:cBhvr>
                                        <p:cTn id="33" dur="1" fill="hold">
                                          <p:stCondLst>
                                            <p:cond delay="0"/>
                                          </p:stCondLst>
                                        </p:cTn>
                                        <p:tgtEl>
                                          <p:spTgt spid="50"/>
                                        </p:tgtEl>
                                        <p:attrNameLst>
                                          <p:attrName>style.visibility</p:attrName>
                                        </p:attrNameLst>
                                      </p:cBhvr>
                                      <p:to>
                                        <p:strVal val="visible"/>
                                      </p:to>
                                    </p:set>
                                    <p:animEffect transition="in" filter="fade">
                                      <p:cBhvr>
                                        <p:cTn id="34" dur="500"/>
                                        <p:tgtEl>
                                          <p:spTgt spid="50"/>
                                        </p:tgtEl>
                                      </p:cBhvr>
                                    </p:animEffect>
                                  </p:childTnLst>
                                </p:cTn>
                              </p:par>
                            </p:childTnLst>
                          </p:cTn>
                        </p:par>
                        <p:par>
                          <p:cTn id="35" fill="hold">
                            <p:stCondLst>
                              <p:cond delay="4300"/>
                            </p:stCondLst>
                            <p:childTnLst>
                              <p:par>
                                <p:cTn id="36" presetID="10" presetClass="entr" presetSubtype="0" fill="hold" nodeType="afterEffect">
                                  <p:stCondLst>
                                    <p:cond delay="0"/>
                                  </p:stCondLst>
                                  <p:childTnLst>
                                    <p:set>
                                      <p:cBhvr>
                                        <p:cTn id="37" dur="1" fill="hold">
                                          <p:stCondLst>
                                            <p:cond delay="0"/>
                                          </p:stCondLst>
                                        </p:cTn>
                                        <p:tgtEl>
                                          <p:spTgt spid="46"/>
                                        </p:tgtEl>
                                        <p:attrNameLst>
                                          <p:attrName>style.visibility</p:attrName>
                                        </p:attrNameLst>
                                      </p:cBhvr>
                                      <p:to>
                                        <p:strVal val="visible"/>
                                      </p:to>
                                    </p:set>
                                    <p:animEffect transition="in" filter="fade">
                                      <p:cBhvr>
                                        <p:cTn id="38" dur="500"/>
                                        <p:tgtEl>
                                          <p:spTgt spid="46"/>
                                        </p:tgtEl>
                                      </p:cBhvr>
                                    </p:animEffect>
                                  </p:childTnLst>
                                </p:cTn>
                              </p:par>
                            </p:childTnLst>
                          </p:cTn>
                        </p:par>
                        <p:par>
                          <p:cTn id="39" fill="hold">
                            <p:stCondLst>
                              <p:cond delay="4800"/>
                            </p:stCondLst>
                            <p:childTnLst>
                              <p:par>
                                <p:cTn id="40" presetID="10" presetClass="entr" presetSubtype="0" fill="hold" nodeType="after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fade">
                                      <p:cBhvr>
                                        <p:cTn id="42" dur="500"/>
                                        <p:tgtEl>
                                          <p:spTgt spid="11"/>
                                        </p:tgtEl>
                                      </p:cBhvr>
                                    </p:animEffect>
                                  </p:childTnLst>
                                </p:cTn>
                              </p:par>
                            </p:childTnLst>
                          </p:cTn>
                        </p:par>
                        <p:par>
                          <p:cTn id="43" fill="hold">
                            <p:stCondLst>
                              <p:cond delay="5300"/>
                            </p:stCondLst>
                            <p:childTnLst>
                              <p:par>
                                <p:cTn id="44" presetID="22" presetClass="entr" presetSubtype="8" fill="hold" nodeType="afterEffect">
                                  <p:stCondLst>
                                    <p:cond delay="0"/>
                                  </p:stCondLst>
                                  <p:childTnLst>
                                    <p:set>
                                      <p:cBhvr>
                                        <p:cTn id="45" dur="1" fill="hold">
                                          <p:stCondLst>
                                            <p:cond delay="0"/>
                                          </p:stCondLst>
                                        </p:cTn>
                                        <p:tgtEl>
                                          <p:spTgt spid="5"/>
                                        </p:tgtEl>
                                        <p:attrNameLst>
                                          <p:attrName>style.visibility</p:attrName>
                                        </p:attrNameLst>
                                      </p:cBhvr>
                                      <p:to>
                                        <p:strVal val="visible"/>
                                      </p:to>
                                    </p:set>
                                    <p:animEffect transition="in" filter="wipe(left)">
                                      <p:cBhvr>
                                        <p:cTn id="46" dur="500"/>
                                        <p:tgtEl>
                                          <p:spTgt spid="5"/>
                                        </p:tgtEl>
                                      </p:cBhvr>
                                    </p:animEffect>
                                  </p:childTnLst>
                                </p:cTn>
                              </p:par>
                              <p:par>
                                <p:cTn id="47" presetID="22" presetClass="entr" presetSubtype="4" fill="hold" nodeType="withEffect">
                                  <p:stCondLst>
                                    <p:cond delay="0"/>
                                  </p:stCondLst>
                                  <p:childTnLst>
                                    <p:set>
                                      <p:cBhvr>
                                        <p:cTn id="48" dur="1" fill="hold">
                                          <p:stCondLst>
                                            <p:cond delay="0"/>
                                          </p:stCondLst>
                                        </p:cTn>
                                        <p:tgtEl>
                                          <p:spTgt spid="10"/>
                                        </p:tgtEl>
                                        <p:attrNameLst>
                                          <p:attrName>style.visibility</p:attrName>
                                        </p:attrNameLst>
                                      </p:cBhvr>
                                      <p:to>
                                        <p:strVal val="visible"/>
                                      </p:to>
                                    </p:set>
                                    <p:animEffect transition="in" filter="wipe(down)">
                                      <p:cBhvr>
                                        <p:cTn id="49" dur="500"/>
                                        <p:tgtEl>
                                          <p:spTgt spid="10"/>
                                        </p:tgtEl>
                                      </p:cBhvr>
                                    </p:animEffect>
                                  </p:childTnLst>
                                </p:cTn>
                              </p:par>
                            </p:childTnLst>
                          </p:cTn>
                        </p:par>
                        <p:par>
                          <p:cTn id="50" fill="hold">
                            <p:stCondLst>
                              <p:cond delay="5800"/>
                            </p:stCondLst>
                            <p:childTnLst>
                              <p:par>
                                <p:cTn id="51" presetID="10" presetClass="entr" presetSubtype="0" fill="hold" nodeType="afterEffect">
                                  <p:stCondLst>
                                    <p:cond delay="0"/>
                                  </p:stCondLst>
                                  <p:childTnLst>
                                    <p:set>
                                      <p:cBhvr>
                                        <p:cTn id="52" dur="1" fill="hold">
                                          <p:stCondLst>
                                            <p:cond delay="0"/>
                                          </p:stCondLst>
                                        </p:cTn>
                                        <p:tgtEl>
                                          <p:spTgt spid="94"/>
                                        </p:tgtEl>
                                        <p:attrNameLst>
                                          <p:attrName>style.visibility</p:attrName>
                                        </p:attrNameLst>
                                      </p:cBhvr>
                                      <p:to>
                                        <p:strVal val="visible"/>
                                      </p:to>
                                    </p:set>
                                    <p:animEffect transition="in" filter="fade">
                                      <p:cBhvr>
                                        <p:cTn id="53" dur="500"/>
                                        <p:tgtEl>
                                          <p:spTgt spid="94"/>
                                        </p:tgtEl>
                                      </p:cBhvr>
                                    </p:animEffect>
                                  </p:childTnLst>
                                </p:cTn>
                              </p:par>
                              <p:par>
                                <p:cTn id="54" presetID="10" presetClass="entr" presetSubtype="0" fill="hold" nodeType="withEffect">
                                  <p:stCondLst>
                                    <p:cond delay="0"/>
                                  </p:stCondLst>
                                  <p:childTnLst>
                                    <p:set>
                                      <p:cBhvr>
                                        <p:cTn id="55" dur="1" fill="hold">
                                          <p:stCondLst>
                                            <p:cond delay="0"/>
                                          </p:stCondLst>
                                        </p:cTn>
                                        <p:tgtEl>
                                          <p:spTgt spid="99"/>
                                        </p:tgtEl>
                                        <p:attrNameLst>
                                          <p:attrName>style.visibility</p:attrName>
                                        </p:attrNameLst>
                                      </p:cBhvr>
                                      <p:to>
                                        <p:strVal val="visible"/>
                                      </p:to>
                                    </p:set>
                                    <p:animEffect transition="in" filter="fade">
                                      <p:cBhvr>
                                        <p:cTn id="56" dur="500"/>
                                        <p:tgtEl>
                                          <p:spTgt spid="99"/>
                                        </p:tgtEl>
                                      </p:cBhvr>
                                    </p:animEffect>
                                  </p:childTnLst>
                                </p:cTn>
                              </p:par>
                              <p:par>
                                <p:cTn id="57" presetID="10" presetClass="entr" presetSubtype="0" fill="hold" grpId="0" nodeType="withEffect">
                                  <p:stCondLst>
                                    <p:cond delay="200"/>
                                  </p:stCondLst>
                                  <p:childTnLst>
                                    <p:set>
                                      <p:cBhvr>
                                        <p:cTn id="58" dur="1" fill="hold">
                                          <p:stCondLst>
                                            <p:cond delay="0"/>
                                          </p:stCondLst>
                                        </p:cTn>
                                        <p:tgtEl>
                                          <p:spTgt spid="93"/>
                                        </p:tgtEl>
                                        <p:attrNameLst>
                                          <p:attrName>style.visibility</p:attrName>
                                        </p:attrNameLst>
                                      </p:cBhvr>
                                      <p:to>
                                        <p:strVal val="visible"/>
                                      </p:to>
                                    </p:set>
                                    <p:animEffect transition="in" filter="fade">
                                      <p:cBhvr>
                                        <p:cTn id="59" dur="500"/>
                                        <p:tgtEl>
                                          <p:spTgt spid="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 grpId="0"/>
      <p:bldP spid="91" grpId="0"/>
      <p:bldP spid="92" grpId="0" animBg="1"/>
      <p:bldP spid="93" grpId="0"/>
      <p:bldP spid="105"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5827284-F4BF-4E69-BF86-9A0AF4866EB6}"/>
              </a:ext>
            </a:extLst>
          </p:cNvPr>
          <p:cNvSpPr>
            <a:spLocks noGrp="1"/>
          </p:cNvSpPr>
          <p:nvPr>
            <p:ph type="title"/>
          </p:nvPr>
        </p:nvSpPr>
        <p:spPr/>
        <p:txBody>
          <a:bodyPr/>
          <a:lstStyle/>
          <a:p>
            <a:r>
              <a:rPr lang="de-DE" dirty="0"/>
              <a:t>Simple </a:t>
            </a:r>
            <a:r>
              <a:rPr lang="de-DE" dirty="0" err="1"/>
              <a:t>Example</a:t>
            </a:r>
            <a:r>
              <a:rPr lang="de-DE" dirty="0"/>
              <a:t> </a:t>
            </a:r>
            <a:r>
              <a:rPr lang="de-DE" dirty="0" err="1"/>
              <a:t>for</a:t>
            </a:r>
            <a:r>
              <a:rPr lang="de-DE" dirty="0"/>
              <a:t> </a:t>
            </a:r>
            <a:r>
              <a:rPr lang="de-DE" dirty="0" err="1"/>
              <a:t>extracting</a:t>
            </a:r>
            <a:r>
              <a:rPr lang="de-DE" dirty="0"/>
              <a:t> Key </a:t>
            </a:r>
            <a:r>
              <a:rPr lang="de-DE" dirty="0" err="1"/>
              <a:t>Phrases</a:t>
            </a:r>
            <a:endParaRPr lang="de-DE" dirty="0"/>
          </a:p>
        </p:txBody>
      </p:sp>
      <p:pic>
        <p:nvPicPr>
          <p:cNvPr id="5" name="Inhaltsplatzhalter 4">
            <a:extLst>
              <a:ext uri="{FF2B5EF4-FFF2-40B4-BE49-F238E27FC236}">
                <a16:creationId xmlns:a16="http://schemas.microsoft.com/office/drawing/2014/main" id="{CA865D5E-C832-4F1B-B7B4-488F67913FA6}"/>
              </a:ext>
            </a:extLst>
          </p:cNvPr>
          <p:cNvPicPr>
            <a:picLocks noGrp="1" noChangeAspect="1"/>
          </p:cNvPicPr>
          <p:nvPr>
            <p:ph idx="1"/>
          </p:nvPr>
        </p:nvPicPr>
        <p:blipFill>
          <a:blip r:embed="rId2"/>
          <a:stretch>
            <a:fillRect/>
          </a:stretch>
        </p:blipFill>
        <p:spPr>
          <a:xfrm>
            <a:off x="475848" y="2699765"/>
            <a:ext cx="3273420" cy="2152015"/>
          </a:xfrm>
          <a:prstGeom prst="rect">
            <a:avLst/>
          </a:prstGeom>
        </p:spPr>
      </p:pic>
      <p:sp>
        <p:nvSpPr>
          <p:cNvPr id="4" name="Foliennummernplatzhalter 3">
            <a:extLst>
              <a:ext uri="{FF2B5EF4-FFF2-40B4-BE49-F238E27FC236}">
                <a16:creationId xmlns:a16="http://schemas.microsoft.com/office/drawing/2014/main" id="{D6762DB9-652A-4924-A16E-CAFD6042B267}"/>
              </a:ext>
            </a:extLst>
          </p:cNvPr>
          <p:cNvSpPr>
            <a:spLocks noGrp="1"/>
          </p:cNvSpPr>
          <p:nvPr>
            <p:ph type="sldNum" sz="quarter" idx="12"/>
          </p:nvPr>
        </p:nvSpPr>
        <p:spPr/>
        <p:txBody>
          <a:bodyPr/>
          <a:lstStyle/>
          <a:p>
            <a:fld id="{3BE8C309-F0BC-47D5-9A47-19AA664CBA27}" type="slidenum">
              <a:rPr lang="de-DE" smtClean="0"/>
              <a:t>14</a:t>
            </a:fld>
            <a:endParaRPr lang="de-DE"/>
          </a:p>
        </p:txBody>
      </p:sp>
      <p:pic>
        <p:nvPicPr>
          <p:cNvPr id="6" name="Grafik 5">
            <a:extLst>
              <a:ext uri="{FF2B5EF4-FFF2-40B4-BE49-F238E27FC236}">
                <a16:creationId xmlns:a16="http://schemas.microsoft.com/office/drawing/2014/main" id="{549DC665-854D-485C-8D16-55666379BD93}"/>
              </a:ext>
            </a:extLst>
          </p:cNvPr>
          <p:cNvPicPr>
            <a:picLocks noChangeAspect="1"/>
          </p:cNvPicPr>
          <p:nvPr/>
        </p:nvPicPr>
        <p:blipFill>
          <a:blip r:embed="rId3"/>
          <a:stretch>
            <a:fillRect/>
          </a:stretch>
        </p:blipFill>
        <p:spPr>
          <a:xfrm>
            <a:off x="3668233" y="1783467"/>
            <a:ext cx="8630091" cy="4379625"/>
          </a:xfrm>
          <a:prstGeom prst="rect">
            <a:avLst/>
          </a:prstGeom>
        </p:spPr>
      </p:pic>
      <p:sp>
        <p:nvSpPr>
          <p:cNvPr id="16" name="Ellipse 15">
            <a:extLst>
              <a:ext uri="{FF2B5EF4-FFF2-40B4-BE49-F238E27FC236}">
                <a16:creationId xmlns:a16="http://schemas.microsoft.com/office/drawing/2014/main" id="{41327F19-B551-4149-882D-EB34C96348C6}"/>
              </a:ext>
            </a:extLst>
          </p:cNvPr>
          <p:cNvSpPr/>
          <p:nvPr/>
        </p:nvSpPr>
        <p:spPr>
          <a:xfrm>
            <a:off x="5741582" y="4710224"/>
            <a:ext cx="935666" cy="680484"/>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7" name="Ellipse 16">
            <a:extLst>
              <a:ext uri="{FF2B5EF4-FFF2-40B4-BE49-F238E27FC236}">
                <a16:creationId xmlns:a16="http://schemas.microsoft.com/office/drawing/2014/main" id="{64E4A41F-FBAE-4694-99C6-A9237B20E882}"/>
              </a:ext>
            </a:extLst>
          </p:cNvPr>
          <p:cNvSpPr/>
          <p:nvPr/>
        </p:nvSpPr>
        <p:spPr>
          <a:xfrm>
            <a:off x="6315740" y="4128284"/>
            <a:ext cx="786810" cy="408074"/>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37753166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1F5DF4B-CACC-40FC-8CE2-7C8E14BC1E59}"/>
              </a:ext>
            </a:extLst>
          </p:cNvPr>
          <p:cNvSpPr>
            <a:spLocks noGrp="1"/>
          </p:cNvSpPr>
          <p:nvPr>
            <p:ph type="title"/>
          </p:nvPr>
        </p:nvSpPr>
        <p:spPr/>
        <p:txBody>
          <a:bodyPr/>
          <a:lstStyle/>
          <a:p>
            <a:r>
              <a:rPr lang="de-DE" dirty="0"/>
              <a:t>Simple </a:t>
            </a:r>
            <a:r>
              <a:rPr lang="de-DE" dirty="0" err="1"/>
              <a:t>Example</a:t>
            </a:r>
            <a:r>
              <a:rPr lang="de-DE" dirty="0"/>
              <a:t> </a:t>
            </a:r>
            <a:r>
              <a:rPr lang="de-DE" dirty="0" err="1"/>
              <a:t>for</a:t>
            </a:r>
            <a:r>
              <a:rPr lang="de-DE" dirty="0"/>
              <a:t> </a:t>
            </a:r>
            <a:r>
              <a:rPr lang="de-DE" dirty="0" err="1"/>
              <a:t>extracting</a:t>
            </a:r>
            <a:r>
              <a:rPr lang="de-DE" dirty="0"/>
              <a:t> Key </a:t>
            </a:r>
            <a:r>
              <a:rPr lang="de-DE" dirty="0" err="1"/>
              <a:t>Phrases</a:t>
            </a:r>
            <a:endParaRPr lang="de-DE" dirty="0"/>
          </a:p>
        </p:txBody>
      </p:sp>
      <p:sp>
        <p:nvSpPr>
          <p:cNvPr id="3" name="Inhaltsplatzhalter 2">
            <a:extLst>
              <a:ext uri="{FF2B5EF4-FFF2-40B4-BE49-F238E27FC236}">
                <a16:creationId xmlns:a16="http://schemas.microsoft.com/office/drawing/2014/main" id="{82B15676-CCEB-48F1-BE42-B3870F0F6A2C}"/>
              </a:ext>
            </a:extLst>
          </p:cNvPr>
          <p:cNvSpPr>
            <a:spLocks noGrp="1"/>
          </p:cNvSpPr>
          <p:nvPr>
            <p:ph idx="1"/>
          </p:nvPr>
        </p:nvSpPr>
        <p:spPr/>
        <p:txBody>
          <a:bodyPr>
            <a:normAutofit lnSpcReduction="10000"/>
          </a:bodyPr>
          <a:lstStyle/>
          <a:p>
            <a:pPr marL="514350" indent="-514350">
              <a:lnSpc>
                <a:spcPct val="150000"/>
              </a:lnSpc>
              <a:buFont typeface="+mj-lt"/>
              <a:buAutoNum type="arabicPeriod"/>
            </a:pPr>
            <a:r>
              <a:rPr lang="de-DE" dirty="0"/>
              <a:t>Survey </a:t>
            </a:r>
            <a:r>
              <a:rPr lang="de-DE" dirty="0" err="1"/>
              <a:t>with</a:t>
            </a:r>
            <a:r>
              <a:rPr lang="de-DE" dirty="0"/>
              <a:t> multiple-</a:t>
            </a:r>
            <a:r>
              <a:rPr lang="de-DE" dirty="0" err="1"/>
              <a:t>choice</a:t>
            </a:r>
            <a:r>
              <a:rPr lang="de-DE" dirty="0"/>
              <a:t> </a:t>
            </a:r>
            <a:r>
              <a:rPr lang="de-DE" dirty="0" err="1"/>
              <a:t>answers</a:t>
            </a:r>
            <a:r>
              <a:rPr lang="de-DE" dirty="0"/>
              <a:t> and text-</a:t>
            </a:r>
            <a:r>
              <a:rPr lang="de-DE" dirty="0" err="1"/>
              <a:t>answers</a:t>
            </a:r>
            <a:r>
              <a:rPr lang="de-DE" dirty="0"/>
              <a:t> in </a:t>
            </a:r>
            <a:r>
              <a:rPr lang="de-DE" dirty="0" err="1"/>
              <a:t>german</a:t>
            </a:r>
            <a:r>
              <a:rPr lang="de-DE" dirty="0"/>
              <a:t> </a:t>
            </a:r>
            <a:r>
              <a:rPr lang="de-DE" dirty="0" err="1"/>
              <a:t>language</a:t>
            </a:r>
            <a:endParaRPr lang="de-DE" dirty="0"/>
          </a:p>
          <a:p>
            <a:pPr marL="514350" indent="-514350">
              <a:lnSpc>
                <a:spcPct val="150000"/>
              </a:lnSpc>
              <a:buFont typeface="+mj-lt"/>
              <a:buAutoNum type="arabicPeriod"/>
            </a:pPr>
            <a:r>
              <a:rPr lang="de-DE" dirty="0"/>
              <a:t>Text-</a:t>
            </a:r>
            <a:r>
              <a:rPr lang="de-DE" dirty="0" err="1"/>
              <a:t>Answers</a:t>
            </a:r>
            <a:r>
              <a:rPr lang="de-DE" dirty="0"/>
              <a:t> </a:t>
            </a:r>
            <a:r>
              <a:rPr lang="de-DE" dirty="0" err="1"/>
              <a:t>of</a:t>
            </a:r>
            <a:r>
              <a:rPr lang="de-DE" dirty="0"/>
              <a:t> </a:t>
            </a:r>
            <a:r>
              <a:rPr lang="de-DE" dirty="0" err="1"/>
              <a:t>the</a:t>
            </a:r>
            <a:r>
              <a:rPr lang="de-DE" dirty="0"/>
              <a:t> </a:t>
            </a:r>
            <a:r>
              <a:rPr lang="de-DE" dirty="0" err="1"/>
              <a:t>survey</a:t>
            </a:r>
            <a:r>
              <a:rPr lang="de-DE" dirty="0"/>
              <a:t> </a:t>
            </a:r>
            <a:r>
              <a:rPr lang="de-DE" dirty="0" err="1"/>
              <a:t>were</a:t>
            </a:r>
            <a:r>
              <a:rPr lang="de-DE" dirty="0"/>
              <a:t> </a:t>
            </a:r>
            <a:r>
              <a:rPr lang="de-DE" dirty="0" err="1"/>
              <a:t>entered</a:t>
            </a:r>
            <a:r>
              <a:rPr lang="de-DE" dirty="0"/>
              <a:t> </a:t>
            </a:r>
            <a:r>
              <a:rPr lang="de-DE" dirty="0" err="1"/>
              <a:t>into</a:t>
            </a:r>
            <a:r>
              <a:rPr lang="de-DE" dirty="0"/>
              <a:t> a web-form</a:t>
            </a:r>
          </a:p>
          <a:p>
            <a:pPr marL="514350" indent="-514350">
              <a:lnSpc>
                <a:spcPct val="150000"/>
              </a:lnSpc>
              <a:buFont typeface="+mj-lt"/>
              <a:buAutoNum type="arabicPeriod"/>
            </a:pPr>
            <a:r>
              <a:rPr lang="de-DE" dirty="0"/>
              <a:t>Text-</a:t>
            </a:r>
            <a:r>
              <a:rPr lang="de-DE" dirty="0" err="1"/>
              <a:t>Answers</a:t>
            </a:r>
            <a:r>
              <a:rPr lang="de-DE" dirty="0"/>
              <a:t> </a:t>
            </a:r>
            <a:r>
              <a:rPr lang="de-DE" dirty="0" err="1"/>
              <a:t>had</a:t>
            </a:r>
            <a:r>
              <a:rPr lang="de-DE" dirty="0"/>
              <a:t> </a:t>
            </a:r>
            <a:r>
              <a:rPr lang="de-DE" dirty="0" err="1"/>
              <a:t>to</a:t>
            </a:r>
            <a:r>
              <a:rPr lang="de-DE" dirty="0"/>
              <a:t> </a:t>
            </a:r>
            <a:r>
              <a:rPr lang="de-DE" dirty="0" err="1"/>
              <a:t>be</a:t>
            </a:r>
            <a:r>
              <a:rPr lang="de-DE" dirty="0"/>
              <a:t> </a:t>
            </a:r>
            <a:r>
              <a:rPr lang="de-DE" dirty="0" err="1"/>
              <a:t>analyzed</a:t>
            </a:r>
            <a:r>
              <a:rPr lang="de-DE" dirty="0"/>
              <a:t> </a:t>
            </a:r>
            <a:r>
              <a:rPr lang="de-DE" dirty="0" err="1"/>
              <a:t>for</a:t>
            </a:r>
            <a:r>
              <a:rPr lang="de-DE" dirty="0"/>
              <a:t> </a:t>
            </a:r>
            <a:r>
              <a:rPr lang="de-DE" dirty="0" err="1"/>
              <a:t>each</a:t>
            </a:r>
            <a:r>
              <a:rPr lang="de-DE" dirty="0"/>
              <a:t> </a:t>
            </a:r>
            <a:r>
              <a:rPr lang="de-DE" dirty="0" err="1"/>
              <a:t>question</a:t>
            </a:r>
            <a:endParaRPr lang="de-DE" dirty="0"/>
          </a:p>
          <a:p>
            <a:pPr marL="514350" indent="-514350">
              <a:lnSpc>
                <a:spcPct val="150000"/>
              </a:lnSpc>
              <a:buFont typeface="+mj-lt"/>
              <a:buAutoNum type="arabicPeriod"/>
            </a:pPr>
            <a:r>
              <a:rPr lang="de-DE" b="1" dirty="0" err="1"/>
              <a:t>Cognitive</a:t>
            </a:r>
            <a:r>
              <a:rPr lang="de-DE" b="1" dirty="0"/>
              <a:t> Services </a:t>
            </a:r>
            <a:r>
              <a:rPr lang="de-DE" dirty="0" err="1"/>
              <a:t>were</a:t>
            </a:r>
            <a:r>
              <a:rPr lang="de-DE" dirty="0"/>
              <a:t> </a:t>
            </a:r>
            <a:r>
              <a:rPr lang="de-DE" dirty="0" err="1"/>
              <a:t>used</a:t>
            </a:r>
            <a:r>
              <a:rPr lang="de-DE" dirty="0"/>
              <a:t> </a:t>
            </a:r>
            <a:r>
              <a:rPr lang="de-DE" dirty="0" err="1"/>
              <a:t>to</a:t>
            </a:r>
            <a:r>
              <a:rPr lang="de-DE" dirty="0"/>
              <a:t> </a:t>
            </a:r>
            <a:r>
              <a:rPr lang="de-DE" dirty="0" err="1"/>
              <a:t>extract</a:t>
            </a:r>
            <a:r>
              <a:rPr lang="de-DE" dirty="0"/>
              <a:t> </a:t>
            </a:r>
            <a:r>
              <a:rPr lang="de-DE" dirty="0" err="1"/>
              <a:t>key</a:t>
            </a:r>
            <a:r>
              <a:rPr lang="de-DE" dirty="0"/>
              <a:t> </a:t>
            </a:r>
            <a:r>
              <a:rPr lang="de-DE" dirty="0" err="1"/>
              <a:t>phrases</a:t>
            </a:r>
            <a:endParaRPr lang="de-DE" dirty="0"/>
          </a:p>
          <a:p>
            <a:pPr marL="514350" indent="-514350">
              <a:lnSpc>
                <a:spcPct val="150000"/>
              </a:lnSpc>
              <a:buFont typeface="+mj-lt"/>
              <a:buAutoNum type="arabicPeriod"/>
            </a:pPr>
            <a:r>
              <a:rPr lang="de-DE" b="1" dirty="0"/>
              <a:t>Microsoft Power BI </a:t>
            </a:r>
            <a:r>
              <a:rPr lang="de-DE" dirty="0"/>
              <a:t>was </a:t>
            </a:r>
            <a:r>
              <a:rPr lang="de-DE" dirty="0" err="1"/>
              <a:t>used</a:t>
            </a:r>
            <a:r>
              <a:rPr lang="de-DE" dirty="0"/>
              <a:t> </a:t>
            </a:r>
            <a:r>
              <a:rPr lang="de-DE" dirty="0" err="1"/>
              <a:t>to</a:t>
            </a:r>
            <a:r>
              <a:rPr lang="de-DE" dirty="0"/>
              <a:t> </a:t>
            </a:r>
            <a:r>
              <a:rPr lang="de-DE" dirty="0" err="1"/>
              <a:t>present</a:t>
            </a:r>
            <a:r>
              <a:rPr lang="de-DE" dirty="0"/>
              <a:t> </a:t>
            </a:r>
            <a:r>
              <a:rPr lang="de-DE" dirty="0" err="1"/>
              <a:t>results</a:t>
            </a:r>
            <a:endParaRPr lang="de-DE" dirty="0"/>
          </a:p>
        </p:txBody>
      </p:sp>
      <p:sp>
        <p:nvSpPr>
          <p:cNvPr id="4" name="Foliennummernplatzhalter 3">
            <a:extLst>
              <a:ext uri="{FF2B5EF4-FFF2-40B4-BE49-F238E27FC236}">
                <a16:creationId xmlns:a16="http://schemas.microsoft.com/office/drawing/2014/main" id="{DBEB16D9-F801-40B2-B4FA-64319ABC52A7}"/>
              </a:ext>
            </a:extLst>
          </p:cNvPr>
          <p:cNvSpPr>
            <a:spLocks noGrp="1"/>
          </p:cNvSpPr>
          <p:nvPr>
            <p:ph type="sldNum" sz="quarter" idx="12"/>
          </p:nvPr>
        </p:nvSpPr>
        <p:spPr/>
        <p:txBody>
          <a:bodyPr/>
          <a:lstStyle/>
          <a:p>
            <a:fld id="{3BE8C309-F0BC-47D5-9A47-19AA664CBA27}" type="slidenum">
              <a:rPr lang="de-DE" smtClean="0"/>
              <a:t>15</a:t>
            </a:fld>
            <a:endParaRPr lang="de-DE"/>
          </a:p>
        </p:txBody>
      </p:sp>
    </p:spTree>
    <p:extLst>
      <p:ext uri="{BB962C8B-B14F-4D97-AF65-F5344CB8AC3E}">
        <p14:creationId xmlns:p14="http://schemas.microsoft.com/office/powerpoint/2010/main" val="12888862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8333E1E-03FA-4921-ACE1-860EE00B6FCE}"/>
              </a:ext>
            </a:extLst>
          </p:cNvPr>
          <p:cNvSpPr>
            <a:spLocks noGrp="1"/>
          </p:cNvSpPr>
          <p:nvPr>
            <p:ph type="title"/>
          </p:nvPr>
        </p:nvSpPr>
        <p:spPr/>
        <p:txBody>
          <a:bodyPr/>
          <a:lstStyle/>
          <a:p>
            <a:r>
              <a:rPr lang="de-DE" dirty="0"/>
              <a:t>Simple </a:t>
            </a:r>
            <a:r>
              <a:rPr lang="de-DE" dirty="0" err="1"/>
              <a:t>Example</a:t>
            </a:r>
            <a:r>
              <a:rPr lang="de-DE" dirty="0"/>
              <a:t> </a:t>
            </a:r>
            <a:r>
              <a:rPr lang="de-DE" dirty="0" err="1"/>
              <a:t>for</a:t>
            </a:r>
            <a:r>
              <a:rPr lang="de-DE" dirty="0"/>
              <a:t> </a:t>
            </a:r>
            <a:r>
              <a:rPr lang="de-DE" dirty="0" err="1"/>
              <a:t>extracting</a:t>
            </a:r>
            <a:r>
              <a:rPr lang="de-DE" dirty="0"/>
              <a:t> Key </a:t>
            </a:r>
            <a:r>
              <a:rPr lang="de-DE" dirty="0" err="1"/>
              <a:t>Phrases</a:t>
            </a:r>
            <a:endParaRPr lang="de-DE" dirty="0"/>
          </a:p>
        </p:txBody>
      </p:sp>
      <p:sp>
        <p:nvSpPr>
          <p:cNvPr id="3" name="Inhaltsplatzhalter 2">
            <a:extLst>
              <a:ext uri="{FF2B5EF4-FFF2-40B4-BE49-F238E27FC236}">
                <a16:creationId xmlns:a16="http://schemas.microsoft.com/office/drawing/2014/main" id="{C0CE1AE0-6D0B-44D1-B531-974CB233ED54}"/>
              </a:ext>
            </a:extLst>
          </p:cNvPr>
          <p:cNvSpPr>
            <a:spLocks noGrp="1"/>
          </p:cNvSpPr>
          <p:nvPr>
            <p:ph idx="1"/>
          </p:nvPr>
        </p:nvSpPr>
        <p:spPr/>
        <p:txBody>
          <a:bodyPr>
            <a:normAutofit/>
          </a:bodyPr>
          <a:lstStyle/>
          <a:p>
            <a:r>
              <a:rPr lang="de-DE" dirty="0" err="1"/>
              <a:t>Extract</a:t>
            </a:r>
            <a:r>
              <a:rPr lang="de-DE" dirty="0"/>
              <a:t> </a:t>
            </a:r>
            <a:r>
              <a:rPr lang="de-DE" b="1" dirty="0" err="1"/>
              <a:t>key</a:t>
            </a:r>
            <a:r>
              <a:rPr lang="de-DE" b="1" dirty="0"/>
              <a:t> </a:t>
            </a:r>
            <a:r>
              <a:rPr lang="de-DE" b="1" dirty="0" err="1"/>
              <a:t>phrases</a:t>
            </a:r>
            <a:r>
              <a:rPr lang="de-DE" b="1" dirty="0"/>
              <a:t> </a:t>
            </a:r>
            <a:r>
              <a:rPr lang="de-DE" dirty="0" err="1"/>
              <a:t>of</a:t>
            </a:r>
            <a:r>
              <a:rPr lang="de-DE" dirty="0"/>
              <a:t> </a:t>
            </a:r>
            <a:r>
              <a:rPr lang="de-DE" dirty="0" err="1"/>
              <a:t>answers</a:t>
            </a:r>
            <a:r>
              <a:rPr lang="de-DE" dirty="0"/>
              <a:t> </a:t>
            </a:r>
            <a:r>
              <a:rPr lang="de-DE" dirty="0" err="1"/>
              <a:t>entered</a:t>
            </a:r>
            <a:r>
              <a:rPr lang="de-DE" dirty="0"/>
              <a:t> </a:t>
            </a:r>
            <a:r>
              <a:rPr lang="de-DE" dirty="0" err="1"/>
              <a:t>into</a:t>
            </a:r>
            <a:r>
              <a:rPr lang="de-DE" dirty="0"/>
              <a:t> a </a:t>
            </a:r>
            <a:r>
              <a:rPr lang="de-DE" b="1" dirty="0"/>
              <a:t>web form </a:t>
            </a:r>
            <a:r>
              <a:rPr lang="de-DE" dirty="0" err="1"/>
              <a:t>during</a:t>
            </a:r>
            <a:r>
              <a:rPr lang="de-DE" dirty="0"/>
              <a:t> a </a:t>
            </a:r>
            <a:r>
              <a:rPr lang="de-DE" dirty="0" err="1"/>
              <a:t>survey</a:t>
            </a:r>
            <a:r>
              <a:rPr lang="de-DE" dirty="0"/>
              <a:t> </a:t>
            </a:r>
            <a:r>
              <a:rPr lang="de-DE" dirty="0" err="1"/>
              <a:t>for</a:t>
            </a:r>
            <a:r>
              <a:rPr lang="de-DE" dirty="0"/>
              <a:t> </a:t>
            </a:r>
            <a:r>
              <a:rPr lang="de-DE" b="1" dirty="0" err="1"/>
              <a:t>german</a:t>
            </a:r>
            <a:r>
              <a:rPr lang="de-DE" dirty="0"/>
              <a:t> </a:t>
            </a:r>
            <a:r>
              <a:rPr lang="de-DE" dirty="0" err="1"/>
              <a:t>coaches</a:t>
            </a:r>
            <a:endParaRPr lang="de-DE" dirty="0"/>
          </a:p>
          <a:p>
            <a:pPr marL="457200" lvl="1" indent="0">
              <a:buNone/>
            </a:pPr>
            <a:r>
              <a:rPr lang="de-DE" dirty="0">
                <a:hlinkClick r:id="rId2"/>
              </a:rPr>
              <a:t>https://app.powerbi.com/view?r=eyJrIjoiYzE4ZjBiYTQtZjBkNy00YWMzLWFjYTYtN2IzMGYzOGIyZWRkIiwidCI6Ijg4OGZhYjhhLTdiZjAtNGY2Yi04MGY0LTk1ZGFiYzU0MzM4NyIsImMiOjh9</a:t>
            </a:r>
            <a:endParaRPr lang="de-DE" dirty="0"/>
          </a:p>
          <a:p>
            <a:endParaRPr lang="de-DE" dirty="0"/>
          </a:p>
          <a:p>
            <a:r>
              <a:rPr lang="de-DE" dirty="0" err="1"/>
              <a:t>Based</a:t>
            </a:r>
            <a:r>
              <a:rPr lang="de-DE" dirty="0"/>
              <a:t> on </a:t>
            </a:r>
            <a:r>
              <a:rPr lang="de-DE" dirty="0" err="1"/>
              <a:t>the</a:t>
            </a:r>
            <a:r>
              <a:rPr lang="de-DE" dirty="0"/>
              <a:t> </a:t>
            </a:r>
            <a:r>
              <a:rPr lang="de-DE" dirty="0" err="1"/>
              <a:t>following</a:t>
            </a:r>
            <a:r>
              <a:rPr lang="de-DE" dirty="0"/>
              <a:t> </a:t>
            </a:r>
            <a:r>
              <a:rPr lang="de-DE" dirty="0" err="1"/>
              <a:t>tutorial</a:t>
            </a:r>
            <a:r>
              <a:rPr lang="de-DE" dirty="0"/>
              <a:t> </a:t>
            </a:r>
            <a:r>
              <a:rPr lang="de-DE" dirty="0" err="1"/>
              <a:t>using</a:t>
            </a:r>
            <a:r>
              <a:rPr lang="de-DE" dirty="0"/>
              <a:t> Azure </a:t>
            </a:r>
            <a:r>
              <a:rPr lang="de-DE" dirty="0" err="1"/>
              <a:t>Cognitive</a:t>
            </a:r>
            <a:r>
              <a:rPr lang="de-DE" dirty="0"/>
              <a:t> Services:</a:t>
            </a:r>
          </a:p>
          <a:p>
            <a:pPr marL="457200" lvl="1" indent="0">
              <a:buNone/>
            </a:pPr>
            <a:r>
              <a:rPr lang="de-DE" dirty="0">
                <a:hlinkClick r:id="rId3"/>
              </a:rPr>
              <a:t>https://docs.microsoft.com/de-de/azure/cognitive-services/text-analytics/tutorials/tutorial-power-bi-key-phrases</a:t>
            </a:r>
            <a:endParaRPr lang="de-DE" dirty="0"/>
          </a:p>
          <a:p>
            <a:endParaRPr lang="de-DE" dirty="0"/>
          </a:p>
          <a:p>
            <a:endParaRPr lang="de-DE" dirty="0"/>
          </a:p>
        </p:txBody>
      </p:sp>
      <p:sp>
        <p:nvSpPr>
          <p:cNvPr id="4" name="Foliennummernplatzhalter 3">
            <a:extLst>
              <a:ext uri="{FF2B5EF4-FFF2-40B4-BE49-F238E27FC236}">
                <a16:creationId xmlns:a16="http://schemas.microsoft.com/office/drawing/2014/main" id="{B44B4A1C-9358-4D8E-968C-BCDF734A91CC}"/>
              </a:ext>
            </a:extLst>
          </p:cNvPr>
          <p:cNvSpPr>
            <a:spLocks noGrp="1"/>
          </p:cNvSpPr>
          <p:nvPr>
            <p:ph type="sldNum" sz="quarter" idx="12"/>
          </p:nvPr>
        </p:nvSpPr>
        <p:spPr/>
        <p:txBody>
          <a:bodyPr/>
          <a:lstStyle/>
          <a:p>
            <a:fld id="{3BE8C309-F0BC-47D5-9A47-19AA664CBA27}" type="slidenum">
              <a:rPr lang="de-DE" smtClean="0"/>
              <a:t>16</a:t>
            </a:fld>
            <a:endParaRPr lang="de-DE"/>
          </a:p>
        </p:txBody>
      </p:sp>
    </p:spTree>
    <p:extLst>
      <p:ext uri="{BB962C8B-B14F-4D97-AF65-F5344CB8AC3E}">
        <p14:creationId xmlns:p14="http://schemas.microsoft.com/office/powerpoint/2010/main" val="29897607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007327" y="2709745"/>
            <a:ext cx="5032273" cy="3804889"/>
          </a:xfrm>
          <a:prstGeom prst="rect">
            <a:avLst/>
          </a:prstGeom>
        </p:spPr>
      </p:pic>
      <p:sp>
        <p:nvSpPr>
          <p:cNvPr id="4" name="Title 3"/>
          <p:cNvSpPr>
            <a:spLocks noGrp="1"/>
          </p:cNvSpPr>
          <p:nvPr>
            <p:ph type="title"/>
          </p:nvPr>
        </p:nvSpPr>
        <p:spPr/>
        <p:txBody>
          <a:bodyPr/>
          <a:lstStyle/>
          <a:p>
            <a:r>
              <a:rPr lang="en-US" dirty="0"/>
              <a:t>Microsoft Azure Machine Learning</a:t>
            </a:r>
          </a:p>
        </p:txBody>
      </p:sp>
      <p:sp>
        <p:nvSpPr>
          <p:cNvPr id="5" name="Content Placeholder 4"/>
          <p:cNvSpPr>
            <a:spLocks noGrp="1"/>
          </p:cNvSpPr>
          <p:nvPr>
            <p:ph idx="1"/>
          </p:nvPr>
        </p:nvSpPr>
        <p:spPr/>
        <p:txBody>
          <a:bodyPr>
            <a:normAutofit/>
          </a:bodyPr>
          <a:lstStyle/>
          <a:p>
            <a:pPr>
              <a:lnSpc>
                <a:spcPct val="110000"/>
              </a:lnSpc>
            </a:pPr>
            <a:r>
              <a:rPr lang="en-US" sz="3200" dirty="0"/>
              <a:t>Web based UI accessible from different browsers</a:t>
            </a:r>
          </a:p>
          <a:p>
            <a:pPr>
              <a:lnSpc>
                <a:spcPct val="110000"/>
              </a:lnSpc>
            </a:pPr>
            <a:r>
              <a:rPr lang="en-US" sz="3200" dirty="0" err="1"/>
              <a:t>Share|collaborate</a:t>
            </a:r>
            <a:r>
              <a:rPr lang="en-US" sz="3200" dirty="0"/>
              <a:t> to any other ML workspace</a:t>
            </a:r>
          </a:p>
          <a:p>
            <a:pPr>
              <a:lnSpc>
                <a:spcPct val="110000"/>
              </a:lnSpc>
            </a:pPr>
            <a:r>
              <a:rPr lang="en-US" sz="3200" dirty="0" err="1"/>
              <a:t>Drag&amp;Drop</a:t>
            </a:r>
            <a:r>
              <a:rPr lang="en-US" sz="3200" dirty="0"/>
              <a:t> visual </a:t>
            </a:r>
            <a:r>
              <a:rPr lang="en-US" sz="3200" dirty="0" err="1"/>
              <a:t>design|development</a:t>
            </a:r>
            <a:endParaRPr lang="en-US" sz="3200" dirty="0"/>
          </a:p>
          <a:p>
            <a:pPr>
              <a:lnSpc>
                <a:spcPct val="110000"/>
              </a:lnSpc>
            </a:pPr>
            <a:r>
              <a:rPr lang="en-US" sz="3200" dirty="0"/>
              <a:t>Wide range of ML Algorithms catalog</a:t>
            </a:r>
          </a:p>
          <a:p>
            <a:pPr>
              <a:lnSpc>
                <a:spcPct val="110000"/>
              </a:lnSpc>
            </a:pPr>
            <a:r>
              <a:rPr lang="en-US" sz="3200" dirty="0"/>
              <a:t>Extend with OSS </a:t>
            </a:r>
            <a:r>
              <a:rPr lang="en-US" sz="3200" dirty="0" err="1"/>
              <a:t>R|Python</a:t>
            </a:r>
            <a:r>
              <a:rPr lang="en-US" sz="3200" dirty="0"/>
              <a:t> scripts</a:t>
            </a:r>
          </a:p>
          <a:p>
            <a:pPr>
              <a:lnSpc>
                <a:spcPct val="110000"/>
              </a:lnSpc>
            </a:pPr>
            <a:r>
              <a:rPr lang="en-US" sz="3200" dirty="0" err="1"/>
              <a:t>Share|Document</a:t>
            </a:r>
            <a:r>
              <a:rPr lang="en-US" sz="3200" dirty="0"/>
              <a:t> with </a:t>
            </a:r>
            <a:r>
              <a:rPr lang="en-US" sz="3200" dirty="0" err="1"/>
              <a:t>IPython|Jupyter</a:t>
            </a:r>
            <a:endParaRPr lang="en-US" sz="3200" dirty="0"/>
          </a:p>
          <a:p>
            <a:pPr>
              <a:lnSpc>
                <a:spcPct val="110000"/>
              </a:lnSpc>
            </a:pPr>
            <a:r>
              <a:rPr lang="en-US" sz="3200" dirty="0" err="1"/>
              <a:t>Deploy|Publish|Scale</a:t>
            </a:r>
            <a:r>
              <a:rPr lang="en-US" sz="3200" dirty="0"/>
              <a:t> rapidly (APIs)</a:t>
            </a:r>
          </a:p>
        </p:txBody>
      </p:sp>
      <p:pic>
        <p:nvPicPr>
          <p:cNvPr id="6" name="Grafik 5">
            <a:extLst>
              <a:ext uri="{FF2B5EF4-FFF2-40B4-BE49-F238E27FC236}">
                <a16:creationId xmlns:a16="http://schemas.microsoft.com/office/drawing/2014/main" id="{A71E1056-AC38-4EFF-88C8-E38AB8749075}"/>
              </a:ext>
            </a:extLst>
          </p:cNvPr>
          <p:cNvPicPr>
            <a:picLocks noChangeAspect="1"/>
          </p:cNvPicPr>
          <p:nvPr/>
        </p:nvPicPr>
        <p:blipFill>
          <a:blip r:embed="rId4"/>
          <a:stretch>
            <a:fillRect/>
          </a:stretch>
        </p:blipFill>
        <p:spPr>
          <a:xfrm>
            <a:off x="152400" y="6121400"/>
            <a:ext cx="2143125" cy="561975"/>
          </a:xfrm>
          <a:prstGeom prst="rect">
            <a:avLst/>
          </a:prstGeom>
        </p:spPr>
      </p:pic>
    </p:spTree>
    <p:extLst>
      <p:ext uri="{BB962C8B-B14F-4D97-AF65-F5344CB8AC3E}">
        <p14:creationId xmlns:p14="http://schemas.microsoft.com/office/powerpoint/2010/main" val="14601136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Microsoft Azure Machine Learning</a:t>
            </a:r>
          </a:p>
        </p:txBody>
      </p:sp>
      <p:grpSp>
        <p:nvGrpSpPr>
          <p:cNvPr id="27" name="Group 26"/>
          <p:cNvGrpSpPr/>
          <p:nvPr/>
        </p:nvGrpSpPr>
        <p:grpSpPr>
          <a:xfrm>
            <a:off x="6353121" y="4376419"/>
            <a:ext cx="3514586" cy="492443"/>
            <a:chOff x="6370637" y="4376419"/>
            <a:chExt cx="3514586" cy="492443"/>
          </a:xfrm>
          <a:solidFill>
            <a:srgbClr val="002060"/>
          </a:solidFill>
        </p:grpSpPr>
        <p:sp>
          <p:nvSpPr>
            <p:cNvPr id="28" name="Right Arrow 27"/>
            <p:cNvSpPr/>
            <p:nvPr/>
          </p:nvSpPr>
          <p:spPr bwMode="auto">
            <a:xfrm>
              <a:off x="6370637" y="4411662"/>
              <a:ext cx="914400" cy="457200"/>
            </a:xfrm>
            <a:prstGeom prst="rightArrow">
              <a:avLst/>
            </a:prstGeom>
            <a:grpFill/>
            <a:ln w="9525" cap="flat" cmpd="sng" algn="ctr">
              <a:noFill/>
              <a:prstDash val="solid"/>
              <a:headEnd type="none" w="med" len="med"/>
              <a:tailEnd type="none" w="med" len="med"/>
            </a:ln>
            <a:effec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err="1">
                <a:ln w="0"/>
                <a:effectLst>
                  <a:outerShdw blurRad="38100" dist="25400" dir="5400000" algn="ctr" rotWithShape="0">
                    <a:srgbClr val="6E747A">
                      <a:alpha val="43000"/>
                    </a:srgbClr>
                  </a:outerShdw>
                </a:effectLst>
                <a:uLnTx/>
                <a:uFillTx/>
                <a:latin typeface="Segoe UI"/>
                <a:ea typeface="Segoe UI" pitchFamily="34" charset="0"/>
                <a:cs typeface="Segoe UI" pitchFamily="34" charset="0"/>
              </a:endParaRPr>
            </a:p>
          </p:txBody>
        </p:sp>
        <p:sp>
          <p:nvSpPr>
            <p:cNvPr id="29" name="TextBox 28"/>
            <p:cNvSpPr txBox="1"/>
            <p:nvPr/>
          </p:nvSpPr>
          <p:spPr>
            <a:xfrm>
              <a:off x="7437437" y="4376419"/>
              <a:ext cx="2447786" cy="492443"/>
            </a:xfrm>
            <a:prstGeom prst="rect">
              <a:avLst/>
            </a:prstGeom>
            <a:noFill/>
          </p:spPr>
          <p:txBody>
            <a:bodyPr wrap="none" lIns="0" tIns="0" rIns="0" bIns="0" rtlCol="0">
              <a:spAutoFit/>
            </a:bodyPr>
            <a:lstStyle/>
            <a:p>
              <a:pPr marL="0" marR="0" lvl="0" indent="0" defTabSz="932742"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effectLst/>
                  <a:uLnTx/>
                  <a:uFillTx/>
                  <a:latin typeface="Segoe UI Light" pitchFamily="34" charset="0"/>
                </a:rPr>
                <a:t>IT Professional</a:t>
              </a:r>
            </a:p>
          </p:txBody>
        </p:sp>
      </p:grpSp>
      <p:grpSp>
        <p:nvGrpSpPr>
          <p:cNvPr id="30" name="Group 29"/>
          <p:cNvGrpSpPr/>
          <p:nvPr/>
        </p:nvGrpSpPr>
        <p:grpSpPr>
          <a:xfrm>
            <a:off x="5608637" y="3344862"/>
            <a:ext cx="3383696" cy="533400"/>
            <a:chOff x="6370637" y="3344862"/>
            <a:chExt cx="3383696" cy="533400"/>
          </a:xfrm>
          <a:solidFill>
            <a:srgbClr val="002060"/>
          </a:solidFill>
        </p:grpSpPr>
        <p:sp>
          <p:nvSpPr>
            <p:cNvPr id="31" name="Right Arrow 30"/>
            <p:cNvSpPr/>
            <p:nvPr/>
          </p:nvSpPr>
          <p:spPr bwMode="auto">
            <a:xfrm>
              <a:off x="6370637" y="3421062"/>
              <a:ext cx="914400" cy="457200"/>
            </a:xfrm>
            <a:prstGeom prst="rightArrow">
              <a:avLst/>
            </a:prstGeom>
            <a:grpFill/>
            <a:ln w="9525" cap="flat" cmpd="sng" algn="ctr">
              <a:noFill/>
              <a:prstDash val="solid"/>
              <a:headEnd type="none" w="med" len="med"/>
              <a:tailEnd type="none" w="med" len="med"/>
            </a:ln>
            <a:effec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800" b="0" i="0" u="none" strike="noStrike" kern="0" cap="none" spc="-50" normalizeH="0" baseline="0" noProof="0" dirty="0" err="1">
                <a:ln>
                  <a:noFill/>
                </a:ln>
                <a:effectLst/>
                <a:uLnTx/>
                <a:uFillTx/>
                <a:latin typeface="Segoe UI"/>
                <a:ea typeface="Segoe UI" pitchFamily="34" charset="0"/>
                <a:cs typeface="Segoe UI" pitchFamily="34" charset="0"/>
              </a:endParaRPr>
            </a:p>
          </p:txBody>
        </p:sp>
        <p:sp>
          <p:nvSpPr>
            <p:cNvPr id="32" name="TextBox 31"/>
            <p:cNvSpPr txBox="1"/>
            <p:nvPr/>
          </p:nvSpPr>
          <p:spPr>
            <a:xfrm>
              <a:off x="7450817" y="3344862"/>
              <a:ext cx="2303516" cy="492443"/>
            </a:xfrm>
            <a:prstGeom prst="rect">
              <a:avLst/>
            </a:prstGeom>
            <a:noFill/>
          </p:spPr>
          <p:txBody>
            <a:bodyPr wrap="none" lIns="0" tIns="0" rIns="0" bIns="0" rtlCol="0">
              <a:spAutoFit/>
            </a:bodyPr>
            <a:lstStyle/>
            <a:p>
              <a:pPr marL="0" marR="0" lvl="0" indent="0" defTabSz="932742"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effectLst/>
                  <a:uLnTx/>
                  <a:uFillTx/>
                  <a:latin typeface="Segoe UI Light" pitchFamily="34" charset="0"/>
                </a:rPr>
                <a:t>Data Scientist</a:t>
              </a:r>
            </a:p>
          </p:txBody>
        </p:sp>
      </p:grpSp>
      <p:grpSp>
        <p:nvGrpSpPr>
          <p:cNvPr id="33" name="Group 32"/>
          <p:cNvGrpSpPr/>
          <p:nvPr/>
        </p:nvGrpSpPr>
        <p:grpSpPr>
          <a:xfrm>
            <a:off x="4922837" y="2430462"/>
            <a:ext cx="2893369" cy="501939"/>
            <a:chOff x="6370637" y="2430462"/>
            <a:chExt cx="2893369" cy="501939"/>
          </a:xfrm>
          <a:solidFill>
            <a:srgbClr val="002060"/>
          </a:solidFill>
        </p:grpSpPr>
        <p:sp>
          <p:nvSpPr>
            <p:cNvPr id="34" name="Right Arrow 33"/>
            <p:cNvSpPr/>
            <p:nvPr/>
          </p:nvSpPr>
          <p:spPr bwMode="auto">
            <a:xfrm>
              <a:off x="6370637" y="2475201"/>
              <a:ext cx="914400" cy="457200"/>
            </a:xfrm>
            <a:prstGeom prst="rightArrow">
              <a:avLst/>
            </a:prstGeom>
            <a:grpFill/>
            <a:ln w="9525" cap="flat" cmpd="sng" algn="ctr">
              <a:noFill/>
              <a:prstDash val="solid"/>
              <a:headEnd type="none" w="med" len="med"/>
              <a:tailEnd type="none" w="med" len="med"/>
            </a:ln>
            <a:effec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800" b="0" i="0" u="none" strike="noStrike" kern="0" cap="none" spc="-50" normalizeH="0" baseline="0" noProof="0" dirty="0" err="1">
                <a:ln>
                  <a:noFill/>
                </a:ln>
                <a:effectLst/>
                <a:uLnTx/>
                <a:uFillTx/>
                <a:latin typeface="Segoe UI"/>
                <a:ea typeface="Segoe UI" pitchFamily="34" charset="0"/>
                <a:cs typeface="Segoe UI" pitchFamily="34" charset="0"/>
              </a:endParaRPr>
            </a:p>
          </p:txBody>
        </p:sp>
        <p:sp>
          <p:nvSpPr>
            <p:cNvPr id="35" name="TextBox 34"/>
            <p:cNvSpPr txBox="1"/>
            <p:nvPr/>
          </p:nvSpPr>
          <p:spPr>
            <a:xfrm>
              <a:off x="7450817" y="2430462"/>
              <a:ext cx="1813189" cy="492443"/>
            </a:xfrm>
            <a:prstGeom prst="rect">
              <a:avLst/>
            </a:prstGeom>
            <a:noFill/>
          </p:spPr>
          <p:txBody>
            <a:bodyPr wrap="none" lIns="0" tIns="0" rIns="0" bIns="0" rtlCol="0">
              <a:spAutoFit/>
            </a:bodyPr>
            <a:lstStyle/>
            <a:p>
              <a:pPr marL="0" marR="0" lvl="0" indent="0" defTabSz="932742"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effectLst/>
                  <a:uLnTx/>
                  <a:uFillTx/>
                  <a:latin typeface="Segoe UI Light" pitchFamily="34" charset="0"/>
                </a:rPr>
                <a:t>Best of MS</a:t>
              </a:r>
            </a:p>
          </p:txBody>
        </p:sp>
      </p:grpSp>
      <p:sp>
        <p:nvSpPr>
          <p:cNvPr id="36" name="Right Arrow 35"/>
          <p:cNvSpPr/>
          <p:nvPr/>
        </p:nvSpPr>
        <p:spPr bwMode="auto">
          <a:xfrm>
            <a:off x="7038921" y="5513705"/>
            <a:ext cx="914400" cy="457200"/>
          </a:xfrm>
          <a:prstGeom prst="rightArrow">
            <a:avLst/>
          </a:prstGeom>
          <a:solidFill>
            <a:srgbClr val="002060"/>
          </a:solidFill>
          <a:ln w="9525" cap="flat" cmpd="sng" algn="ctr">
            <a:noFill/>
            <a:prstDash val="solid"/>
            <a:headEnd type="none" w="med" len="med"/>
            <a:tailEnd type="none" w="med" len="med"/>
          </a:ln>
          <a:effec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800" b="0" i="0" u="none" strike="noStrike" kern="0" cap="none" spc="-50" normalizeH="0" baseline="0" noProof="0" dirty="0" err="1">
              <a:ln>
                <a:noFill/>
              </a:ln>
              <a:effectLst/>
              <a:uLnTx/>
              <a:uFillTx/>
              <a:latin typeface="Segoe UI"/>
              <a:ea typeface="Segoe UI" pitchFamily="34" charset="0"/>
              <a:cs typeface="Segoe UI" pitchFamily="34" charset="0"/>
            </a:endParaRPr>
          </a:p>
        </p:txBody>
      </p:sp>
      <p:sp>
        <p:nvSpPr>
          <p:cNvPr id="37" name="TextBox 36"/>
          <p:cNvSpPr txBox="1"/>
          <p:nvPr/>
        </p:nvSpPr>
        <p:spPr>
          <a:xfrm>
            <a:off x="8105721" y="5478462"/>
            <a:ext cx="3121047" cy="492443"/>
          </a:xfrm>
          <a:prstGeom prst="rect">
            <a:avLst/>
          </a:prstGeom>
          <a:noFill/>
        </p:spPr>
        <p:txBody>
          <a:bodyPr wrap="none" lIns="0" tIns="0" rIns="0" bIns="0" rtlCol="0">
            <a:spAutoFit/>
          </a:bodyPr>
          <a:lstStyle/>
          <a:p>
            <a:pPr defTabSz="932742"/>
            <a:r>
              <a:rPr lang="en-US" sz="3200" dirty="0">
                <a:latin typeface="Segoe UI Light" pitchFamily="34" charset="0"/>
              </a:rPr>
              <a:t>ISVs &amp; Developers</a:t>
            </a:r>
          </a:p>
        </p:txBody>
      </p:sp>
      <p:grpSp>
        <p:nvGrpSpPr>
          <p:cNvPr id="38" name="Group 37"/>
          <p:cNvGrpSpPr/>
          <p:nvPr/>
        </p:nvGrpSpPr>
        <p:grpSpPr>
          <a:xfrm>
            <a:off x="2028557" y="3125080"/>
            <a:ext cx="3530349" cy="989806"/>
            <a:chOff x="1397124" y="923218"/>
            <a:chExt cx="3530349" cy="989806"/>
          </a:xfrm>
        </p:grpSpPr>
        <p:sp>
          <p:nvSpPr>
            <p:cNvPr id="39" name="Trapezoid 38"/>
            <p:cNvSpPr/>
            <p:nvPr/>
          </p:nvSpPr>
          <p:spPr>
            <a:xfrm>
              <a:off x="1397124" y="923218"/>
              <a:ext cx="3530349" cy="989806"/>
            </a:xfrm>
            <a:prstGeom prst="trapezoid">
              <a:avLst>
                <a:gd name="adj" fmla="val 77820"/>
              </a:avLst>
            </a:prstGeom>
            <a:solidFill>
              <a:srgbClr val="002050">
                <a:lumMod val="50000"/>
                <a:lumOff val="50000"/>
              </a:srgbClr>
            </a:solidFill>
            <a:ln w="10795" cap="flat" cmpd="sng" algn="ctr">
              <a:solidFill>
                <a:srgbClr val="FFFFFF">
                  <a:hueOff val="0"/>
                  <a:satOff val="0"/>
                  <a:lumOff val="0"/>
                  <a:alphaOff val="0"/>
                </a:srgbClr>
              </a:solidFill>
              <a:prstDash val="solid"/>
            </a:ln>
            <a:effectLst/>
          </p:spPr>
        </p:sp>
        <p:sp>
          <p:nvSpPr>
            <p:cNvPr id="40" name="Trapezoid 6"/>
            <p:cNvSpPr/>
            <p:nvPr/>
          </p:nvSpPr>
          <p:spPr>
            <a:xfrm>
              <a:off x="2014935" y="923218"/>
              <a:ext cx="2294727" cy="989806"/>
            </a:xfrm>
            <a:prstGeom prst="rect">
              <a:avLst/>
            </a:prstGeom>
            <a:noFill/>
            <a:ln>
              <a:noFill/>
            </a:ln>
            <a:effectLst/>
          </p:spPr>
          <p:txBody>
            <a:bodyPr spcFirstLastPara="0" vert="horz" wrap="square" lIns="25400" tIns="25400" rIns="25400" bIns="25400" numCol="1" spcCol="1270" anchor="ctr" anchorCtr="0">
              <a:noAutofit/>
            </a:bodyPr>
            <a:lstStyle/>
            <a:p>
              <a:pPr marL="0" marR="0" lvl="0" indent="0" algn="ctr" defTabSz="889000" eaLnBrk="1" fontAlgn="auto" latinLnBrk="0" hangingPunct="1">
                <a:lnSpc>
                  <a:spcPct val="90000"/>
                </a:lnSpc>
                <a:spcBef>
                  <a:spcPct val="0"/>
                </a:spcBef>
                <a:spcAft>
                  <a:spcPct val="35000"/>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ML Studio</a:t>
              </a:r>
            </a:p>
          </p:txBody>
        </p:sp>
      </p:grpSp>
      <p:grpSp>
        <p:nvGrpSpPr>
          <p:cNvPr id="41" name="Group 40"/>
          <p:cNvGrpSpPr/>
          <p:nvPr/>
        </p:nvGrpSpPr>
        <p:grpSpPr>
          <a:xfrm>
            <a:off x="631433" y="5228328"/>
            <a:ext cx="6324598" cy="1012134"/>
            <a:chOff x="0" y="3051462"/>
            <a:chExt cx="6324598" cy="1012134"/>
          </a:xfrm>
          <a:solidFill>
            <a:srgbClr val="002050">
              <a:lumMod val="90000"/>
              <a:lumOff val="10000"/>
            </a:srgbClr>
          </a:solidFill>
        </p:grpSpPr>
        <p:sp>
          <p:nvSpPr>
            <p:cNvPr id="42" name="Trapezoid 41"/>
            <p:cNvSpPr/>
            <p:nvPr/>
          </p:nvSpPr>
          <p:spPr>
            <a:xfrm>
              <a:off x="0" y="3051462"/>
              <a:ext cx="6324598" cy="1012134"/>
            </a:xfrm>
            <a:prstGeom prst="trapezoid">
              <a:avLst>
                <a:gd name="adj" fmla="val 77820"/>
              </a:avLst>
            </a:prstGeom>
            <a:grpFill/>
            <a:ln w="10795" cap="flat" cmpd="sng" algn="ctr">
              <a:solidFill>
                <a:srgbClr val="FFFFFF">
                  <a:hueOff val="0"/>
                  <a:satOff val="0"/>
                  <a:lumOff val="0"/>
                  <a:alphaOff val="0"/>
                </a:srgbClr>
              </a:solidFill>
              <a:prstDash val="solid"/>
            </a:ln>
            <a:effectLst/>
          </p:spPr>
        </p:sp>
        <p:sp>
          <p:nvSpPr>
            <p:cNvPr id="43" name="Trapezoid 10"/>
            <p:cNvSpPr/>
            <p:nvPr/>
          </p:nvSpPr>
          <p:spPr>
            <a:xfrm>
              <a:off x="1106804" y="3051462"/>
              <a:ext cx="4110989" cy="1012134"/>
            </a:xfrm>
            <a:prstGeom prst="rect">
              <a:avLst/>
            </a:prstGeom>
            <a:grpFill/>
            <a:ln>
              <a:noFill/>
            </a:ln>
            <a:effectLst/>
          </p:spPr>
          <p:txBody>
            <a:bodyPr spcFirstLastPara="0" vert="horz" wrap="square" lIns="25400" tIns="25400" rIns="25400" bIns="25400" numCol="1" spcCol="1270" anchor="ctr" anchorCtr="0">
              <a:noAutofit/>
            </a:bodyPr>
            <a:lstStyle/>
            <a:p>
              <a:pPr marL="0" marR="0" lvl="0" indent="0" algn="ctr" defTabSz="889000" eaLnBrk="1" fontAlgn="auto" latinLnBrk="0" hangingPunct="1">
                <a:lnSpc>
                  <a:spcPct val="90000"/>
                </a:lnSpc>
                <a:spcBef>
                  <a:spcPct val="0"/>
                </a:spcBef>
                <a:spcAft>
                  <a:spcPct val="35000"/>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ML APIs</a:t>
              </a:r>
              <a:br>
                <a:rPr kumimoji="0" lang="en-US" sz="2000"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br>
              <a:r>
                <a:rPr kumimoji="0" lang="en-US" sz="2000"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Marketplace</a:t>
              </a:r>
            </a:p>
          </p:txBody>
        </p:sp>
      </p:grpSp>
      <p:grpSp>
        <p:nvGrpSpPr>
          <p:cNvPr id="44" name="Group 43"/>
          <p:cNvGrpSpPr/>
          <p:nvPr/>
        </p:nvGrpSpPr>
        <p:grpSpPr>
          <a:xfrm>
            <a:off x="1297756" y="4114886"/>
            <a:ext cx="4991951" cy="1138438"/>
            <a:chOff x="666323" y="1913024"/>
            <a:chExt cx="4991951" cy="1138438"/>
          </a:xfrm>
          <a:solidFill>
            <a:srgbClr val="0072C6">
              <a:lumMod val="75000"/>
            </a:srgbClr>
          </a:solidFill>
        </p:grpSpPr>
        <p:sp>
          <p:nvSpPr>
            <p:cNvPr id="45" name="Trapezoid 44"/>
            <p:cNvSpPr/>
            <p:nvPr/>
          </p:nvSpPr>
          <p:spPr>
            <a:xfrm>
              <a:off x="666323" y="1913024"/>
              <a:ext cx="4991951" cy="1138438"/>
            </a:xfrm>
            <a:prstGeom prst="trapezoid">
              <a:avLst>
                <a:gd name="adj" fmla="val 77820"/>
              </a:avLst>
            </a:prstGeom>
            <a:grpFill/>
            <a:ln w="10795" cap="flat" cmpd="sng" algn="ctr">
              <a:solidFill>
                <a:srgbClr val="FFFFFF">
                  <a:hueOff val="0"/>
                  <a:satOff val="0"/>
                  <a:lumOff val="0"/>
                  <a:alphaOff val="0"/>
                </a:srgbClr>
              </a:solidFill>
              <a:prstDash val="solid"/>
            </a:ln>
            <a:effectLst/>
          </p:spPr>
        </p:sp>
        <p:sp>
          <p:nvSpPr>
            <p:cNvPr id="46" name="Trapezoid 8"/>
            <p:cNvSpPr/>
            <p:nvPr/>
          </p:nvSpPr>
          <p:spPr>
            <a:xfrm>
              <a:off x="1539915" y="1913024"/>
              <a:ext cx="3244768" cy="1138438"/>
            </a:xfrm>
            <a:prstGeom prst="rect">
              <a:avLst/>
            </a:prstGeom>
            <a:grpFill/>
            <a:ln>
              <a:noFill/>
            </a:ln>
            <a:effectLst/>
          </p:spPr>
          <p:txBody>
            <a:bodyPr spcFirstLastPara="0" vert="horz" wrap="square" lIns="25400" tIns="25400" rIns="25400" bIns="25400" numCol="1" spcCol="1270" anchor="ctr" anchorCtr="0">
              <a:noAutofit/>
            </a:bodyPr>
            <a:lstStyle/>
            <a:p>
              <a:pPr marL="0" marR="0" lvl="0" indent="0" algn="ctr" defTabSz="889000" eaLnBrk="1" fontAlgn="auto" latinLnBrk="0" hangingPunct="1">
                <a:lnSpc>
                  <a:spcPct val="90000"/>
                </a:lnSpc>
                <a:spcBef>
                  <a:spcPct val="0"/>
                </a:spcBef>
                <a:spcAft>
                  <a:spcPct val="35000"/>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ML Operationalization</a:t>
              </a:r>
            </a:p>
          </p:txBody>
        </p:sp>
      </p:grpSp>
      <p:sp>
        <p:nvSpPr>
          <p:cNvPr id="47" name="Trapezoid 46"/>
          <p:cNvSpPr/>
          <p:nvPr/>
        </p:nvSpPr>
        <p:spPr>
          <a:xfrm>
            <a:off x="2579400" y="2209119"/>
            <a:ext cx="2428663" cy="923218"/>
          </a:xfrm>
          <a:prstGeom prst="trapezoid">
            <a:avLst>
              <a:gd name="adj" fmla="val 77820"/>
            </a:avLst>
          </a:prstGeom>
          <a:solidFill>
            <a:srgbClr val="002050">
              <a:lumMod val="25000"/>
              <a:lumOff val="75000"/>
            </a:srgbClr>
          </a:solidFill>
          <a:ln w="10795" cap="flat" cmpd="sng" algn="ctr">
            <a:solidFill>
              <a:srgbClr val="FFFFFF">
                <a:hueOff val="0"/>
                <a:satOff val="0"/>
                <a:lumOff val="0"/>
                <a:alphaOff val="0"/>
              </a:srgbClr>
            </a:solidFill>
            <a:prstDash val="solid"/>
          </a:ln>
          <a:effectLst/>
        </p:spPr>
        <p:txBody>
          <a:bodyP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ML Algorithms</a:t>
            </a:r>
            <a:endParaRPr kumimoji="0" lang="en-US" sz="2000" b="1" i="0" u="none" strike="noStrike" kern="0" cap="none" spc="0" normalizeH="0" baseline="0" noProof="0" dirty="0">
              <a:ln>
                <a:noFill/>
              </a:ln>
              <a:solidFill>
                <a:srgbClr val="FFFFFF"/>
              </a:solidFill>
              <a:effectLst/>
              <a:uLnTx/>
              <a:uFillTx/>
              <a:latin typeface="Segoe UI"/>
              <a:ea typeface="+mn-ea"/>
              <a:cs typeface="+mn-cs"/>
            </a:endParaRPr>
          </a:p>
        </p:txBody>
      </p:sp>
      <p:sp>
        <p:nvSpPr>
          <p:cNvPr id="48" name="Trapezoid 4"/>
          <p:cNvSpPr/>
          <p:nvPr/>
        </p:nvSpPr>
        <p:spPr>
          <a:xfrm>
            <a:off x="2579400" y="2209119"/>
            <a:ext cx="2428663" cy="923218"/>
          </a:xfrm>
          <a:prstGeom prst="rect">
            <a:avLst/>
          </a:prstGeom>
          <a:noFill/>
          <a:ln>
            <a:noFill/>
          </a:ln>
          <a:effectLst/>
        </p:spPr>
        <p:txBody>
          <a:bodyPr spcFirstLastPara="0" vert="horz" wrap="square" lIns="25400" tIns="25400" rIns="25400" bIns="25400" numCol="1" spcCol="1270" anchor="ctr" anchorCtr="0">
            <a:noAutofit/>
          </a:bodyPr>
          <a:lstStyle/>
          <a:p>
            <a:pPr marL="0" marR="0" lvl="0" indent="0" algn="ctr" defTabSz="889000" eaLnBrk="1" fontAlgn="auto" latinLnBrk="0" hangingPunct="1">
              <a:lnSpc>
                <a:spcPct val="90000"/>
              </a:lnSpc>
              <a:spcBef>
                <a:spcPct val="0"/>
              </a:spcBef>
              <a:spcAft>
                <a:spcPct val="3500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pic>
        <p:nvPicPr>
          <p:cNvPr id="25" name="Grafik 24">
            <a:extLst>
              <a:ext uri="{FF2B5EF4-FFF2-40B4-BE49-F238E27FC236}">
                <a16:creationId xmlns:a16="http://schemas.microsoft.com/office/drawing/2014/main" id="{693F94EF-B11A-465F-BA90-B7E57D09A002}"/>
              </a:ext>
            </a:extLst>
          </p:cNvPr>
          <p:cNvPicPr>
            <a:picLocks noChangeAspect="1"/>
          </p:cNvPicPr>
          <p:nvPr/>
        </p:nvPicPr>
        <p:blipFill>
          <a:blip r:embed="rId3"/>
          <a:stretch>
            <a:fillRect/>
          </a:stretch>
        </p:blipFill>
        <p:spPr>
          <a:xfrm>
            <a:off x="152400" y="6121400"/>
            <a:ext cx="2143125" cy="561975"/>
          </a:xfrm>
          <a:prstGeom prst="rect">
            <a:avLst/>
          </a:prstGeom>
        </p:spPr>
      </p:pic>
    </p:spTree>
    <p:extLst>
      <p:ext uri="{BB962C8B-B14F-4D97-AF65-F5344CB8AC3E}">
        <p14:creationId xmlns:p14="http://schemas.microsoft.com/office/powerpoint/2010/main" val="41350321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6801" y="183847"/>
            <a:ext cx="11654187" cy="644678"/>
          </a:xfrm>
        </p:spPr>
        <p:txBody>
          <a:bodyPr/>
          <a:lstStyle/>
          <a:p>
            <a:r>
              <a:rPr lang="en-US" sz="4000" dirty="0"/>
              <a:t>Azure Machine Learning Ecosystem</a:t>
            </a:r>
          </a:p>
        </p:txBody>
      </p:sp>
      <p:grpSp>
        <p:nvGrpSpPr>
          <p:cNvPr id="4" name="Group 3"/>
          <p:cNvGrpSpPr/>
          <p:nvPr/>
        </p:nvGrpSpPr>
        <p:grpSpPr>
          <a:xfrm>
            <a:off x="3493742" y="2445583"/>
            <a:ext cx="2530154" cy="2078841"/>
            <a:chOff x="279190" y="1202994"/>
            <a:chExt cx="2530513" cy="2079136"/>
          </a:xfrm>
        </p:grpSpPr>
        <p:sp>
          <p:nvSpPr>
            <p:cNvPr id="5" name="Circular Arrow 4"/>
            <p:cNvSpPr/>
            <p:nvPr/>
          </p:nvSpPr>
          <p:spPr>
            <a:xfrm>
              <a:off x="562817" y="1202994"/>
              <a:ext cx="1993655" cy="1993655"/>
            </a:xfrm>
            <a:prstGeom prst="circularArrow">
              <a:avLst>
                <a:gd name="adj1" fmla="val 4668"/>
                <a:gd name="adj2" fmla="val 272909"/>
                <a:gd name="adj3" fmla="val 13466191"/>
                <a:gd name="adj4" fmla="val 17613920"/>
                <a:gd name="adj5" fmla="val 4847"/>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6" name="Freeform 5"/>
            <p:cNvSpPr/>
            <p:nvPr/>
          </p:nvSpPr>
          <p:spPr>
            <a:xfrm>
              <a:off x="995045" y="1301019"/>
              <a:ext cx="1098803" cy="549401"/>
            </a:xfrm>
            <a:custGeom>
              <a:avLst/>
              <a:gdLst>
                <a:gd name="connsiteX0" fmla="*/ 0 w 1098803"/>
                <a:gd name="connsiteY0" fmla="*/ 91569 h 549401"/>
                <a:gd name="connsiteX1" fmla="*/ 91569 w 1098803"/>
                <a:gd name="connsiteY1" fmla="*/ 0 h 549401"/>
                <a:gd name="connsiteX2" fmla="*/ 1007234 w 1098803"/>
                <a:gd name="connsiteY2" fmla="*/ 0 h 549401"/>
                <a:gd name="connsiteX3" fmla="*/ 1098803 w 1098803"/>
                <a:gd name="connsiteY3" fmla="*/ 91569 h 549401"/>
                <a:gd name="connsiteX4" fmla="*/ 1098803 w 1098803"/>
                <a:gd name="connsiteY4" fmla="*/ 457832 h 549401"/>
                <a:gd name="connsiteX5" fmla="*/ 1007234 w 1098803"/>
                <a:gd name="connsiteY5" fmla="*/ 549401 h 549401"/>
                <a:gd name="connsiteX6" fmla="*/ 91569 w 1098803"/>
                <a:gd name="connsiteY6" fmla="*/ 549401 h 549401"/>
                <a:gd name="connsiteX7" fmla="*/ 0 w 1098803"/>
                <a:gd name="connsiteY7" fmla="*/ 457832 h 549401"/>
                <a:gd name="connsiteX8" fmla="*/ 0 w 1098803"/>
                <a:gd name="connsiteY8" fmla="*/ 91569 h 549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98803" h="549401">
                  <a:moveTo>
                    <a:pt x="0" y="91569"/>
                  </a:moveTo>
                  <a:cubicBezTo>
                    <a:pt x="0" y="40997"/>
                    <a:pt x="40997" y="0"/>
                    <a:pt x="91569" y="0"/>
                  </a:cubicBezTo>
                  <a:lnTo>
                    <a:pt x="1007234" y="0"/>
                  </a:lnTo>
                  <a:cubicBezTo>
                    <a:pt x="1057806" y="0"/>
                    <a:pt x="1098803" y="40997"/>
                    <a:pt x="1098803" y="91569"/>
                  </a:cubicBezTo>
                  <a:lnTo>
                    <a:pt x="1098803" y="457832"/>
                  </a:lnTo>
                  <a:cubicBezTo>
                    <a:pt x="1098803" y="508404"/>
                    <a:pt x="1057806" y="549401"/>
                    <a:pt x="1007234" y="549401"/>
                  </a:cubicBezTo>
                  <a:lnTo>
                    <a:pt x="91569" y="549401"/>
                  </a:lnTo>
                  <a:cubicBezTo>
                    <a:pt x="40997" y="549401"/>
                    <a:pt x="0" y="508404"/>
                    <a:pt x="0" y="457832"/>
                  </a:cubicBezTo>
                  <a:lnTo>
                    <a:pt x="0" y="91569"/>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6339" tIns="76339" rIns="76339" bIns="76339" numCol="1" spcCol="1270" anchor="ctr" anchorCtr="0">
              <a:noAutofit/>
            </a:bodyPr>
            <a:lstStyle/>
            <a:p>
              <a:pPr algn="ctr" defTabSz="577739">
                <a:lnSpc>
                  <a:spcPct val="90000"/>
                </a:lnSpc>
                <a:spcBef>
                  <a:spcPct val="0"/>
                </a:spcBef>
                <a:spcAft>
                  <a:spcPct val="35000"/>
                </a:spcAft>
              </a:pPr>
              <a:r>
                <a:rPr lang="en-US" sz="1300">
                  <a:solidFill>
                    <a:srgbClr val="FFFFFF"/>
                  </a:solidFill>
                </a:rPr>
                <a:t>Get/Prepare Data</a:t>
              </a:r>
            </a:p>
          </p:txBody>
        </p:sp>
        <p:sp>
          <p:nvSpPr>
            <p:cNvPr id="7" name="Freeform 6"/>
            <p:cNvSpPr/>
            <p:nvPr/>
          </p:nvSpPr>
          <p:spPr>
            <a:xfrm>
              <a:off x="1710900" y="2016874"/>
              <a:ext cx="1098803" cy="549401"/>
            </a:xfrm>
            <a:custGeom>
              <a:avLst/>
              <a:gdLst>
                <a:gd name="connsiteX0" fmla="*/ 0 w 1098803"/>
                <a:gd name="connsiteY0" fmla="*/ 91569 h 549401"/>
                <a:gd name="connsiteX1" fmla="*/ 91569 w 1098803"/>
                <a:gd name="connsiteY1" fmla="*/ 0 h 549401"/>
                <a:gd name="connsiteX2" fmla="*/ 1007234 w 1098803"/>
                <a:gd name="connsiteY2" fmla="*/ 0 h 549401"/>
                <a:gd name="connsiteX3" fmla="*/ 1098803 w 1098803"/>
                <a:gd name="connsiteY3" fmla="*/ 91569 h 549401"/>
                <a:gd name="connsiteX4" fmla="*/ 1098803 w 1098803"/>
                <a:gd name="connsiteY4" fmla="*/ 457832 h 549401"/>
                <a:gd name="connsiteX5" fmla="*/ 1007234 w 1098803"/>
                <a:gd name="connsiteY5" fmla="*/ 549401 h 549401"/>
                <a:gd name="connsiteX6" fmla="*/ 91569 w 1098803"/>
                <a:gd name="connsiteY6" fmla="*/ 549401 h 549401"/>
                <a:gd name="connsiteX7" fmla="*/ 0 w 1098803"/>
                <a:gd name="connsiteY7" fmla="*/ 457832 h 549401"/>
                <a:gd name="connsiteX8" fmla="*/ 0 w 1098803"/>
                <a:gd name="connsiteY8" fmla="*/ 91569 h 549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98803" h="549401">
                  <a:moveTo>
                    <a:pt x="0" y="91569"/>
                  </a:moveTo>
                  <a:cubicBezTo>
                    <a:pt x="0" y="40997"/>
                    <a:pt x="40997" y="0"/>
                    <a:pt x="91569" y="0"/>
                  </a:cubicBezTo>
                  <a:lnTo>
                    <a:pt x="1007234" y="0"/>
                  </a:lnTo>
                  <a:cubicBezTo>
                    <a:pt x="1057806" y="0"/>
                    <a:pt x="1098803" y="40997"/>
                    <a:pt x="1098803" y="91569"/>
                  </a:cubicBezTo>
                  <a:lnTo>
                    <a:pt x="1098803" y="457832"/>
                  </a:lnTo>
                  <a:cubicBezTo>
                    <a:pt x="1098803" y="508404"/>
                    <a:pt x="1057806" y="549401"/>
                    <a:pt x="1007234" y="549401"/>
                  </a:cubicBezTo>
                  <a:lnTo>
                    <a:pt x="91569" y="549401"/>
                  </a:lnTo>
                  <a:cubicBezTo>
                    <a:pt x="40997" y="549401"/>
                    <a:pt x="0" y="508404"/>
                    <a:pt x="0" y="457832"/>
                  </a:cubicBezTo>
                  <a:lnTo>
                    <a:pt x="0" y="91569"/>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6339" tIns="76339" rIns="76339" bIns="76339" numCol="1" spcCol="1270" anchor="ctr" anchorCtr="0">
              <a:noAutofit/>
            </a:bodyPr>
            <a:lstStyle/>
            <a:p>
              <a:pPr algn="ctr" defTabSz="577739">
                <a:lnSpc>
                  <a:spcPct val="90000"/>
                </a:lnSpc>
                <a:spcBef>
                  <a:spcPct val="0"/>
                </a:spcBef>
                <a:spcAft>
                  <a:spcPct val="35000"/>
                </a:spcAft>
              </a:pPr>
              <a:r>
                <a:rPr lang="en-US" sz="1300" dirty="0">
                  <a:solidFill>
                    <a:srgbClr val="FFFFFF"/>
                  </a:solidFill>
                </a:rPr>
                <a:t>Build/Edit Experiment</a:t>
              </a:r>
            </a:p>
          </p:txBody>
        </p:sp>
        <p:sp>
          <p:nvSpPr>
            <p:cNvPr id="8" name="Freeform 7"/>
            <p:cNvSpPr/>
            <p:nvPr/>
          </p:nvSpPr>
          <p:spPr>
            <a:xfrm>
              <a:off x="995045" y="2732729"/>
              <a:ext cx="1098803" cy="549401"/>
            </a:xfrm>
            <a:custGeom>
              <a:avLst/>
              <a:gdLst>
                <a:gd name="connsiteX0" fmla="*/ 0 w 1098803"/>
                <a:gd name="connsiteY0" fmla="*/ 91569 h 549401"/>
                <a:gd name="connsiteX1" fmla="*/ 91569 w 1098803"/>
                <a:gd name="connsiteY1" fmla="*/ 0 h 549401"/>
                <a:gd name="connsiteX2" fmla="*/ 1007234 w 1098803"/>
                <a:gd name="connsiteY2" fmla="*/ 0 h 549401"/>
                <a:gd name="connsiteX3" fmla="*/ 1098803 w 1098803"/>
                <a:gd name="connsiteY3" fmla="*/ 91569 h 549401"/>
                <a:gd name="connsiteX4" fmla="*/ 1098803 w 1098803"/>
                <a:gd name="connsiteY4" fmla="*/ 457832 h 549401"/>
                <a:gd name="connsiteX5" fmla="*/ 1007234 w 1098803"/>
                <a:gd name="connsiteY5" fmla="*/ 549401 h 549401"/>
                <a:gd name="connsiteX6" fmla="*/ 91569 w 1098803"/>
                <a:gd name="connsiteY6" fmla="*/ 549401 h 549401"/>
                <a:gd name="connsiteX7" fmla="*/ 0 w 1098803"/>
                <a:gd name="connsiteY7" fmla="*/ 457832 h 549401"/>
                <a:gd name="connsiteX8" fmla="*/ 0 w 1098803"/>
                <a:gd name="connsiteY8" fmla="*/ 91569 h 549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98803" h="549401">
                  <a:moveTo>
                    <a:pt x="0" y="91569"/>
                  </a:moveTo>
                  <a:cubicBezTo>
                    <a:pt x="0" y="40997"/>
                    <a:pt x="40997" y="0"/>
                    <a:pt x="91569" y="0"/>
                  </a:cubicBezTo>
                  <a:lnTo>
                    <a:pt x="1007234" y="0"/>
                  </a:lnTo>
                  <a:cubicBezTo>
                    <a:pt x="1057806" y="0"/>
                    <a:pt x="1098803" y="40997"/>
                    <a:pt x="1098803" y="91569"/>
                  </a:cubicBezTo>
                  <a:lnTo>
                    <a:pt x="1098803" y="457832"/>
                  </a:lnTo>
                  <a:cubicBezTo>
                    <a:pt x="1098803" y="508404"/>
                    <a:pt x="1057806" y="549401"/>
                    <a:pt x="1007234" y="549401"/>
                  </a:cubicBezTo>
                  <a:lnTo>
                    <a:pt x="91569" y="549401"/>
                  </a:lnTo>
                  <a:cubicBezTo>
                    <a:pt x="40997" y="549401"/>
                    <a:pt x="0" y="508404"/>
                    <a:pt x="0" y="457832"/>
                  </a:cubicBezTo>
                  <a:lnTo>
                    <a:pt x="0" y="91569"/>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6339" tIns="76339" rIns="76339" bIns="76339" numCol="1" spcCol="1270" anchor="ctr" anchorCtr="0">
              <a:noAutofit/>
            </a:bodyPr>
            <a:lstStyle/>
            <a:p>
              <a:pPr algn="ctr" defTabSz="577739">
                <a:lnSpc>
                  <a:spcPct val="90000"/>
                </a:lnSpc>
                <a:spcBef>
                  <a:spcPct val="0"/>
                </a:spcBef>
                <a:spcAft>
                  <a:spcPct val="35000"/>
                </a:spcAft>
              </a:pPr>
              <a:r>
                <a:rPr lang="en-US" sz="1200" dirty="0">
                  <a:solidFill>
                    <a:srgbClr val="FFFFFF"/>
                  </a:solidFill>
                </a:rPr>
                <a:t>Create/Update Model</a:t>
              </a:r>
            </a:p>
          </p:txBody>
        </p:sp>
        <p:sp>
          <p:nvSpPr>
            <p:cNvPr id="9" name="Freeform 8"/>
            <p:cNvSpPr/>
            <p:nvPr/>
          </p:nvSpPr>
          <p:spPr>
            <a:xfrm>
              <a:off x="279190" y="2016874"/>
              <a:ext cx="1098803" cy="549401"/>
            </a:xfrm>
            <a:custGeom>
              <a:avLst/>
              <a:gdLst>
                <a:gd name="connsiteX0" fmla="*/ 0 w 1098803"/>
                <a:gd name="connsiteY0" fmla="*/ 91569 h 549401"/>
                <a:gd name="connsiteX1" fmla="*/ 91569 w 1098803"/>
                <a:gd name="connsiteY1" fmla="*/ 0 h 549401"/>
                <a:gd name="connsiteX2" fmla="*/ 1007234 w 1098803"/>
                <a:gd name="connsiteY2" fmla="*/ 0 h 549401"/>
                <a:gd name="connsiteX3" fmla="*/ 1098803 w 1098803"/>
                <a:gd name="connsiteY3" fmla="*/ 91569 h 549401"/>
                <a:gd name="connsiteX4" fmla="*/ 1098803 w 1098803"/>
                <a:gd name="connsiteY4" fmla="*/ 457832 h 549401"/>
                <a:gd name="connsiteX5" fmla="*/ 1007234 w 1098803"/>
                <a:gd name="connsiteY5" fmla="*/ 549401 h 549401"/>
                <a:gd name="connsiteX6" fmla="*/ 91569 w 1098803"/>
                <a:gd name="connsiteY6" fmla="*/ 549401 h 549401"/>
                <a:gd name="connsiteX7" fmla="*/ 0 w 1098803"/>
                <a:gd name="connsiteY7" fmla="*/ 457832 h 549401"/>
                <a:gd name="connsiteX8" fmla="*/ 0 w 1098803"/>
                <a:gd name="connsiteY8" fmla="*/ 91569 h 549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98803" h="549401">
                  <a:moveTo>
                    <a:pt x="0" y="91569"/>
                  </a:moveTo>
                  <a:cubicBezTo>
                    <a:pt x="0" y="40997"/>
                    <a:pt x="40997" y="0"/>
                    <a:pt x="91569" y="0"/>
                  </a:cubicBezTo>
                  <a:lnTo>
                    <a:pt x="1007234" y="0"/>
                  </a:lnTo>
                  <a:cubicBezTo>
                    <a:pt x="1057806" y="0"/>
                    <a:pt x="1098803" y="40997"/>
                    <a:pt x="1098803" y="91569"/>
                  </a:cubicBezTo>
                  <a:lnTo>
                    <a:pt x="1098803" y="457832"/>
                  </a:lnTo>
                  <a:cubicBezTo>
                    <a:pt x="1098803" y="508404"/>
                    <a:pt x="1057806" y="549401"/>
                    <a:pt x="1007234" y="549401"/>
                  </a:cubicBezTo>
                  <a:lnTo>
                    <a:pt x="91569" y="549401"/>
                  </a:lnTo>
                  <a:cubicBezTo>
                    <a:pt x="40997" y="549401"/>
                    <a:pt x="0" y="508404"/>
                    <a:pt x="0" y="457832"/>
                  </a:cubicBezTo>
                  <a:lnTo>
                    <a:pt x="0" y="91569"/>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6339" tIns="76339" rIns="76339" bIns="76339" numCol="1" spcCol="1270" anchor="ctr" anchorCtr="0">
              <a:noAutofit/>
            </a:bodyPr>
            <a:lstStyle/>
            <a:p>
              <a:pPr algn="ctr" defTabSz="577739">
                <a:lnSpc>
                  <a:spcPct val="90000"/>
                </a:lnSpc>
                <a:spcBef>
                  <a:spcPct val="0"/>
                </a:spcBef>
                <a:spcAft>
                  <a:spcPct val="35000"/>
                </a:spcAft>
              </a:pPr>
              <a:r>
                <a:rPr lang="en-US" sz="1300" dirty="0">
                  <a:solidFill>
                    <a:srgbClr val="FFFFFF"/>
                  </a:solidFill>
                </a:rPr>
                <a:t>Evaluate Model Results</a:t>
              </a:r>
            </a:p>
          </p:txBody>
        </p:sp>
      </p:grpSp>
      <p:sp>
        <p:nvSpPr>
          <p:cNvPr id="10" name="Right Arrow 9"/>
          <p:cNvSpPr/>
          <p:nvPr/>
        </p:nvSpPr>
        <p:spPr>
          <a:xfrm>
            <a:off x="6098999" y="3416963"/>
            <a:ext cx="557482" cy="28989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a:solidFill>
                <a:srgbClr val="FFFFFF"/>
              </a:solidFill>
            </a:endParaRPr>
          </a:p>
        </p:txBody>
      </p:sp>
      <p:graphicFrame>
        <p:nvGraphicFramePr>
          <p:cNvPr id="11" name="Diagram 10"/>
          <p:cNvGraphicFramePr/>
          <p:nvPr>
            <p:extLst/>
          </p:nvPr>
        </p:nvGraphicFramePr>
        <p:xfrm>
          <a:off x="7162712" y="2498481"/>
          <a:ext cx="4644023" cy="217417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2" name="Rectangle 11"/>
          <p:cNvSpPr/>
          <p:nvPr/>
        </p:nvSpPr>
        <p:spPr>
          <a:xfrm>
            <a:off x="3300570" y="2005222"/>
            <a:ext cx="2809708" cy="2823481"/>
          </a:xfrm>
          <a:prstGeom prst="rect">
            <a:avLst/>
          </a:prstGeom>
          <a:noFill/>
        </p:spPr>
        <p:style>
          <a:lnRef idx="2">
            <a:schemeClr val="accent5"/>
          </a:lnRef>
          <a:fillRef idx="1">
            <a:schemeClr val="lt1"/>
          </a:fillRef>
          <a:effectRef idx="0">
            <a:schemeClr val="accent5"/>
          </a:effectRef>
          <a:fontRef idx="minor">
            <a:schemeClr val="dk1"/>
          </a:fontRef>
        </p:style>
        <p:txBody>
          <a:bodyPr rtlCol="0" anchor="ctr"/>
          <a:lstStyle/>
          <a:p>
            <a:pPr algn="ctr" defTabSz="914225"/>
            <a:endParaRPr lang="en-US">
              <a:solidFill>
                <a:srgbClr val="505050"/>
              </a:solidFill>
            </a:endParaRPr>
          </a:p>
        </p:txBody>
      </p:sp>
      <p:sp>
        <p:nvSpPr>
          <p:cNvPr id="13" name="Rectangle 12"/>
          <p:cNvSpPr/>
          <p:nvPr/>
        </p:nvSpPr>
        <p:spPr>
          <a:xfrm>
            <a:off x="6667760" y="2005222"/>
            <a:ext cx="2515404" cy="2823481"/>
          </a:xfrm>
          <a:prstGeom prst="rect">
            <a:avLst/>
          </a:prstGeom>
          <a:noFill/>
        </p:spPr>
        <p:style>
          <a:lnRef idx="2">
            <a:schemeClr val="accent5"/>
          </a:lnRef>
          <a:fillRef idx="1">
            <a:schemeClr val="lt1"/>
          </a:fillRef>
          <a:effectRef idx="0">
            <a:schemeClr val="accent5"/>
          </a:effectRef>
          <a:fontRef idx="minor">
            <a:schemeClr val="dk1"/>
          </a:fontRef>
        </p:style>
        <p:txBody>
          <a:bodyPr rtlCol="0" anchor="ctr"/>
          <a:lstStyle/>
          <a:p>
            <a:pPr algn="ctr" defTabSz="914225"/>
            <a:endParaRPr lang="en-US">
              <a:solidFill>
                <a:srgbClr val="505050"/>
              </a:solidFill>
            </a:endParaRPr>
          </a:p>
        </p:txBody>
      </p:sp>
      <p:sp>
        <p:nvSpPr>
          <p:cNvPr id="14" name="TextBox 13"/>
          <p:cNvSpPr txBox="1"/>
          <p:nvPr/>
        </p:nvSpPr>
        <p:spPr>
          <a:xfrm>
            <a:off x="3812512" y="1977728"/>
            <a:ext cx="1669047" cy="369332"/>
          </a:xfrm>
          <a:prstGeom prst="rect">
            <a:avLst/>
          </a:prstGeom>
          <a:noFill/>
        </p:spPr>
        <p:txBody>
          <a:bodyPr wrap="none" rtlCol="0">
            <a:spAutoFit/>
          </a:bodyPr>
          <a:lstStyle/>
          <a:p>
            <a:pPr defTabSz="914225"/>
            <a:r>
              <a:rPr lang="en-US" dirty="0">
                <a:solidFill>
                  <a:srgbClr val="505050"/>
                </a:solidFill>
              </a:rPr>
              <a:t>Build ML Model</a:t>
            </a:r>
          </a:p>
        </p:txBody>
      </p:sp>
      <p:sp>
        <p:nvSpPr>
          <p:cNvPr id="15" name="TextBox 14"/>
          <p:cNvSpPr txBox="1"/>
          <p:nvPr/>
        </p:nvSpPr>
        <p:spPr>
          <a:xfrm>
            <a:off x="6718492" y="1997420"/>
            <a:ext cx="2309094" cy="369332"/>
          </a:xfrm>
          <a:prstGeom prst="rect">
            <a:avLst/>
          </a:prstGeom>
          <a:noFill/>
        </p:spPr>
        <p:txBody>
          <a:bodyPr wrap="none" rtlCol="0">
            <a:spAutoFit/>
          </a:bodyPr>
          <a:lstStyle/>
          <a:p>
            <a:pPr defTabSz="914225"/>
            <a:r>
              <a:rPr lang="en-US" dirty="0">
                <a:solidFill>
                  <a:srgbClr val="505050"/>
                </a:solidFill>
              </a:rPr>
              <a:t>Deploy as Web Service</a:t>
            </a:r>
          </a:p>
        </p:txBody>
      </p:sp>
      <p:sp>
        <p:nvSpPr>
          <p:cNvPr id="16" name="Right Arrow 15"/>
          <p:cNvSpPr/>
          <p:nvPr/>
        </p:nvSpPr>
        <p:spPr>
          <a:xfrm>
            <a:off x="2754367" y="3389609"/>
            <a:ext cx="557482" cy="28989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a:solidFill>
                <a:srgbClr val="FFFFFF"/>
              </a:solidFill>
            </a:endParaRPr>
          </a:p>
        </p:txBody>
      </p:sp>
      <p:sp>
        <p:nvSpPr>
          <p:cNvPr id="17" name="Rectangle 16"/>
          <p:cNvSpPr/>
          <p:nvPr/>
        </p:nvSpPr>
        <p:spPr>
          <a:xfrm>
            <a:off x="176573" y="1977728"/>
            <a:ext cx="2572608" cy="2823481"/>
          </a:xfrm>
          <a:prstGeom prst="rect">
            <a:avLst/>
          </a:prstGeom>
          <a:noFill/>
        </p:spPr>
        <p:style>
          <a:lnRef idx="2">
            <a:schemeClr val="accent5"/>
          </a:lnRef>
          <a:fillRef idx="1">
            <a:schemeClr val="lt1"/>
          </a:fillRef>
          <a:effectRef idx="0">
            <a:schemeClr val="accent5"/>
          </a:effectRef>
          <a:fontRef idx="minor">
            <a:schemeClr val="dk1"/>
          </a:fontRef>
        </p:style>
        <p:txBody>
          <a:bodyPr rtlCol="0" anchor="ctr"/>
          <a:lstStyle/>
          <a:p>
            <a:pPr algn="ctr" defTabSz="914225"/>
            <a:endParaRPr lang="en-US">
              <a:solidFill>
                <a:srgbClr val="505050"/>
              </a:solidFill>
            </a:endParaRPr>
          </a:p>
        </p:txBody>
      </p:sp>
      <p:sp>
        <p:nvSpPr>
          <p:cNvPr id="18" name="TextBox 17"/>
          <p:cNvSpPr txBox="1"/>
          <p:nvPr/>
        </p:nvSpPr>
        <p:spPr>
          <a:xfrm>
            <a:off x="402094" y="1977728"/>
            <a:ext cx="2131802" cy="369332"/>
          </a:xfrm>
          <a:prstGeom prst="rect">
            <a:avLst/>
          </a:prstGeom>
          <a:noFill/>
        </p:spPr>
        <p:txBody>
          <a:bodyPr wrap="none" rtlCol="0">
            <a:spAutoFit/>
          </a:bodyPr>
          <a:lstStyle/>
          <a:p>
            <a:pPr defTabSz="914225"/>
            <a:r>
              <a:rPr lang="en-US" dirty="0">
                <a:solidFill>
                  <a:srgbClr val="505050"/>
                </a:solidFill>
              </a:rPr>
              <a:t>Provision Workspace</a:t>
            </a:r>
          </a:p>
        </p:txBody>
      </p:sp>
      <p:graphicFrame>
        <p:nvGraphicFramePr>
          <p:cNvPr id="19" name="Diagram 18"/>
          <p:cNvGraphicFramePr/>
          <p:nvPr>
            <p:extLst/>
          </p:nvPr>
        </p:nvGraphicFramePr>
        <p:xfrm>
          <a:off x="223681" y="2983949"/>
          <a:ext cx="2604247" cy="1244061"/>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20" name="Rectangle 19"/>
          <p:cNvSpPr/>
          <p:nvPr/>
        </p:nvSpPr>
        <p:spPr>
          <a:xfrm>
            <a:off x="9657527" y="1952072"/>
            <a:ext cx="2383992" cy="2823481"/>
          </a:xfrm>
          <a:prstGeom prst="rect">
            <a:avLst/>
          </a:prstGeom>
          <a:noFill/>
        </p:spPr>
        <p:style>
          <a:lnRef idx="2">
            <a:schemeClr val="accent5"/>
          </a:lnRef>
          <a:fillRef idx="1">
            <a:schemeClr val="lt1"/>
          </a:fillRef>
          <a:effectRef idx="0">
            <a:schemeClr val="accent5"/>
          </a:effectRef>
          <a:fontRef idx="minor">
            <a:schemeClr val="dk1"/>
          </a:fontRef>
        </p:style>
        <p:txBody>
          <a:bodyPr rtlCol="0" anchor="ctr"/>
          <a:lstStyle/>
          <a:p>
            <a:pPr algn="ctr" defTabSz="914225"/>
            <a:endParaRPr lang="en-US">
              <a:solidFill>
                <a:srgbClr val="505050"/>
              </a:solidFill>
            </a:endParaRPr>
          </a:p>
        </p:txBody>
      </p:sp>
      <p:sp>
        <p:nvSpPr>
          <p:cNvPr id="21" name="TextBox 20"/>
          <p:cNvSpPr txBox="1"/>
          <p:nvPr/>
        </p:nvSpPr>
        <p:spPr>
          <a:xfrm>
            <a:off x="9909850" y="2021271"/>
            <a:ext cx="1579278" cy="369332"/>
          </a:xfrm>
          <a:prstGeom prst="rect">
            <a:avLst/>
          </a:prstGeom>
          <a:noFill/>
        </p:spPr>
        <p:txBody>
          <a:bodyPr wrap="none" rtlCol="0">
            <a:spAutoFit/>
          </a:bodyPr>
          <a:lstStyle/>
          <a:p>
            <a:pPr defTabSz="914225"/>
            <a:r>
              <a:rPr lang="en-US" dirty="0">
                <a:solidFill>
                  <a:srgbClr val="505050"/>
                </a:solidFill>
              </a:rPr>
              <a:t>Publish an App</a:t>
            </a:r>
          </a:p>
        </p:txBody>
      </p:sp>
      <p:grpSp>
        <p:nvGrpSpPr>
          <p:cNvPr id="25" name="Group 24"/>
          <p:cNvGrpSpPr/>
          <p:nvPr/>
        </p:nvGrpSpPr>
        <p:grpSpPr>
          <a:xfrm>
            <a:off x="10152920" y="3148217"/>
            <a:ext cx="1393206" cy="869670"/>
            <a:chOff x="0" y="720703"/>
            <a:chExt cx="1393404" cy="869794"/>
          </a:xfrm>
        </p:grpSpPr>
        <p:sp>
          <p:nvSpPr>
            <p:cNvPr id="26" name="Rounded Rectangle 25"/>
            <p:cNvSpPr/>
            <p:nvPr/>
          </p:nvSpPr>
          <p:spPr>
            <a:xfrm>
              <a:off x="0" y="720703"/>
              <a:ext cx="1393404" cy="869794"/>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7" name="Rounded Rectangle 4"/>
            <p:cNvSpPr/>
            <p:nvPr/>
          </p:nvSpPr>
          <p:spPr>
            <a:xfrm>
              <a:off x="42460" y="763163"/>
              <a:ext cx="1308484" cy="78487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0952" tIns="60952" rIns="60952" bIns="60952" numCol="1" spcCol="1270" anchor="ctr" anchorCtr="0">
              <a:noAutofit/>
            </a:bodyPr>
            <a:lstStyle/>
            <a:p>
              <a:pPr algn="ctr" defTabSz="711064">
                <a:lnSpc>
                  <a:spcPct val="90000"/>
                </a:lnSpc>
                <a:spcBef>
                  <a:spcPct val="0"/>
                </a:spcBef>
                <a:spcAft>
                  <a:spcPct val="35000"/>
                </a:spcAft>
              </a:pPr>
              <a:r>
                <a:rPr lang="en-US" sz="1600" dirty="0">
                  <a:solidFill>
                    <a:srgbClr val="FFFFFF"/>
                  </a:solidFill>
                </a:rPr>
                <a:t>Azure Data </a:t>
              </a:r>
            </a:p>
            <a:p>
              <a:pPr algn="ctr" defTabSz="711064">
                <a:lnSpc>
                  <a:spcPct val="90000"/>
                </a:lnSpc>
                <a:spcBef>
                  <a:spcPct val="0"/>
                </a:spcBef>
                <a:spcAft>
                  <a:spcPct val="35000"/>
                </a:spcAft>
              </a:pPr>
              <a:r>
                <a:rPr lang="en-US" sz="1600" dirty="0">
                  <a:solidFill>
                    <a:srgbClr val="FFFFFF"/>
                  </a:solidFill>
                </a:rPr>
                <a:t>Marketplace</a:t>
              </a:r>
            </a:p>
          </p:txBody>
        </p:sp>
      </p:grpSp>
      <p:sp>
        <p:nvSpPr>
          <p:cNvPr id="28" name="Right Arrow 27"/>
          <p:cNvSpPr/>
          <p:nvPr/>
        </p:nvSpPr>
        <p:spPr>
          <a:xfrm>
            <a:off x="9183164" y="3416963"/>
            <a:ext cx="500444" cy="28989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a:solidFill>
                <a:srgbClr val="FFFFFF"/>
              </a:solidFill>
            </a:endParaRPr>
          </a:p>
        </p:txBody>
      </p:sp>
      <p:pic>
        <p:nvPicPr>
          <p:cNvPr id="29" name="Grafik 28">
            <a:extLst>
              <a:ext uri="{FF2B5EF4-FFF2-40B4-BE49-F238E27FC236}">
                <a16:creationId xmlns:a16="http://schemas.microsoft.com/office/drawing/2014/main" id="{55C2EB49-6803-4093-ACBB-EAA7D357AAE6}"/>
              </a:ext>
            </a:extLst>
          </p:cNvPr>
          <p:cNvPicPr>
            <a:picLocks noChangeAspect="1"/>
          </p:cNvPicPr>
          <p:nvPr/>
        </p:nvPicPr>
        <p:blipFill>
          <a:blip r:embed="rId13"/>
          <a:stretch>
            <a:fillRect/>
          </a:stretch>
        </p:blipFill>
        <p:spPr>
          <a:xfrm>
            <a:off x="152400" y="6121400"/>
            <a:ext cx="2143125" cy="561975"/>
          </a:xfrm>
          <a:prstGeom prst="rect">
            <a:avLst/>
          </a:prstGeom>
        </p:spPr>
      </p:pic>
    </p:spTree>
    <p:extLst>
      <p:ext uri="{BB962C8B-B14F-4D97-AF65-F5344CB8AC3E}">
        <p14:creationId xmlns:p14="http://schemas.microsoft.com/office/powerpoint/2010/main" val="1048735312"/>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3B7AC12-3C65-49DA-9D72-B30DC360343C}"/>
              </a:ext>
            </a:extLst>
          </p:cNvPr>
          <p:cNvSpPr>
            <a:spLocks noGrp="1"/>
          </p:cNvSpPr>
          <p:nvPr>
            <p:ph type="title"/>
          </p:nvPr>
        </p:nvSpPr>
        <p:spPr/>
        <p:txBody>
          <a:bodyPr/>
          <a:lstStyle/>
          <a:p>
            <a:r>
              <a:rPr lang="de-DE" dirty="0" err="1"/>
              <a:t>Artificial</a:t>
            </a:r>
            <a:r>
              <a:rPr lang="de-DE" dirty="0"/>
              <a:t> </a:t>
            </a:r>
            <a:r>
              <a:rPr lang="de-DE" dirty="0" err="1"/>
              <a:t>Intelligence</a:t>
            </a:r>
            <a:r>
              <a:rPr lang="de-DE" dirty="0"/>
              <a:t> / </a:t>
            </a:r>
            <a:r>
              <a:rPr lang="de-DE" dirty="0" err="1"/>
              <a:t>Machine</a:t>
            </a:r>
            <a:r>
              <a:rPr lang="de-DE" dirty="0"/>
              <a:t> Learning</a:t>
            </a:r>
          </a:p>
        </p:txBody>
      </p:sp>
      <p:sp>
        <p:nvSpPr>
          <p:cNvPr id="3" name="Inhaltsplatzhalter 2">
            <a:extLst>
              <a:ext uri="{FF2B5EF4-FFF2-40B4-BE49-F238E27FC236}">
                <a16:creationId xmlns:a16="http://schemas.microsoft.com/office/drawing/2014/main" id="{7057F3C3-1E57-4D30-81A3-642373F9800C}"/>
              </a:ext>
            </a:extLst>
          </p:cNvPr>
          <p:cNvSpPr>
            <a:spLocks noGrp="1"/>
          </p:cNvSpPr>
          <p:nvPr>
            <p:ph idx="1"/>
          </p:nvPr>
        </p:nvSpPr>
        <p:spPr/>
        <p:txBody>
          <a:bodyPr/>
          <a:lstStyle/>
          <a:p>
            <a:r>
              <a:rPr lang="de-DE" dirty="0"/>
              <a:t>Quote </a:t>
            </a:r>
            <a:r>
              <a:rPr lang="de-DE" dirty="0" err="1"/>
              <a:t>from</a:t>
            </a:r>
            <a:r>
              <a:rPr lang="de-DE" dirty="0"/>
              <a:t> </a:t>
            </a:r>
            <a:r>
              <a:rPr lang="de-DE" dirty="0" err="1"/>
              <a:t>Quora</a:t>
            </a:r>
            <a:r>
              <a:rPr lang="de-DE" dirty="0"/>
              <a:t>: </a:t>
            </a:r>
            <a:r>
              <a:rPr lang="en-US" i="1" dirty="0"/>
              <a:t>Quora’s mission is to share and grow the world’s knowledge. A vast amount of the knowledge that would be valuable to many people is currently only available to a few — either locked in people’s heads, or only accessible to select groups.</a:t>
            </a:r>
            <a:endParaRPr lang="de-DE" i="1" dirty="0"/>
          </a:p>
          <a:p>
            <a:r>
              <a:rPr lang="de-DE" dirty="0">
                <a:hlinkClick r:id="rId2"/>
              </a:rPr>
              <a:t>https://www.quora.com/What-are-the-main-differences-between-artificial-intelligence-and-machine-learning-Is-machine-learning-a-part-of-artificial-intelligence</a:t>
            </a:r>
            <a:endParaRPr lang="de-DE" dirty="0"/>
          </a:p>
          <a:p>
            <a:endParaRPr lang="de-DE" dirty="0"/>
          </a:p>
        </p:txBody>
      </p:sp>
      <p:sp>
        <p:nvSpPr>
          <p:cNvPr id="4" name="Foliennummernplatzhalter 3">
            <a:extLst>
              <a:ext uri="{FF2B5EF4-FFF2-40B4-BE49-F238E27FC236}">
                <a16:creationId xmlns:a16="http://schemas.microsoft.com/office/drawing/2014/main" id="{C11C526F-124C-484F-9709-9552129FFACC}"/>
              </a:ext>
            </a:extLst>
          </p:cNvPr>
          <p:cNvSpPr>
            <a:spLocks noGrp="1"/>
          </p:cNvSpPr>
          <p:nvPr>
            <p:ph type="sldNum" sz="quarter" idx="12"/>
          </p:nvPr>
        </p:nvSpPr>
        <p:spPr/>
        <p:txBody>
          <a:bodyPr/>
          <a:lstStyle/>
          <a:p>
            <a:fld id="{3BE8C309-F0BC-47D5-9A47-19AA664CBA27}" type="slidenum">
              <a:rPr lang="de-DE" smtClean="0"/>
              <a:t>2</a:t>
            </a:fld>
            <a:endParaRPr lang="de-DE"/>
          </a:p>
        </p:txBody>
      </p:sp>
    </p:spTree>
    <p:extLst>
      <p:ext uri="{BB962C8B-B14F-4D97-AF65-F5344CB8AC3E}">
        <p14:creationId xmlns:p14="http://schemas.microsoft.com/office/powerpoint/2010/main" val="19401880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8" name="Title 297"/>
          <p:cNvSpPr>
            <a:spLocks noGrp="1"/>
          </p:cNvSpPr>
          <p:nvPr>
            <p:ph type="title"/>
          </p:nvPr>
        </p:nvSpPr>
        <p:spPr/>
        <p:txBody>
          <a:bodyPr>
            <a:normAutofit fontScale="90000"/>
          </a:bodyPr>
          <a:lstStyle/>
          <a:p>
            <a:r>
              <a:rPr lang="en-US" sz="5200" dirty="0">
                <a:gradFill>
                  <a:gsLst>
                    <a:gs pos="0">
                      <a:srgbClr val="FFFFFF"/>
                    </a:gs>
                    <a:gs pos="100000">
                      <a:srgbClr val="FFFFFF"/>
                    </a:gs>
                  </a:gsLst>
                  <a:lin ang="5400000" scaled="1"/>
                </a:gradFill>
                <a:latin typeface="Segoe UI Light"/>
              </a:rPr>
              <a:t>Azure Machine Learning Service</a:t>
            </a:r>
            <a:br>
              <a:rPr lang="en-US" sz="5200" dirty="0">
                <a:gradFill>
                  <a:gsLst>
                    <a:gs pos="0">
                      <a:srgbClr val="FFFFFF"/>
                    </a:gs>
                    <a:gs pos="100000">
                      <a:srgbClr val="FFFFFF"/>
                    </a:gs>
                  </a:gsLst>
                  <a:lin ang="5400000" scaled="1"/>
                </a:gradFill>
                <a:latin typeface="Segoe UI Light"/>
              </a:rPr>
            </a:br>
            <a:r>
              <a:rPr lang="en-US" sz="2000" dirty="0">
                <a:gradFill>
                  <a:gsLst>
                    <a:gs pos="0">
                      <a:srgbClr val="FFC000"/>
                    </a:gs>
                    <a:gs pos="100000">
                      <a:srgbClr val="FFC000"/>
                    </a:gs>
                  </a:gsLst>
                  <a:lin ang="5400000" scaled="1"/>
                </a:gradFill>
                <a:latin typeface="Segoe UI"/>
              </a:rPr>
              <a:t>Data -&gt; Predictive model -&gt; Operational web API in minutes</a:t>
            </a:r>
            <a:endParaRPr lang="en-US" dirty="0"/>
          </a:p>
        </p:txBody>
      </p:sp>
      <p:cxnSp>
        <p:nvCxnSpPr>
          <p:cNvPr id="299" name="Straight Connector 298"/>
          <p:cNvCxnSpPr/>
          <p:nvPr/>
        </p:nvCxnSpPr>
        <p:spPr>
          <a:xfrm>
            <a:off x="3270893" y="1577721"/>
            <a:ext cx="0" cy="5073676"/>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sp>
        <p:nvSpPr>
          <p:cNvPr id="300" name="TextBox 299"/>
          <p:cNvSpPr txBox="1"/>
          <p:nvPr/>
        </p:nvSpPr>
        <p:spPr>
          <a:xfrm>
            <a:off x="212456" y="4031908"/>
            <a:ext cx="3331717" cy="1280223"/>
          </a:xfrm>
          <a:prstGeom prst="rect">
            <a:avLst/>
          </a:prstGeom>
          <a:noFill/>
        </p:spPr>
        <p:txBody>
          <a:bodyPr wrap="none" lIns="182802" tIns="146241" rIns="182802" bIns="146241" rtlCol="0">
            <a:spAutoFit/>
          </a:bodyPr>
          <a:lstStyle/>
          <a:p>
            <a:pPr defTabSz="932597" fontAlgn="base">
              <a:spcBef>
                <a:spcPct val="0"/>
              </a:spcBef>
              <a:spcAft>
                <a:spcPts val="600"/>
              </a:spcAft>
            </a:pPr>
            <a:r>
              <a:rPr lang="en-US" dirty="0">
                <a:latin typeface="Segoe UI" panose="020B0502040204020203" pitchFamily="34" charset="0"/>
                <a:cs typeface="Segoe UI" panose="020B0502040204020203" pitchFamily="34" charset="0"/>
              </a:rPr>
              <a:t>Blobs and Tables</a:t>
            </a:r>
          </a:p>
          <a:p>
            <a:pPr defTabSz="932597" fontAlgn="base">
              <a:spcBef>
                <a:spcPct val="0"/>
              </a:spcBef>
              <a:spcAft>
                <a:spcPts val="600"/>
              </a:spcAft>
            </a:pPr>
            <a:r>
              <a:rPr lang="en-US" dirty="0">
                <a:latin typeface="Segoe UI" panose="020B0502040204020203" pitchFamily="34" charset="0"/>
                <a:cs typeface="Segoe UI" panose="020B0502040204020203" pitchFamily="34" charset="0"/>
              </a:rPr>
              <a:t>Hadoop (HDInsight)</a:t>
            </a:r>
          </a:p>
          <a:p>
            <a:pPr defTabSz="932597" fontAlgn="base">
              <a:spcBef>
                <a:spcPct val="0"/>
              </a:spcBef>
              <a:spcAft>
                <a:spcPts val="600"/>
              </a:spcAft>
            </a:pPr>
            <a:r>
              <a:rPr lang="en-US" dirty="0">
                <a:latin typeface="Segoe UI" panose="020B0502040204020203" pitchFamily="34" charset="0"/>
                <a:cs typeface="Segoe UI" panose="020B0502040204020203" pitchFamily="34" charset="0"/>
              </a:rPr>
              <a:t>Relational DB (Azure SQL DB)</a:t>
            </a:r>
          </a:p>
        </p:txBody>
      </p:sp>
      <p:sp>
        <p:nvSpPr>
          <p:cNvPr id="301" name="Rectangle 300"/>
          <p:cNvSpPr/>
          <p:nvPr/>
        </p:nvSpPr>
        <p:spPr>
          <a:xfrm>
            <a:off x="790389" y="1503401"/>
            <a:ext cx="1433090" cy="622174"/>
          </a:xfrm>
          <a:prstGeom prst="rect">
            <a:avLst/>
          </a:prstGeom>
        </p:spPr>
        <p:txBody>
          <a:bodyPr wrap="square" lIns="182802" tIns="137101" rIns="182802" bIns="137101">
            <a:spAutoFit/>
          </a:bodyPr>
          <a:lstStyle/>
          <a:p>
            <a:pPr algn="ctr" defTabSz="913873"/>
            <a:r>
              <a:rPr lang="en-US" sz="2200" b="1" dirty="0">
                <a:latin typeface="Segoe UI Light"/>
                <a:ea typeface="Calibri" panose="020F0502020204030204" pitchFamily="34" charset="0"/>
              </a:rPr>
              <a:t>Data</a:t>
            </a:r>
          </a:p>
        </p:txBody>
      </p:sp>
      <p:sp>
        <p:nvSpPr>
          <p:cNvPr id="349" name="Rectangle 348"/>
          <p:cNvSpPr/>
          <p:nvPr/>
        </p:nvSpPr>
        <p:spPr>
          <a:xfrm>
            <a:off x="10352631" y="1517425"/>
            <a:ext cx="1160249" cy="622078"/>
          </a:xfrm>
          <a:prstGeom prst="rect">
            <a:avLst/>
          </a:prstGeom>
        </p:spPr>
        <p:txBody>
          <a:bodyPr wrap="none" lIns="182802" tIns="137101" rIns="182802" bIns="137101">
            <a:spAutoFit/>
          </a:bodyPr>
          <a:lstStyle/>
          <a:p>
            <a:pPr defTabSz="913873"/>
            <a:r>
              <a:rPr lang="en-US" sz="2200" b="1" dirty="0">
                <a:latin typeface="Segoe UI Light"/>
                <a:ea typeface="Calibri" panose="020F0502020204030204" pitchFamily="34" charset="0"/>
              </a:rPr>
              <a:t>Clients</a:t>
            </a:r>
          </a:p>
        </p:txBody>
      </p:sp>
      <p:sp>
        <p:nvSpPr>
          <p:cNvPr id="350" name="Rectangle 349"/>
          <p:cNvSpPr>
            <a:spLocks noChangeAspect="1"/>
          </p:cNvSpPr>
          <p:nvPr/>
        </p:nvSpPr>
        <p:spPr bwMode="auto">
          <a:xfrm>
            <a:off x="7137230" y="3812411"/>
            <a:ext cx="1860449" cy="395492"/>
          </a:xfrm>
          <a:prstGeom prst="rect">
            <a:avLst/>
          </a:prstGeom>
          <a:noFill/>
          <a:ln w="38100" cap="flat" cmpd="sng" algn="ctr">
            <a:noFill/>
            <a:prstDash val="solid"/>
            <a:headEnd type="none" w="med" len="med"/>
            <a:tailEnd type="none" w="med" len="med"/>
          </a:ln>
          <a:effectLst/>
        </p:spPr>
        <p:txBody>
          <a:bodyPr vert="horz" wrap="square" lIns="93216" tIns="91401" rIns="93216" bIns="91401" numCol="1" rtlCol="0" anchor="t" anchorCtr="0" compatLnSpc="1">
            <a:prstTxWarp prst="textNoShape">
              <a:avLst/>
            </a:prstTxWarp>
          </a:bodyPr>
          <a:lstStyle/>
          <a:p>
            <a:pPr algn="ctr" defTabSz="932597" fontAlgn="base">
              <a:lnSpc>
                <a:spcPct val="90000"/>
              </a:lnSpc>
              <a:spcBef>
                <a:spcPct val="0"/>
              </a:spcBef>
              <a:spcAft>
                <a:spcPts val="600"/>
              </a:spcAft>
            </a:pPr>
            <a:r>
              <a:rPr lang="en-US" sz="1400" dirty="0"/>
              <a:t>Model is now a web service that is callable</a:t>
            </a:r>
          </a:p>
        </p:txBody>
      </p:sp>
      <p:pic>
        <p:nvPicPr>
          <p:cNvPr id="351" name="Picture 350"/>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91554" y="2490227"/>
            <a:ext cx="2042229" cy="1163459"/>
          </a:xfrm>
          <a:prstGeom prst="rect">
            <a:avLst/>
          </a:prstGeom>
        </p:spPr>
      </p:pic>
      <p:pic>
        <p:nvPicPr>
          <p:cNvPr id="352" name="Picture 351"/>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610505" y="2869192"/>
            <a:ext cx="738311" cy="159437"/>
          </a:xfrm>
          <a:prstGeom prst="rect">
            <a:avLst/>
          </a:prstGeom>
        </p:spPr>
      </p:pic>
      <p:pic>
        <p:nvPicPr>
          <p:cNvPr id="353" name="Picture 352"/>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616032" y="3219792"/>
            <a:ext cx="738311" cy="159437"/>
          </a:xfrm>
          <a:prstGeom prst="rect">
            <a:avLst/>
          </a:prstGeom>
        </p:spPr>
      </p:pic>
      <p:cxnSp>
        <p:nvCxnSpPr>
          <p:cNvPr id="354" name="Straight Connector 353"/>
          <p:cNvCxnSpPr/>
          <p:nvPr/>
        </p:nvCxnSpPr>
        <p:spPr>
          <a:xfrm>
            <a:off x="9423691" y="1577721"/>
            <a:ext cx="0" cy="5073676"/>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grpSp>
        <p:nvGrpSpPr>
          <p:cNvPr id="355" name="Group 354"/>
          <p:cNvGrpSpPr/>
          <p:nvPr/>
        </p:nvGrpSpPr>
        <p:grpSpPr>
          <a:xfrm>
            <a:off x="7036337" y="5136970"/>
            <a:ext cx="2071033" cy="1220807"/>
            <a:chOff x="6508199" y="5380459"/>
            <a:chExt cx="2030609" cy="1196978"/>
          </a:xfrm>
        </p:grpSpPr>
        <p:sp>
          <p:nvSpPr>
            <p:cNvPr id="356" name="Rectangle 355"/>
            <p:cNvSpPr>
              <a:spLocks noChangeAspect="1"/>
            </p:cNvSpPr>
            <p:nvPr/>
          </p:nvSpPr>
          <p:spPr bwMode="auto">
            <a:xfrm>
              <a:off x="6508199" y="6189665"/>
              <a:ext cx="2030609" cy="387772"/>
            </a:xfrm>
            <a:prstGeom prst="rect">
              <a:avLst/>
            </a:prstGeom>
            <a:noFill/>
            <a:ln w="38100" cap="flat" cmpd="sng" algn="ctr">
              <a:noFill/>
              <a:prstDash val="solid"/>
              <a:headEnd type="none" w="med" len="med"/>
              <a:tailEnd type="none" w="med" len="med"/>
            </a:ln>
            <a:effectLst/>
          </p:spPr>
          <p:txBody>
            <a:bodyPr vert="horz" wrap="square" lIns="93216" tIns="91401" rIns="93216" bIns="91401" numCol="1" rtlCol="0" anchor="t" anchorCtr="0" compatLnSpc="1">
              <a:prstTxWarp prst="textNoShape">
                <a:avLst/>
              </a:prstTxWarp>
            </a:bodyPr>
            <a:lstStyle/>
            <a:p>
              <a:pPr algn="ctr" defTabSz="932597" fontAlgn="base">
                <a:lnSpc>
                  <a:spcPct val="90000"/>
                </a:lnSpc>
                <a:spcBef>
                  <a:spcPct val="0"/>
                </a:spcBef>
                <a:spcAft>
                  <a:spcPts val="600"/>
                </a:spcAft>
              </a:pPr>
              <a:r>
                <a:rPr lang="en-US" sz="1400" dirty="0"/>
                <a:t>Monetize the API through our marketplace</a:t>
              </a:r>
            </a:p>
          </p:txBody>
        </p:sp>
        <p:pic>
          <p:nvPicPr>
            <p:cNvPr id="357" name="Picture 356"/>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6922450" y="5380459"/>
              <a:ext cx="1210733" cy="722475"/>
            </a:xfrm>
            <a:prstGeom prst="rect">
              <a:avLst/>
            </a:prstGeom>
          </p:spPr>
        </p:pic>
        <p:cxnSp>
          <p:nvCxnSpPr>
            <p:cNvPr id="358" name="Straight Connector 357"/>
            <p:cNvCxnSpPr/>
            <p:nvPr/>
          </p:nvCxnSpPr>
          <p:spPr>
            <a:xfrm>
              <a:off x="6516825" y="6186126"/>
              <a:ext cx="2021983"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359" name="Group 358"/>
          <p:cNvGrpSpPr/>
          <p:nvPr/>
        </p:nvGrpSpPr>
        <p:grpSpPr>
          <a:xfrm>
            <a:off x="7419813" y="2157253"/>
            <a:ext cx="1295282" cy="1577131"/>
            <a:chOff x="6954979" y="2097980"/>
            <a:chExt cx="1270000" cy="1546347"/>
          </a:xfrm>
        </p:grpSpPr>
        <p:sp>
          <p:nvSpPr>
            <p:cNvPr id="360" name="Oval 359"/>
            <p:cNvSpPr/>
            <p:nvPr/>
          </p:nvSpPr>
          <p:spPr>
            <a:xfrm>
              <a:off x="7188226" y="2097980"/>
              <a:ext cx="780956" cy="780956"/>
            </a:xfrm>
            <a:prstGeom prst="ellipse">
              <a:avLst/>
            </a:prstGeom>
            <a:solidFill>
              <a:srgbClr val="00B0F0">
                <a:alpha val="4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dirty="0">
                <a:solidFill>
                  <a:srgbClr val="FFFFFF"/>
                </a:solidFill>
              </a:endParaRPr>
            </a:p>
          </p:txBody>
        </p:sp>
        <p:grpSp>
          <p:nvGrpSpPr>
            <p:cNvPr id="361" name="Group 360"/>
            <p:cNvGrpSpPr/>
            <p:nvPr/>
          </p:nvGrpSpPr>
          <p:grpSpPr>
            <a:xfrm>
              <a:off x="6954979" y="2453658"/>
              <a:ext cx="1270000" cy="1190669"/>
              <a:chOff x="6444986" y="2494569"/>
              <a:chExt cx="1270000" cy="1190669"/>
            </a:xfrm>
          </p:grpSpPr>
          <p:pic>
            <p:nvPicPr>
              <p:cNvPr id="362" name="Picture 361"/>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6444986" y="2494569"/>
                <a:ext cx="1270000" cy="1187225"/>
              </a:xfrm>
              <a:prstGeom prst="rect">
                <a:avLst/>
              </a:prstGeom>
            </p:spPr>
          </p:pic>
          <p:sp>
            <p:nvSpPr>
              <p:cNvPr id="363" name="Rectangle 362"/>
              <p:cNvSpPr/>
              <p:nvPr/>
            </p:nvSpPr>
            <p:spPr>
              <a:xfrm>
                <a:off x="6672560" y="3075302"/>
                <a:ext cx="757799" cy="609936"/>
              </a:xfrm>
              <a:prstGeom prst="rect">
                <a:avLst/>
              </a:prstGeom>
            </p:spPr>
            <p:txBody>
              <a:bodyPr wrap="none" lIns="182802" tIns="137101" rIns="182802" bIns="137101">
                <a:spAutoFit/>
              </a:bodyPr>
              <a:lstStyle/>
              <a:p>
                <a:pPr defTabSz="913873"/>
                <a:r>
                  <a:rPr lang="en-US" sz="2200" dirty="0">
                    <a:solidFill>
                      <a:srgbClr val="0070C0"/>
                    </a:solidFill>
                    <a:latin typeface="Segoe UI Light"/>
                    <a:ea typeface="Calibri" panose="020F0502020204030204" pitchFamily="34" charset="0"/>
                  </a:rPr>
                  <a:t>API</a:t>
                </a:r>
              </a:p>
            </p:txBody>
          </p:sp>
        </p:grpSp>
      </p:grpSp>
      <p:pic>
        <p:nvPicPr>
          <p:cNvPr id="364" name="Picture 36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rot="5400000">
            <a:off x="7698298" y="4574525"/>
            <a:ext cx="738311" cy="159437"/>
          </a:xfrm>
          <a:prstGeom prst="rect">
            <a:avLst/>
          </a:prstGeom>
        </p:spPr>
      </p:pic>
      <p:cxnSp>
        <p:nvCxnSpPr>
          <p:cNvPr id="365" name="Straight Connector 364"/>
          <p:cNvCxnSpPr/>
          <p:nvPr/>
        </p:nvCxnSpPr>
        <p:spPr>
          <a:xfrm>
            <a:off x="7036337" y="3820724"/>
            <a:ext cx="2062235" cy="0"/>
          </a:xfrm>
          <a:prstGeom prst="line">
            <a:avLst/>
          </a:prstGeom>
        </p:spPr>
        <p:style>
          <a:lnRef idx="1">
            <a:schemeClr val="accent1"/>
          </a:lnRef>
          <a:fillRef idx="0">
            <a:schemeClr val="accent1"/>
          </a:fillRef>
          <a:effectRef idx="0">
            <a:schemeClr val="accent1"/>
          </a:effectRef>
          <a:fontRef idx="minor">
            <a:schemeClr val="tx1"/>
          </a:fontRef>
        </p:style>
      </p:cxnSp>
      <p:pic>
        <p:nvPicPr>
          <p:cNvPr id="366" name="Picture 365"/>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052322" y="2869192"/>
            <a:ext cx="738311" cy="159437"/>
          </a:xfrm>
          <a:prstGeom prst="rect">
            <a:avLst/>
          </a:prstGeom>
        </p:spPr>
      </p:pic>
      <p:pic>
        <p:nvPicPr>
          <p:cNvPr id="367" name="Picture 36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052322" y="5382371"/>
            <a:ext cx="738311" cy="159437"/>
          </a:xfrm>
          <a:prstGeom prst="rect">
            <a:avLst/>
          </a:prstGeom>
        </p:spPr>
      </p:pic>
      <p:grpSp>
        <p:nvGrpSpPr>
          <p:cNvPr id="368" name="Group 4"/>
          <p:cNvGrpSpPr>
            <a:grpSpLocks noChangeAspect="1"/>
          </p:cNvGrpSpPr>
          <p:nvPr/>
        </p:nvGrpSpPr>
        <p:grpSpPr bwMode="auto">
          <a:xfrm>
            <a:off x="4071063" y="2406733"/>
            <a:ext cx="2801048" cy="1800444"/>
            <a:chOff x="2254" y="1703"/>
            <a:chExt cx="1730" cy="1112"/>
          </a:xfrm>
        </p:grpSpPr>
        <p:sp>
          <p:nvSpPr>
            <p:cNvPr id="369" name="AutoShape 3"/>
            <p:cNvSpPr>
              <a:spLocks noChangeAspect="1" noChangeArrowheads="1" noTextEdit="1"/>
            </p:cNvSpPr>
            <p:nvPr/>
          </p:nvSpPr>
          <p:spPr bwMode="auto">
            <a:xfrm>
              <a:off x="2254" y="1704"/>
              <a:ext cx="1730" cy="11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00B0F0"/>
                </a:solidFill>
              </a:endParaRPr>
            </a:p>
          </p:txBody>
        </p:sp>
        <p:sp>
          <p:nvSpPr>
            <p:cNvPr id="370" name="Freeform 5"/>
            <p:cNvSpPr>
              <a:spLocks noEditPoints="1"/>
            </p:cNvSpPr>
            <p:nvPr/>
          </p:nvSpPr>
          <p:spPr bwMode="auto">
            <a:xfrm>
              <a:off x="2254" y="1703"/>
              <a:ext cx="1233" cy="1112"/>
            </a:xfrm>
            <a:custGeom>
              <a:avLst/>
              <a:gdLst>
                <a:gd name="T0" fmla="*/ 923 w 977"/>
                <a:gd name="T1" fmla="*/ 0 h 883"/>
                <a:gd name="T2" fmla="*/ 54 w 977"/>
                <a:gd name="T3" fmla="*/ 0 h 883"/>
                <a:gd name="T4" fmla="*/ 0 w 977"/>
                <a:gd name="T5" fmla="*/ 53 h 883"/>
                <a:gd name="T6" fmla="*/ 0 w 977"/>
                <a:gd name="T7" fmla="*/ 646 h 883"/>
                <a:gd name="T8" fmla="*/ 54 w 977"/>
                <a:gd name="T9" fmla="*/ 700 h 883"/>
                <a:gd name="T10" fmla="*/ 355 w 977"/>
                <a:gd name="T11" fmla="*/ 700 h 883"/>
                <a:gd name="T12" fmla="*/ 168 w 977"/>
                <a:gd name="T13" fmla="*/ 834 h 883"/>
                <a:gd name="T14" fmla="*/ 168 w 977"/>
                <a:gd name="T15" fmla="*/ 883 h 883"/>
                <a:gd name="T16" fmla="*/ 393 w 977"/>
                <a:gd name="T17" fmla="*/ 883 h 883"/>
                <a:gd name="T18" fmla="*/ 568 w 977"/>
                <a:gd name="T19" fmla="*/ 883 h 883"/>
                <a:gd name="T20" fmla="*/ 808 w 977"/>
                <a:gd name="T21" fmla="*/ 883 h 883"/>
                <a:gd name="T22" fmla="*/ 808 w 977"/>
                <a:gd name="T23" fmla="*/ 834 h 883"/>
                <a:gd name="T24" fmla="*/ 618 w 977"/>
                <a:gd name="T25" fmla="*/ 700 h 883"/>
                <a:gd name="T26" fmla="*/ 923 w 977"/>
                <a:gd name="T27" fmla="*/ 700 h 883"/>
                <a:gd name="T28" fmla="*/ 977 w 977"/>
                <a:gd name="T29" fmla="*/ 646 h 883"/>
                <a:gd name="T30" fmla="*/ 977 w 977"/>
                <a:gd name="T31" fmla="*/ 53 h 883"/>
                <a:gd name="T32" fmla="*/ 923 w 977"/>
                <a:gd name="T33" fmla="*/ 0 h 883"/>
                <a:gd name="T34" fmla="*/ 915 w 977"/>
                <a:gd name="T35" fmla="*/ 639 h 883"/>
                <a:gd name="T36" fmla="*/ 61 w 977"/>
                <a:gd name="T37" fmla="*/ 639 h 883"/>
                <a:gd name="T38" fmla="*/ 61 w 977"/>
                <a:gd name="T39" fmla="*/ 61 h 883"/>
                <a:gd name="T40" fmla="*/ 915 w 977"/>
                <a:gd name="T41" fmla="*/ 61 h 883"/>
                <a:gd name="T42" fmla="*/ 915 w 977"/>
                <a:gd name="T43" fmla="*/ 639 h 8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77" h="883">
                  <a:moveTo>
                    <a:pt x="923" y="0"/>
                  </a:moveTo>
                  <a:cubicBezTo>
                    <a:pt x="54" y="0"/>
                    <a:pt x="54" y="0"/>
                    <a:pt x="54" y="0"/>
                  </a:cubicBezTo>
                  <a:cubicBezTo>
                    <a:pt x="24" y="0"/>
                    <a:pt x="0" y="24"/>
                    <a:pt x="0" y="53"/>
                  </a:cubicBezTo>
                  <a:cubicBezTo>
                    <a:pt x="0" y="646"/>
                    <a:pt x="0" y="646"/>
                    <a:pt x="0" y="646"/>
                  </a:cubicBezTo>
                  <a:cubicBezTo>
                    <a:pt x="0" y="676"/>
                    <a:pt x="24" y="700"/>
                    <a:pt x="54" y="700"/>
                  </a:cubicBezTo>
                  <a:cubicBezTo>
                    <a:pt x="355" y="700"/>
                    <a:pt x="355" y="700"/>
                    <a:pt x="355" y="700"/>
                  </a:cubicBezTo>
                  <a:cubicBezTo>
                    <a:pt x="384" y="819"/>
                    <a:pt x="353" y="834"/>
                    <a:pt x="168" y="834"/>
                  </a:cubicBezTo>
                  <a:cubicBezTo>
                    <a:pt x="168" y="883"/>
                    <a:pt x="168" y="883"/>
                    <a:pt x="168" y="883"/>
                  </a:cubicBezTo>
                  <a:cubicBezTo>
                    <a:pt x="393" y="883"/>
                    <a:pt x="393" y="883"/>
                    <a:pt x="393" y="883"/>
                  </a:cubicBezTo>
                  <a:cubicBezTo>
                    <a:pt x="568" y="883"/>
                    <a:pt x="568" y="883"/>
                    <a:pt x="568" y="883"/>
                  </a:cubicBezTo>
                  <a:cubicBezTo>
                    <a:pt x="808" y="883"/>
                    <a:pt x="808" y="883"/>
                    <a:pt x="808" y="883"/>
                  </a:cubicBezTo>
                  <a:cubicBezTo>
                    <a:pt x="808" y="834"/>
                    <a:pt x="808" y="834"/>
                    <a:pt x="808" y="834"/>
                  </a:cubicBezTo>
                  <a:cubicBezTo>
                    <a:pt x="603" y="834"/>
                    <a:pt x="589" y="819"/>
                    <a:pt x="618" y="700"/>
                  </a:cubicBezTo>
                  <a:cubicBezTo>
                    <a:pt x="923" y="700"/>
                    <a:pt x="923" y="700"/>
                    <a:pt x="923" y="700"/>
                  </a:cubicBezTo>
                  <a:cubicBezTo>
                    <a:pt x="953" y="700"/>
                    <a:pt x="977" y="676"/>
                    <a:pt x="977" y="646"/>
                  </a:cubicBezTo>
                  <a:cubicBezTo>
                    <a:pt x="977" y="53"/>
                    <a:pt x="977" y="53"/>
                    <a:pt x="977" y="53"/>
                  </a:cubicBezTo>
                  <a:cubicBezTo>
                    <a:pt x="977" y="24"/>
                    <a:pt x="953" y="0"/>
                    <a:pt x="923" y="0"/>
                  </a:cubicBezTo>
                  <a:close/>
                  <a:moveTo>
                    <a:pt x="915" y="639"/>
                  </a:moveTo>
                  <a:cubicBezTo>
                    <a:pt x="61" y="639"/>
                    <a:pt x="61" y="639"/>
                    <a:pt x="61" y="639"/>
                  </a:cubicBezTo>
                  <a:cubicBezTo>
                    <a:pt x="61" y="61"/>
                    <a:pt x="61" y="61"/>
                    <a:pt x="61" y="61"/>
                  </a:cubicBezTo>
                  <a:cubicBezTo>
                    <a:pt x="915" y="61"/>
                    <a:pt x="915" y="61"/>
                    <a:pt x="915" y="61"/>
                  </a:cubicBezTo>
                  <a:lnTo>
                    <a:pt x="915" y="639"/>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00B0F0"/>
                </a:solidFill>
              </a:endParaRPr>
            </a:p>
          </p:txBody>
        </p:sp>
        <p:sp>
          <p:nvSpPr>
            <p:cNvPr id="371" name="Rectangle 6"/>
            <p:cNvSpPr>
              <a:spLocks noChangeArrowheads="1"/>
            </p:cNvSpPr>
            <p:nvPr/>
          </p:nvSpPr>
          <p:spPr bwMode="auto">
            <a:xfrm>
              <a:off x="2331" y="1780"/>
              <a:ext cx="1078" cy="728"/>
            </a:xfrm>
            <a:prstGeom prst="rect">
              <a:avLst/>
            </a:prstGeom>
            <a:solidFill>
              <a:srgbClr val="4C4C4C"/>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00B0F0"/>
                </a:solidFill>
              </a:endParaRPr>
            </a:p>
          </p:txBody>
        </p:sp>
        <p:sp>
          <p:nvSpPr>
            <p:cNvPr id="372" name="Rectangle 7"/>
            <p:cNvSpPr>
              <a:spLocks noChangeArrowheads="1"/>
            </p:cNvSpPr>
            <p:nvPr/>
          </p:nvSpPr>
          <p:spPr bwMode="auto">
            <a:xfrm>
              <a:off x="2331" y="1780"/>
              <a:ext cx="1078" cy="110"/>
            </a:xfrm>
            <a:prstGeom prst="rect">
              <a:avLst/>
            </a:prstGeom>
            <a:solidFill>
              <a:srgbClr val="9999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00B0F0"/>
                </a:solidFill>
              </a:endParaRPr>
            </a:p>
          </p:txBody>
        </p:sp>
        <p:sp>
          <p:nvSpPr>
            <p:cNvPr id="373" name="Oval 8"/>
            <p:cNvSpPr>
              <a:spLocks noChangeArrowheads="1"/>
            </p:cNvSpPr>
            <p:nvPr/>
          </p:nvSpPr>
          <p:spPr bwMode="auto">
            <a:xfrm>
              <a:off x="2358" y="1796"/>
              <a:ext cx="77" cy="77"/>
            </a:xfrm>
            <a:prstGeom prst="ellipse">
              <a:avLst/>
            </a:prstGeom>
            <a:solidFill>
              <a:srgbClr val="0070C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00B0F0"/>
                </a:solidFill>
              </a:endParaRPr>
            </a:p>
          </p:txBody>
        </p:sp>
        <p:sp>
          <p:nvSpPr>
            <p:cNvPr id="374" name="Line 9"/>
            <p:cNvSpPr>
              <a:spLocks noChangeShapeType="1"/>
            </p:cNvSpPr>
            <p:nvPr/>
          </p:nvSpPr>
          <p:spPr bwMode="auto">
            <a:xfrm flipH="1">
              <a:off x="2379" y="1835"/>
              <a:ext cx="42" cy="0"/>
            </a:xfrm>
            <a:prstGeom prst="line">
              <a:avLst/>
            </a:prstGeom>
            <a:noFill/>
            <a:ln w="6350" cap="flat">
              <a:solidFill>
                <a:srgbClr val="E6E6E6"/>
              </a:solidFill>
              <a:prstDash val="solid"/>
              <a:miter lim="800000"/>
              <a:headEnd/>
              <a:tailEnd/>
            </a:ln>
            <a:extLst>
              <a:ext uri="{909E8E84-426E-40dd-AFC4-6F175D3DCCD1}">
                <a14:hiddenFill xmlns:a14="http://schemas.microsoft.com/office/drawing/2010/main" xmlns="">
                  <a:noFill/>
                </a14:hiddenFill>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00B0F0"/>
                </a:solidFill>
              </a:endParaRPr>
            </a:p>
          </p:txBody>
        </p:sp>
        <p:sp>
          <p:nvSpPr>
            <p:cNvPr id="375" name="Line 10"/>
            <p:cNvSpPr>
              <a:spLocks noChangeShapeType="1"/>
            </p:cNvSpPr>
            <p:nvPr/>
          </p:nvSpPr>
          <p:spPr bwMode="auto">
            <a:xfrm>
              <a:off x="2412" y="1835"/>
              <a:ext cx="0" cy="0"/>
            </a:xfrm>
            <a:prstGeom prst="line">
              <a:avLst/>
            </a:prstGeom>
            <a:noFill/>
            <a:ln w="6350" cap="flat">
              <a:solidFill>
                <a:srgbClr val="E6E6E6"/>
              </a:solidFill>
              <a:prstDash val="solid"/>
              <a:miter lim="800000"/>
              <a:headEnd/>
              <a:tailEnd/>
            </a:ln>
            <a:extLst>
              <a:ext uri="{909E8E84-426E-40dd-AFC4-6F175D3DCCD1}">
                <a14:hiddenFill xmlns:a14="http://schemas.microsoft.com/office/drawing/2010/main" xmlns="">
                  <a:noFill/>
                </a14:hiddenFill>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00B0F0"/>
                </a:solidFill>
              </a:endParaRPr>
            </a:p>
          </p:txBody>
        </p:sp>
        <p:sp>
          <p:nvSpPr>
            <p:cNvPr id="376" name="Freeform 11"/>
            <p:cNvSpPr>
              <a:spLocks/>
            </p:cNvSpPr>
            <p:nvPr/>
          </p:nvSpPr>
          <p:spPr bwMode="auto">
            <a:xfrm>
              <a:off x="2378" y="1819"/>
              <a:ext cx="17" cy="32"/>
            </a:xfrm>
            <a:custGeom>
              <a:avLst/>
              <a:gdLst>
                <a:gd name="T0" fmla="*/ 17 w 17"/>
                <a:gd name="T1" fmla="*/ 32 h 32"/>
                <a:gd name="T2" fmla="*/ 0 w 17"/>
                <a:gd name="T3" fmla="*/ 16 h 32"/>
                <a:gd name="T4" fmla="*/ 17 w 17"/>
                <a:gd name="T5" fmla="*/ 0 h 32"/>
              </a:gdLst>
              <a:ahLst/>
              <a:cxnLst>
                <a:cxn ang="0">
                  <a:pos x="T0" y="T1"/>
                </a:cxn>
                <a:cxn ang="0">
                  <a:pos x="T2" y="T3"/>
                </a:cxn>
                <a:cxn ang="0">
                  <a:pos x="T4" y="T5"/>
                </a:cxn>
              </a:cxnLst>
              <a:rect l="0" t="0" r="r" b="b"/>
              <a:pathLst>
                <a:path w="17" h="32">
                  <a:moveTo>
                    <a:pt x="17" y="32"/>
                  </a:moveTo>
                  <a:lnTo>
                    <a:pt x="0" y="16"/>
                  </a:lnTo>
                  <a:lnTo>
                    <a:pt x="17" y="0"/>
                  </a:lnTo>
                </a:path>
              </a:pathLst>
            </a:custGeom>
            <a:noFill/>
            <a:ln w="6350" cap="flat">
              <a:solidFill>
                <a:srgbClr val="E6E6E6"/>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00B0F0"/>
                </a:solidFill>
              </a:endParaRPr>
            </a:p>
          </p:txBody>
        </p:sp>
        <p:sp>
          <p:nvSpPr>
            <p:cNvPr id="377" name="Rectangle 12"/>
            <p:cNvSpPr>
              <a:spLocks noChangeArrowheads="1"/>
            </p:cNvSpPr>
            <p:nvPr/>
          </p:nvSpPr>
          <p:spPr bwMode="auto">
            <a:xfrm>
              <a:off x="3338" y="1780"/>
              <a:ext cx="71" cy="65"/>
            </a:xfrm>
            <a:prstGeom prst="rect">
              <a:avLst/>
            </a:prstGeom>
            <a:solidFill>
              <a:srgbClr val="DD59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00B0F0"/>
                </a:solidFill>
              </a:endParaRPr>
            </a:p>
          </p:txBody>
        </p:sp>
        <p:sp>
          <p:nvSpPr>
            <p:cNvPr id="378" name="Line 13"/>
            <p:cNvSpPr>
              <a:spLocks noChangeShapeType="1"/>
            </p:cNvSpPr>
            <p:nvPr/>
          </p:nvSpPr>
          <p:spPr bwMode="auto">
            <a:xfrm>
              <a:off x="3358" y="1796"/>
              <a:ext cx="34" cy="34"/>
            </a:xfrm>
            <a:prstGeom prst="line">
              <a:avLst/>
            </a:prstGeom>
            <a:noFill/>
            <a:ln w="3175" cap="flat">
              <a:solidFill>
                <a:srgbClr val="E6E6E6"/>
              </a:solidFill>
              <a:prstDash val="solid"/>
              <a:miter lim="800000"/>
              <a:headEnd/>
              <a:tailEnd/>
            </a:ln>
            <a:extLst>
              <a:ext uri="{909E8E84-426E-40dd-AFC4-6F175D3DCCD1}">
                <a14:hiddenFill xmlns:a14="http://schemas.microsoft.com/office/drawing/2010/main" xmlns="">
                  <a:noFill/>
                </a14:hiddenFill>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00B0F0"/>
                </a:solidFill>
              </a:endParaRPr>
            </a:p>
          </p:txBody>
        </p:sp>
        <p:sp>
          <p:nvSpPr>
            <p:cNvPr id="379" name="Line 14"/>
            <p:cNvSpPr>
              <a:spLocks noChangeShapeType="1"/>
            </p:cNvSpPr>
            <p:nvPr/>
          </p:nvSpPr>
          <p:spPr bwMode="auto">
            <a:xfrm flipH="1">
              <a:off x="3358" y="1796"/>
              <a:ext cx="34" cy="34"/>
            </a:xfrm>
            <a:prstGeom prst="line">
              <a:avLst/>
            </a:prstGeom>
            <a:noFill/>
            <a:ln w="3175" cap="flat">
              <a:solidFill>
                <a:srgbClr val="E6E6E6"/>
              </a:solidFill>
              <a:prstDash val="solid"/>
              <a:miter lim="800000"/>
              <a:headEnd/>
              <a:tailEnd/>
            </a:ln>
            <a:extLst>
              <a:ext uri="{909E8E84-426E-40dd-AFC4-6F175D3DCCD1}">
                <a14:hiddenFill xmlns:a14="http://schemas.microsoft.com/office/drawing/2010/main" xmlns="">
                  <a:noFill/>
                </a14:hiddenFill>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00B0F0"/>
                </a:solidFill>
              </a:endParaRPr>
            </a:p>
          </p:txBody>
        </p:sp>
        <p:sp>
          <p:nvSpPr>
            <p:cNvPr id="380" name="Rectangle 15"/>
            <p:cNvSpPr>
              <a:spLocks noChangeArrowheads="1"/>
            </p:cNvSpPr>
            <p:nvPr/>
          </p:nvSpPr>
          <p:spPr bwMode="auto">
            <a:xfrm>
              <a:off x="2474" y="1807"/>
              <a:ext cx="824" cy="57"/>
            </a:xfrm>
            <a:prstGeom prst="rect">
              <a:avLst/>
            </a:prstGeom>
            <a:solidFill>
              <a:srgbClr val="FFFFFF"/>
            </a:solidFill>
            <a:ln w="6350" cap="flat">
              <a:solidFill>
                <a:srgbClr val="E6E6E6"/>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endParaRPr lang="en-US" sz="1836" dirty="0">
                <a:solidFill>
                  <a:srgbClr val="00B0F0"/>
                </a:solidFill>
              </a:endParaRPr>
            </a:p>
          </p:txBody>
        </p:sp>
        <p:sp>
          <p:nvSpPr>
            <p:cNvPr id="381" name="Freeform 16"/>
            <p:cNvSpPr>
              <a:spLocks/>
            </p:cNvSpPr>
            <p:nvPr/>
          </p:nvSpPr>
          <p:spPr bwMode="auto">
            <a:xfrm>
              <a:off x="2624" y="1981"/>
              <a:ext cx="464" cy="78"/>
            </a:xfrm>
            <a:custGeom>
              <a:avLst/>
              <a:gdLst>
                <a:gd name="T0" fmla="*/ 346 w 368"/>
                <a:gd name="T1" fmla="*/ 62 h 62"/>
                <a:gd name="T2" fmla="*/ 22 w 368"/>
                <a:gd name="T3" fmla="*/ 62 h 62"/>
                <a:gd name="T4" fmla="*/ 0 w 368"/>
                <a:gd name="T5" fmla="*/ 40 h 62"/>
                <a:gd name="T6" fmla="*/ 0 w 368"/>
                <a:gd name="T7" fmla="*/ 22 h 62"/>
                <a:gd name="T8" fmla="*/ 22 w 368"/>
                <a:gd name="T9" fmla="*/ 0 h 62"/>
                <a:gd name="T10" fmla="*/ 346 w 368"/>
                <a:gd name="T11" fmla="*/ 0 h 62"/>
                <a:gd name="T12" fmla="*/ 368 w 368"/>
                <a:gd name="T13" fmla="*/ 22 h 62"/>
                <a:gd name="T14" fmla="*/ 368 w 368"/>
                <a:gd name="T15" fmla="*/ 40 h 62"/>
                <a:gd name="T16" fmla="*/ 346 w 368"/>
                <a:gd name="T17"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8" h="62">
                  <a:moveTo>
                    <a:pt x="346" y="62"/>
                  </a:moveTo>
                  <a:cubicBezTo>
                    <a:pt x="22" y="62"/>
                    <a:pt x="22" y="62"/>
                    <a:pt x="22" y="62"/>
                  </a:cubicBezTo>
                  <a:cubicBezTo>
                    <a:pt x="10" y="62"/>
                    <a:pt x="0" y="52"/>
                    <a:pt x="0" y="40"/>
                  </a:cubicBezTo>
                  <a:cubicBezTo>
                    <a:pt x="0" y="22"/>
                    <a:pt x="0" y="22"/>
                    <a:pt x="0" y="22"/>
                  </a:cubicBezTo>
                  <a:cubicBezTo>
                    <a:pt x="0" y="10"/>
                    <a:pt x="10" y="0"/>
                    <a:pt x="22" y="0"/>
                  </a:cubicBezTo>
                  <a:cubicBezTo>
                    <a:pt x="346" y="0"/>
                    <a:pt x="346" y="0"/>
                    <a:pt x="346" y="0"/>
                  </a:cubicBezTo>
                  <a:cubicBezTo>
                    <a:pt x="358" y="0"/>
                    <a:pt x="368" y="10"/>
                    <a:pt x="368" y="22"/>
                  </a:cubicBezTo>
                  <a:cubicBezTo>
                    <a:pt x="368" y="40"/>
                    <a:pt x="368" y="40"/>
                    <a:pt x="368" y="40"/>
                  </a:cubicBezTo>
                  <a:cubicBezTo>
                    <a:pt x="368" y="52"/>
                    <a:pt x="358" y="62"/>
                    <a:pt x="346" y="62"/>
                  </a:cubicBezTo>
                  <a:close/>
                </a:path>
              </a:pathLst>
            </a:custGeom>
            <a:solidFill>
              <a:srgbClr val="FFFFFF"/>
            </a:solidFill>
            <a:ln w="6350" cap="flat">
              <a:solidFill>
                <a:srgbClr val="E6E6E6"/>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endParaRPr lang="en-US" sz="1836" dirty="0">
                <a:solidFill>
                  <a:srgbClr val="00B0F0"/>
                </a:solidFill>
              </a:endParaRPr>
            </a:p>
          </p:txBody>
        </p:sp>
        <p:sp>
          <p:nvSpPr>
            <p:cNvPr id="382" name="Freeform 17"/>
            <p:cNvSpPr>
              <a:spLocks/>
            </p:cNvSpPr>
            <p:nvPr/>
          </p:nvSpPr>
          <p:spPr bwMode="auto">
            <a:xfrm>
              <a:off x="2466" y="2135"/>
              <a:ext cx="275" cy="77"/>
            </a:xfrm>
            <a:custGeom>
              <a:avLst/>
              <a:gdLst>
                <a:gd name="T0" fmla="*/ 196 w 218"/>
                <a:gd name="T1" fmla="*/ 61 h 61"/>
                <a:gd name="T2" fmla="*/ 22 w 218"/>
                <a:gd name="T3" fmla="*/ 61 h 61"/>
                <a:gd name="T4" fmla="*/ 0 w 218"/>
                <a:gd name="T5" fmla="*/ 39 h 61"/>
                <a:gd name="T6" fmla="*/ 0 w 218"/>
                <a:gd name="T7" fmla="*/ 22 h 61"/>
                <a:gd name="T8" fmla="*/ 22 w 218"/>
                <a:gd name="T9" fmla="*/ 0 h 61"/>
                <a:gd name="T10" fmla="*/ 196 w 218"/>
                <a:gd name="T11" fmla="*/ 0 h 61"/>
                <a:gd name="T12" fmla="*/ 218 w 218"/>
                <a:gd name="T13" fmla="*/ 22 h 61"/>
                <a:gd name="T14" fmla="*/ 218 w 218"/>
                <a:gd name="T15" fmla="*/ 39 h 61"/>
                <a:gd name="T16" fmla="*/ 196 w 218"/>
                <a:gd name="T17"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61">
                  <a:moveTo>
                    <a:pt x="196" y="61"/>
                  </a:moveTo>
                  <a:cubicBezTo>
                    <a:pt x="22" y="61"/>
                    <a:pt x="22" y="61"/>
                    <a:pt x="22" y="61"/>
                  </a:cubicBezTo>
                  <a:cubicBezTo>
                    <a:pt x="10" y="61"/>
                    <a:pt x="0" y="51"/>
                    <a:pt x="0" y="39"/>
                  </a:cubicBezTo>
                  <a:cubicBezTo>
                    <a:pt x="0" y="22"/>
                    <a:pt x="0" y="22"/>
                    <a:pt x="0" y="22"/>
                  </a:cubicBezTo>
                  <a:cubicBezTo>
                    <a:pt x="0" y="10"/>
                    <a:pt x="10" y="0"/>
                    <a:pt x="22" y="0"/>
                  </a:cubicBezTo>
                  <a:cubicBezTo>
                    <a:pt x="196" y="0"/>
                    <a:pt x="196" y="0"/>
                    <a:pt x="196" y="0"/>
                  </a:cubicBezTo>
                  <a:cubicBezTo>
                    <a:pt x="208" y="0"/>
                    <a:pt x="218" y="10"/>
                    <a:pt x="218" y="22"/>
                  </a:cubicBezTo>
                  <a:cubicBezTo>
                    <a:pt x="218" y="39"/>
                    <a:pt x="218" y="39"/>
                    <a:pt x="218" y="39"/>
                  </a:cubicBezTo>
                  <a:cubicBezTo>
                    <a:pt x="218" y="51"/>
                    <a:pt x="208" y="61"/>
                    <a:pt x="196" y="61"/>
                  </a:cubicBezTo>
                  <a:close/>
                </a:path>
              </a:pathLst>
            </a:custGeom>
            <a:solidFill>
              <a:srgbClr val="FFFFFF"/>
            </a:solidFill>
            <a:ln w="6350" cap="flat">
              <a:solidFill>
                <a:srgbClr val="E6E6E6"/>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endParaRPr lang="en-US" sz="1836" dirty="0">
                <a:solidFill>
                  <a:srgbClr val="00B0F0"/>
                </a:solidFill>
              </a:endParaRPr>
            </a:p>
          </p:txBody>
        </p:sp>
        <p:sp>
          <p:nvSpPr>
            <p:cNvPr id="383" name="Freeform 18"/>
            <p:cNvSpPr>
              <a:spLocks/>
            </p:cNvSpPr>
            <p:nvPr/>
          </p:nvSpPr>
          <p:spPr bwMode="auto">
            <a:xfrm>
              <a:off x="2806" y="2135"/>
              <a:ext cx="275" cy="77"/>
            </a:xfrm>
            <a:custGeom>
              <a:avLst/>
              <a:gdLst>
                <a:gd name="T0" fmla="*/ 196 w 218"/>
                <a:gd name="T1" fmla="*/ 61 h 61"/>
                <a:gd name="T2" fmla="*/ 22 w 218"/>
                <a:gd name="T3" fmla="*/ 61 h 61"/>
                <a:gd name="T4" fmla="*/ 0 w 218"/>
                <a:gd name="T5" fmla="*/ 39 h 61"/>
                <a:gd name="T6" fmla="*/ 0 w 218"/>
                <a:gd name="T7" fmla="*/ 22 h 61"/>
                <a:gd name="T8" fmla="*/ 22 w 218"/>
                <a:gd name="T9" fmla="*/ 0 h 61"/>
                <a:gd name="T10" fmla="*/ 196 w 218"/>
                <a:gd name="T11" fmla="*/ 0 h 61"/>
                <a:gd name="T12" fmla="*/ 218 w 218"/>
                <a:gd name="T13" fmla="*/ 22 h 61"/>
                <a:gd name="T14" fmla="*/ 218 w 218"/>
                <a:gd name="T15" fmla="*/ 39 h 61"/>
                <a:gd name="T16" fmla="*/ 196 w 218"/>
                <a:gd name="T17"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61">
                  <a:moveTo>
                    <a:pt x="196" y="61"/>
                  </a:moveTo>
                  <a:cubicBezTo>
                    <a:pt x="22" y="61"/>
                    <a:pt x="22" y="61"/>
                    <a:pt x="22" y="61"/>
                  </a:cubicBezTo>
                  <a:cubicBezTo>
                    <a:pt x="9" y="61"/>
                    <a:pt x="0" y="51"/>
                    <a:pt x="0" y="39"/>
                  </a:cubicBezTo>
                  <a:cubicBezTo>
                    <a:pt x="0" y="22"/>
                    <a:pt x="0" y="22"/>
                    <a:pt x="0" y="22"/>
                  </a:cubicBezTo>
                  <a:cubicBezTo>
                    <a:pt x="0" y="10"/>
                    <a:pt x="9" y="0"/>
                    <a:pt x="22" y="0"/>
                  </a:cubicBezTo>
                  <a:cubicBezTo>
                    <a:pt x="196" y="0"/>
                    <a:pt x="196" y="0"/>
                    <a:pt x="196" y="0"/>
                  </a:cubicBezTo>
                  <a:cubicBezTo>
                    <a:pt x="208" y="0"/>
                    <a:pt x="218" y="10"/>
                    <a:pt x="218" y="22"/>
                  </a:cubicBezTo>
                  <a:cubicBezTo>
                    <a:pt x="218" y="39"/>
                    <a:pt x="218" y="39"/>
                    <a:pt x="218" y="39"/>
                  </a:cubicBezTo>
                  <a:cubicBezTo>
                    <a:pt x="218" y="51"/>
                    <a:pt x="208" y="61"/>
                    <a:pt x="196" y="61"/>
                  </a:cubicBezTo>
                  <a:close/>
                </a:path>
              </a:pathLst>
            </a:custGeom>
            <a:solidFill>
              <a:srgbClr val="FFFFFF"/>
            </a:solidFill>
            <a:ln w="6350" cap="flat">
              <a:solidFill>
                <a:srgbClr val="E6E6E6"/>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endParaRPr lang="en-US" sz="1836" dirty="0">
                <a:solidFill>
                  <a:srgbClr val="00B0F0"/>
                </a:solidFill>
              </a:endParaRPr>
            </a:p>
          </p:txBody>
        </p:sp>
        <p:sp>
          <p:nvSpPr>
            <p:cNvPr id="384" name="Freeform 19"/>
            <p:cNvSpPr>
              <a:spLocks/>
            </p:cNvSpPr>
            <p:nvPr/>
          </p:nvSpPr>
          <p:spPr bwMode="auto">
            <a:xfrm>
              <a:off x="3071" y="2242"/>
              <a:ext cx="275" cy="77"/>
            </a:xfrm>
            <a:custGeom>
              <a:avLst/>
              <a:gdLst>
                <a:gd name="T0" fmla="*/ 196 w 218"/>
                <a:gd name="T1" fmla="*/ 61 h 61"/>
                <a:gd name="T2" fmla="*/ 22 w 218"/>
                <a:gd name="T3" fmla="*/ 61 h 61"/>
                <a:gd name="T4" fmla="*/ 0 w 218"/>
                <a:gd name="T5" fmla="*/ 39 h 61"/>
                <a:gd name="T6" fmla="*/ 0 w 218"/>
                <a:gd name="T7" fmla="*/ 22 h 61"/>
                <a:gd name="T8" fmla="*/ 22 w 218"/>
                <a:gd name="T9" fmla="*/ 0 h 61"/>
                <a:gd name="T10" fmla="*/ 196 w 218"/>
                <a:gd name="T11" fmla="*/ 0 h 61"/>
                <a:gd name="T12" fmla="*/ 218 w 218"/>
                <a:gd name="T13" fmla="*/ 22 h 61"/>
                <a:gd name="T14" fmla="*/ 218 w 218"/>
                <a:gd name="T15" fmla="*/ 39 h 61"/>
                <a:gd name="T16" fmla="*/ 196 w 218"/>
                <a:gd name="T17"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61">
                  <a:moveTo>
                    <a:pt x="196" y="61"/>
                  </a:moveTo>
                  <a:cubicBezTo>
                    <a:pt x="22" y="61"/>
                    <a:pt x="22" y="61"/>
                    <a:pt x="22" y="61"/>
                  </a:cubicBezTo>
                  <a:cubicBezTo>
                    <a:pt x="10" y="61"/>
                    <a:pt x="0" y="52"/>
                    <a:pt x="0" y="39"/>
                  </a:cubicBezTo>
                  <a:cubicBezTo>
                    <a:pt x="0" y="22"/>
                    <a:pt x="0" y="22"/>
                    <a:pt x="0" y="22"/>
                  </a:cubicBezTo>
                  <a:cubicBezTo>
                    <a:pt x="0" y="10"/>
                    <a:pt x="10" y="0"/>
                    <a:pt x="22" y="0"/>
                  </a:cubicBezTo>
                  <a:cubicBezTo>
                    <a:pt x="196" y="0"/>
                    <a:pt x="196" y="0"/>
                    <a:pt x="196" y="0"/>
                  </a:cubicBezTo>
                  <a:cubicBezTo>
                    <a:pt x="208" y="0"/>
                    <a:pt x="218" y="10"/>
                    <a:pt x="218" y="22"/>
                  </a:cubicBezTo>
                  <a:cubicBezTo>
                    <a:pt x="218" y="39"/>
                    <a:pt x="218" y="39"/>
                    <a:pt x="218" y="39"/>
                  </a:cubicBezTo>
                  <a:cubicBezTo>
                    <a:pt x="218" y="52"/>
                    <a:pt x="208" y="61"/>
                    <a:pt x="196" y="61"/>
                  </a:cubicBezTo>
                  <a:close/>
                </a:path>
              </a:pathLst>
            </a:custGeom>
            <a:solidFill>
              <a:srgbClr val="FFFFFF"/>
            </a:solidFill>
            <a:ln w="6350" cap="flat">
              <a:solidFill>
                <a:srgbClr val="E6E6E6"/>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endParaRPr lang="en-US" sz="1836" dirty="0">
                <a:solidFill>
                  <a:srgbClr val="00B0F0"/>
                </a:solidFill>
              </a:endParaRPr>
            </a:p>
          </p:txBody>
        </p:sp>
        <p:sp>
          <p:nvSpPr>
            <p:cNvPr id="385" name="Freeform 20"/>
            <p:cNvSpPr>
              <a:spLocks/>
            </p:cNvSpPr>
            <p:nvPr/>
          </p:nvSpPr>
          <p:spPr bwMode="auto">
            <a:xfrm>
              <a:off x="2604" y="2060"/>
              <a:ext cx="258" cy="47"/>
            </a:xfrm>
            <a:custGeom>
              <a:avLst/>
              <a:gdLst>
                <a:gd name="T0" fmla="*/ 258 w 258"/>
                <a:gd name="T1" fmla="*/ 0 h 47"/>
                <a:gd name="T2" fmla="*/ 258 w 258"/>
                <a:gd name="T3" fmla="*/ 24 h 47"/>
                <a:gd name="T4" fmla="*/ 0 w 258"/>
                <a:gd name="T5" fmla="*/ 24 h 47"/>
                <a:gd name="T6" fmla="*/ 0 w 258"/>
                <a:gd name="T7" fmla="*/ 47 h 47"/>
              </a:gdLst>
              <a:ahLst/>
              <a:cxnLst>
                <a:cxn ang="0">
                  <a:pos x="T0" y="T1"/>
                </a:cxn>
                <a:cxn ang="0">
                  <a:pos x="T2" y="T3"/>
                </a:cxn>
                <a:cxn ang="0">
                  <a:pos x="T4" y="T5"/>
                </a:cxn>
                <a:cxn ang="0">
                  <a:pos x="T6" y="T7"/>
                </a:cxn>
              </a:cxnLst>
              <a:rect l="0" t="0" r="r" b="b"/>
              <a:pathLst>
                <a:path w="258" h="47">
                  <a:moveTo>
                    <a:pt x="258" y="0"/>
                  </a:moveTo>
                  <a:lnTo>
                    <a:pt x="258" y="24"/>
                  </a:lnTo>
                  <a:lnTo>
                    <a:pt x="0" y="24"/>
                  </a:lnTo>
                  <a:lnTo>
                    <a:pt x="0" y="47"/>
                  </a:lnTo>
                </a:path>
              </a:pathLst>
            </a:custGeom>
            <a:noFill/>
            <a:ln w="6350" cap="flat">
              <a:solidFill>
                <a:srgbClr val="E6E6E6"/>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00B0F0"/>
                </a:solidFill>
              </a:endParaRPr>
            </a:p>
          </p:txBody>
        </p:sp>
        <p:sp>
          <p:nvSpPr>
            <p:cNvPr id="386" name="Freeform 21"/>
            <p:cNvSpPr>
              <a:spLocks/>
            </p:cNvSpPr>
            <p:nvPr/>
          </p:nvSpPr>
          <p:spPr bwMode="auto">
            <a:xfrm>
              <a:off x="2592" y="2103"/>
              <a:ext cx="23" cy="20"/>
            </a:xfrm>
            <a:custGeom>
              <a:avLst/>
              <a:gdLst>
                <a:gd name="T0" fmla="*/ 0 w 23"/>
                <a:gd name="T1" fmla="*/ 0 h 20"/>
                <a:gd name="T2" fmla="*/ 12 w 23"/>
                <a:gd name="T3" fmla="*/ 20 h 20"/>
                <a:gd name="T4" fmla="*/ 23 w 23"/>
                <a:gd name="T5" fmla="*/ 0 h 20"/>
                <a:gd name="T6" fmla="*/ 0 w 23"/>
                <a:gd name="T7" fmla="*/ 0 h 20"/>
              </a:gdLst>
              <a:ahLst/>
              <a:cxnLst>
                <a:cxn ang="0">
                  <a:pos x="T0" y="T1"/>
                </a:cxn>
                <a:cxn ang="0">
                  <a:pos x="T2" y="T3"/>
                </a:cxn>
                <a:cxn ang="0">
                  <a:pos x="T4" y="T5"/>
                </a:cxn>
                <a:cxn ang="0">
                  <a:pos x="T6" y="T7"/>
                </a:cxn>
              </a:cxnLst>
              <a:rect l="0" t="0" r="r" b="b"/>
              <a:pathLst>
                <a:path w="23" h="20">
                  <a:moveTo>
                    <a:pt x="0" y="0"/>
                  </a:moveTo>
                  <a:lnTo>
                    <a:pt x="12" y="20"/>
                  </a:lnTo>
                  <a:lnTo>
                    <a:pt x="23" y="0"/>
                  </a:lnTo>
                  <a:lnTo>
                    <a:pt x="0" y="0"/>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00B0F0"/>
                </a:solidFill>
              </a:endParaRPr>
            </a:p>
          </p:txBody>
        </p:sp>
        <p:sp>
          <p:nvSpPr>
            <p:cNvPr id="387" name="Freeform 22"/>
            <p:cNvSpPr>
              <a:spLocks/>
            </p:cNvSpPr>
            <p:nvPr/>
          </p:nvSpPr>
          <p:spPr bwMode="auto">
            <a:xfrm>
              <a:off x="2862" y="2060"/>
              <a:ext cx="81" cy="47"/>
            </a:xfrm>
            <a:custGeom>
              <a:avLst/>
              <a:gdLst>
                <a:gd name="T0" fmla="*/ 0 w 81"/>
                <a:gd name="T1" fmla="*/ 0 h 47"/>
                <a:gd name="T2" fmla="*/ 0 w 81"/>
                <a:gd name="T3" fmla="*/ 24 h 47"/>
                <a:gd name="T4" fmla="*/ 81 w 81"/>
                <a:gd name="T5" fmla="*/ 24 h 47"/>
                <a:gd name="T6" fmla="*/ 81 w 81"/>
                <a:gd name="T7" fmla="*/ 47 h 47"/>
              </a:gdLst>
              <a:ahLst/>
              <a:cxnLst>
                <a:cxn ang="0">
                  <a:pos x="T0" y="T1"/>
                </a:cxn>
                <a:cxn ang="0">
                  <a:pos x="T2" y="T3"/>
                </a:cxn>
                <a:cxn ang="0">
                  <a:pos x="T4" y="T5"/>
                </a:cxn>
                <a:cxn ang="0">
                  <a:pos x="T6" y="T7"/>
                </a:cxn>
              </a:cxnLst>
              <a:rect l="0" t="0" r="r" b="b"/>
              <a:pathLst>
                <a:path w="81" h="47">
                  <a:moveTo>
                    <a:pt x="0" y="0"/>
                  </a:moveTo>
                  <a:lnTo>
                    <a:pt x="0" y="24"/>
                  </a:lnTo>
                  <a:lnTo>
                    <a:pt x="81" y="24"/>
                  </a:lnTo>
                  <a:lnTo>
                    <a:pt x="81" y="47"/>
                  </a:lnTo>
                </a:path>
              </a:pathLst>
            </a:custGeom>
            <a:noFill/>
            <a:ln w="6350" cap="flat">
              <a:solidFill>
                <a:srgbClr val="E6E6E6"/>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00B0F0"/>
                </a:solidFill>
              </a:endParaRPr>
            </a:p>
          </p:txBody>
        </p:sp>
        <p:sp>
          <p:nvSpPr>
            <p:cNvPr id="388" name="Freeform 23"/>
            <p:cNvSpPr>
              <a:spLocks/>
            </p:cNvSpPr>
            <p:nvPr/>
          </p:nvSpPr>
          <p:spPr bwMode="auto">
            <a:xfrm>
              <a:off x="2932" y="2103"/>
              <a:ext cx="22" cy="20"/>
            </a:xfrm>
            <a:custGeom>
              <a:avLst/>
              <a:gdLst>
                <a:gd name="T0" fmla="*/ 0 w 22"/>
                <a:gd name="T1" fmla="*/ 0 h 20"/>
                <a:gd name="T2" fmla="*/ 11 w 22"/>
                <a:gd name="T3" fmla="*/ 20 h 20"/>
                <a:gd name="T4" fmla="*/ 22 w 22"/>
                <a:gd name="T5" fmla="*/ 0 h 20"/>
                <a:gd name="T6" fmla="*/ 0 w 22"/>
                <a:gd name="T7" fmla="*/ 0 h 20"/>
              </a:gdLst>
              <a:ahLst/>
              <a:cxnLst>
                <a:cxn ang="0">
                  <a:pos x="T0" y="T1"/>
                </a:cxn>
                <a:cxn ang="0">
                  <a:pos x="T2" y="T3"/>
                </a:cxn>
                <a:cxn ang="0">
                  <a:pos x="T4" y="T5"/>
                </a:cxn>
                <a:cxn ang="0">
                  <a:pos x="T6" y="T7"/>
                </a:cxn>
              </a:cxnLst>
              <a:rect l="0" t="0" r="r" b="b"/>
              <a:pathLst>
                <a:path w="22" h="20">
                  <a:moveTo>
                    <a:pt x="0" y="0"/>
                  </a:moveTo>
                  <a:lnTo>
                    <a:pt x="11" y="20"/>
                  </a:lnTo>
                  <a:lnTo>
                    <a:pt x="22" y="0"/>
                  </a:lnTo>
                  <a:lnTo>
                    <a:pt x="0" y="0"/>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00B0F0"/>
                </a:solidFill>
              </a:endParaRPr>
            </a:p>
          </p:txBody>
        </p:sp>
        <p:sp>
          <p:nvSpPr>
            <p:cNvPr id="389" name="Freeform 24"/>
            <p:cNvSpPr>
              <a:spLocks/>
            </p:cNvSpPr>
            <p:nvPr/>
          </p:nvSpPr>
          <p:spPr bwMode="auto">
            <a:xfrm>
              <a:off x="3081" y="2174"/>
              <a:ext cx="137" cy="35"/>
            </a:xfrm>
            <a:custGeom>
              <a:avLst/>
              <a:gdLst>
                <a:gd name="T0" fmla="*/ 0 w 137"/>
                <a:gd name="T1" fmla="*/ 0 h 35"/>
                <a:gd name="T2" fmla="*/ 137 w 137"/>
                <a:gd name="T3" fmla="*/ 0 h 35"/>
                <a:gd name="T4" fmla="*/ 137 w 137"/>
                <a:gd name="T5" fmla="*/ 35 h 35"/>
              </a:gdLst>
              <a:ahLst/>
              <a:cxnLst>
                <a:cxn ang="0">
                  <a:pos x="T0" y="T1"/>
                </a:cxn>
                <a:cxn ang="0">
                  <a:pos x="T2" y="T3"/>
                </a:cxn>
                <a:cxn ang="0">
                  <a:pos x="T4" y="T5"/>
                </a:cxn>
              </a:cxnLst>
              <a:rect l="0" t="0" r="r" b="b"/>
              <a:pathLst>
                <a:path w="137" h="35">
                  <a:moveTo>
                    <a:pt x="0" y="0"/>
                  </a:moveTo>
                  <a:lnTo>
                    <a:pt x="137" y="0"/>
                  </a:lnTo>
                  <a:lnTo>
                    <a:pt x="137" y="35"/>
                  </a:lnTo>
                </a:path>
              </a:pathLst>
            </a:custGeom>
            <a:noFill/>
            <a:ln w="6350" cap="flat">
              <a:solidFill>
                <a:srgbClr val="E6E6E6"/>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00B0F0"/>
                </a:solidFill>
              </a:endParaRPr>
            </a:p>
          </p:txBody>
        </p:sp>
        <p:sp>
          <p:nvSpPr>
            <p:cNvPr id="390" name="Freeform 25"/>
            <p:cNvSpPr>
              <a:spLocks/>
            </p:cNvSpPr>
            <p:nvPr/>
          </p:nvSpPr>
          <p:spPr bwMode="auto">
            <a:xfrm>
              <a:off x="3207" y="2205"/>
              <a:ext cx="21" cy="19"/>
            </a:xfrm>
            <a:custGeom>
              <a:avLst/>
              <a:gdLst>
                <a:gd name="T0" fmla="*/ 0 w 21"/>
                <a:gd name="T1" fmla="*/ 0 h 19"/>
                <a:gd name="T2" fmla="*/ 11 w 21"/>
                <a:gd name="T3" fmla="*/ 19 h 19"/>
                <a:gd name="T4" fmla="*/ 21 w 21"/>
                <a:gd name="T5" fmla="*/ 0 h 19"/>
                <a:gd name="T6" fmla="*/ 0 w 21"/>
                <a:gd name="T7" fmla="*/ 0 h 19"/>
              </a:gdLst>
              <a:ahLst/>
              <a:cxnLst>
                <a:cxn ang="0">
                  <a:pos x="T0" y="T1"/>
                </a:cxn>
                <a:cxn ang="0">
                  <a:pos x="T2" y="T3"/>
                </a:cxn>
                <a:cxn ang="0">
                  <a:pos x="T4" y="T5"/>
                </a:cxn>
                <a:cxn ang="0">
                  <a:pos x="T6" y="T7"/>
                </a:cxn>
              </a:cxnLst>
              <a:rect l="0" t="0" r="r" b="b"/>
              <a:pathLst>
                <a:path w="21" h="19">
                  <a:moveTo>
                    <a:pt x="0" y="0"/>
                  </a:moveTo>
                  <a:lnTo>
                    <a:pt x="11" y="19"/>
                  </a:lnTo>
                  <a:lnTo>
                    <a:pt x="21" y="0"/>
                  </a:lnTo>
                  <a:lnTo>
                    <a:pt x="0" y="0"/>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00B0F0"/>
                </a:solidFill>
              </a:endParaRPr>
            </a:p>
          </p:txBody>
        </p:sp>
      </p:grpSp>
      <p:sp>
        <p:nvSpPr>
          <p:cNvPr id="391" name="Rectangle 390"/>
          <p:cNvSpPr>
            <a:spLocks noChangeAspect="1"/>
          </p:cNvSpPr>
          <p:nvPr/>
        </p:nvSpPr>
        <p:spPr bwMode="auto">
          <a:xfrm>
            <a:off x="3721222" y="4338339"/>
            <a:ext cx="2800419" cy="816369"/>
          </a:xfrm>
          <a:prstGeom prst="rect">
            <a:avLst/>
          </a:prstGeom>
          <a:noFill/>
          <a:ln w="38100" cap="flat" cmpd="sng" algn="ctr">
            <a:noFill/>
            <a:prstDash val="solid"/>
            <a:headEnd type="none" w="med" len="med"/>
            <a:tailEnd type="none" w="med" len="med"/>
          </a:ln>
          <a:effectLst/>
        </p:spPr>
        <p:txBody>
          <a:bodyPr vert="horz" wrap="square" lIns="93216" tIns="91401" rIns="93216" bIns="91401" numCol="1" rtlCol="0" anchor="t" anchorCtr="0" compatLnSpc="1">
            <a:prstTxWarp prst="textNoShape">
              <a:avLst/>
            </a:prstTxWarp>
          </a:bodyPr>
          <a:lstStyle/>
          <a:p>
            <a:pPr algn="ctr" defTabSz="932597" fontAlgn="base">
              <a:lnSpc>
                <a:spcPct val="90000"/>
              </a:lnSpc>
              <a:spcBef>
                <a:spcPct val="0"/>
              </a:spcBef>
              <a:spcAft>
                <a:spcPts val="600"/>
              </a:spcAft>
            </a:pPr>
            <a:r>
              <a:rPr lang="en-US" sz="1600" dirty="0"/>
              <a:t>Integrated development environment for Machine Learning </a:t>
            </a:r>
          </a:p>
        </p:txBody>
      </p:sp>
      <p:sp>
        <p:nvSpPr>
          <p:cNvPr id="392" name="Rectangle 391"/>
          <p:cNvSpPr>
            <a:spLocks noChangeAspect="1"/>
          </p:cNvSpPr>
          <p:nvPr/>
        </p:nvSpPr>
        <p:spPr bwMode="auto">
          <a:xfrm>
            <a:off x="3994337" y="3309392"/>
            <a:ext cx="1351588" cy="237262"/>
          </a:xfrm>
          <a:prstGeom prst="rect">
            <a:avLst/>
          </a:prstGeom>
          <a:noFill/>
          <a:ln w="38100" cap="flat" cmpd="sng" algn="ctr">
            <a:noFill/>
            <a:prstDash val="solid"/>
            <a:headEnd type="none" w="med" len="med"/>
            <a:tailEnd type="none" w="med" len="med"/>
          </a:ln>
          <a:effectLst/>
        </p:spPr>
        <p:txBody>
          <a:bodyPr vert="horz" wrap="square" lIns="93216" tIns="91401" rIns="93216" bIns="91401" numCol="1" rtlCol="0" anchor="t" anchorCtr="0" compatLnSpc="1">
            <a:prstTxWarp prst="textNoShape">
              <a:avLst/>
            </a:prstTxWarp>
          </a:bodyPr>
          <a:lstStyle/>
          <a:p>
            <a:pPr algn="ctr" defTabSz="932597" fontAlgn="base">
              <a:lnSpc>
                <a:spcPct val="90000"/>
              </a:lnSpc>
              <a:spcBef>
                <a:spcPct val="0"/>
              </a:spcBef>
              <a:spcAft>
                <a:spcPts val="600"/>
              </a:spcAft>
            </a:pPr>
            <a:r>
              <a:rPr lang="en-US" sz="1020" dirty="0">
                <a:solidFill>
                  <a:srgbClr val="FFFFFF"/>
                </a:solidFill>
              </a:rPr>
              <a:t>ML STUDIO</a:t>
            </a:r>
          </a:p>
        </p:txBody>
      </p:sp>
      <p:cxnSp>
        <p:nvCxnSpPr>
          <p:cNvPr id="393" name="Straight Connector 392"/>
          <p:cNvCxnSpPr/>
          <p:nvPr/>
        </p:nvCxnSpPr>
        <p:spPr>
          <a:xfrm>
            <a:off x="3733077" y="4330809"/>
            <a:ext cx="2788564"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441" name="Group 440"/>
          <p:cNvGrpSpPr/>
          <p:nvPr/>
        </p:nvGrpSpPr>
        <p:grpSpPr>
          <a:xfrm>
            <a:off x="10629662" y="2449498"/>
            <a:ext cx="466146" cy="800788"/>
            <a:chOff x="9384608" y="3646196"/>
            <a:chExt cx="466344" cy="801128"/>
          </a:xfrm>
        </p:grpSpPr>
        <p:grpSp>
          <p:nvGrpSpPr>
            <p:cNvPr id="442" name="Group 441"/>
            <p:cNvGrpSpPr/>
            <p:nvPr/>
          </p:nvGrpSpPr>
          <p:grpSpPr>
            <a:xfrm>
              <a:off x="9384608" y="3646196"/>
              <a:ext cx="466344" cy="801128"/>
              <a:chOff x="9384608" y="3646196"/>
              <a:chExt cx="466344" cy="801128"/>
            </a:xfrm>
          </p:grpSpPr>
          <p:sp>
            <p:nvSpPr>
              <p:cNvPr id="448" name="Freeform 10"/>
              <p:cNvSpPr>
                <a:spLocks/>
              </p:cNvSpPr>
              <p:nvPr/>
            </p:nvSpPr>
            <p:spPr bwMode="auto">
              <a:xfrm>
                <a:off x="9384608" y="3646196"/>
                <a:ext cx="466344" cy="801128"/>
              </a:xfrm>
              <a:custGeom>
                <a:avLst/>
                <a:gdLst>
                  <a:gd name="T0" fmla="*/ 172 w 184"/>
                  <a:gd name="T1" fmla="*/ 0 h 314"/>
                  <a:gd name="T2" fmla="*/ 12 w 184"/>
                  <a:gd name="T3" fmla="*/ 0 h 314"/>
                  <a:gd name="T4" fmla="*/ 0 w 184"/>
                  <a:gd name="T5" fmla="*/ 12 h 314"/>
                  <a:gd name="T6" fmla="*/ 0 w 184"/>
                  <a:gd name="T7" fmla="*/ 302 h 314"/>
                  <a:gd name="T8" fmla="*/ 12 w 184"/>
                  <a:gd name="T9" fmla="*/ 314 h 314"/>
                  <a:gd name="T10" fmla="*/ 172 w 184"/>
                  <a:gd name="T11" fmla="*/ 314 h 314"/>
                  <a:gd name="T12" fmla="*/ 184 w 184"/>
                  <a:gd name="T13" fmla="*/ 302 h 314"/>
                  <a:gd name="T14" fmla="*/ 184 w 184"/>
                  <a:gd name="T15" fmla="*/ 12 h 314"/>
                  <a:gd name="T16" fmla="*/ 172 w 184"/>
                  <a:gd name="T17"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4" h="314">
                    <a:moveTo>
                      <a:pt x="172" y="0"/>
                    </a:moveTo>
                    <a:cubicBezTo>
                      <a:pt x="12" y="0"/>
                      <a:pt x="12" y="0"/>
                      <a:pt x="12" y="0"/>
                    </a:cubicBezTo>
                    <a:cubicBezTo>
                      <a:pt x="6" y="0"/>
                      <a:pt x="0" y="5"/>
                      <a:pt x="0" y="12"/>
                    </a:cubicBezTo>
                    <a:cubicBezTo>
                      <a:pt x="0" y="302"/>
                      <a:pt x="0" y="302"/>
                      <a:pt x="0" y="302"/>
                    </a:cubicBezTo>
                    <a:cubicBezTo>
                      <a:pt x="0" y="308"/>
                      <a:pt x="6" y="314"/>
                      <a:pt x="12" y="314"/>
                    </a:cubicBezTo>
                    <a:cubicBezTo>
                      <a:pt x="172" y="314"/>
                      <a:pt x="172" y="314"/>
                      <a:pt x="172" y="314"/>
                    </a:cubicBezTo>
                    <a:cubicBezTo>
                      <a:pt x="178" y="314"/>
                      <a:pt x="184" y="308"/>
                      <a:pt x="184" y="302"/>
                    </a:cubicBezTo>
                    <a:cubicBezTo>
                      <a:pt x="184" y="12"/>
                      <a:pt x="184" y="12"/>
                      <a:pt x="184" y="12"/>
                    </a:cubicBezTo>
                    <a:cubicBezTo>
                      <a:pt x="184" y="5"/>
                      <a:pt x="178" y="0"/>
                      <a:pt x="172" y="0"/>
                    </a:cubicBezTo>
                  </a:path>
                </a:pathLst>
              </a:custGeom>
              <a:solidFill>
                <a:srgbClr val="FFFFFF"/>
              </a:solidFill>
              <a:ln>
                <a:noFill/>
              </a:ln>
              <a:extLst/>
            </p:spPr>
            <p:txBody>
              <a:bodyPr vert="horz" wrap="square" lIns="91401" tIns="45700" rIns="91401" bIns="4570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B0F0"/>
                  </a:solidFill>
                  <a:effectLst/>
                  <a:uLnTx/>
                  <a:uFillTx/>
                  <a:latin typeface="Segoe UI"/>
                </a:endParaRPr>
              </a:p>
            </p:txBody>
          </p:sp>
          <p:sp>
            <p:nvSpPr>
              <p:cNvPr id="449" name="Rectangle 11"/>
              <p:cNvSpPr>
                <a:spLocks noChangeArrowheads="1"/>
              </p:cNvSpPr>
              <p:nvPr/>
            </p:nvSpPr>
            <p:spPr bwMode="auto">
              <a:xfrm>
                <a:off x="9430600" y="3692189"/>
                <a:ext cx="374359" cy="629993"/>
              </a:xfrm>
              <a:prstGeom prst="rect">
                <a:avLst/>
              </a:prstGeom>
              <a:solidFill>
                <a:srgbClr val="DC3C00"/>
              </a:solidFill>
              <a:ln>
                <a:noFill/>
              </a:ln>
              <a:extLst/>
            </p:spPr>
            <p:txBody>
              <a:bodyPr vert="horz" wrap="square" lIns="91401" tIns="45700" rIns="91401" bIns="4570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B0F0"/>
                  </a:solidFill>
                  <a:effectLst/>
                  <a:uLnTx/>
                  <a:uFillTx/>
                  <a:latin typeface="Segoe UI"/>
                </a:endParaRPr>
              </a:p>
            </p:txBody>
          </p:sp>
          <p:grpSp>
            <p:nvGrpSpPr>
              <p:cNvPr id="450" name="Group 449"/>
              <p:cNvGrpSpPr/>
              <p:nvPr/>
            </p:nvGrpSpPr>
            <p:grpSpPr>
              <a:xfrm>
                <a:off x="9484650" y="3817383"/>
                <a:ext cx="268769" cy="458657"/>
                <a:chOff x="10365212" y="5859572"/>
                <a:chExt cx="483110" cy="660040"/>
              </a:xfrm>
              <a:solidFill>
                <a:srgbClr val="FFFFFF"/>
              </a:solidFill>
            </p:grpSpPr>
            <p:sp>
              <p:nvSpPr>
                <p:cNvPr id="451" name="Rectangle 9"/>
                <p:cNvSpPr>
                  <a:spLocks noChangeArrowheads="1"/>
                </p:cNvSpPr>
                <p:nvPr/>
              </p:nvSpPr>
              <p:spPr bwMode="auto">
                <a:xfrm>
                  <a:off x="10631433" y="6241326"/>
                  <a:ext cx="83515" cy="27828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B0F0"/>
                    </a:solidFill>
                    <a:effectLst/>
                    <a:uLnTx/>
                    <a:uFillTx/>
                    <a:latin typeface="Segoe UI"/>
                  </a:endParaRPr>
                </a:p>
              </p:txBody>
            </p:sp>
            <p:sp>
              <p:nvSpPr>
                <p:cNvPr id="452" name="Freeform 11"/>
                <p:cNvSpPr>
                  <a:spLocks/>
                </p:cNvSpPr>
                <p:nvPr/>
              </p:nvSpPr>
              <p:spPr bwMode="auto">
                <a:xfrm>
                  <a:off x="10365212" y="6063340"/>
                  <a:ext cx="84051" cy="456272"/>
                </a:xfrm>
                <a:custGeom>
                  <a:avLst/>
                  <a:gdLst>
                    <a:gd name="T0" fmla="*/ 0 w 314"/>
                    <a:gd name="T1" fmla="*/ 0 h 1292"/>
                    <a:gd name="T2" fmla="*/ 0 w 314"/>
                    <a:gd name="T3" fmla="*/ 641 h 1292"/>
                    <a:gd name="T4" fmla="*/ 0 w 314"/>
                    <a:gd name="T5" fmla="*/ 1292 h 1292"/>
                    <a:gd name="T6" fmla="*/ 314 w 314"/>
                    <a:gd name="T7" fmla="*/ 1292 h 1292"/>
                    <a:gd name="T8" fmla="*/ 314 w 314"/>
                    <a:gd name="T9" fmla="*/ 537 h 1292"/>
                    <a:gd name="T10" fmla="*/ 314 w 314"/>
                    <a:gd name="T11" fmla="*/ 0 h 1292"/>
                    <a:gd name="T12" fmla="*/ 0 w 314"/>
                    <a:gd name="T13" fmla="*/ 0 h 1292"/>
                  </a:gdLst>
                  <a:ahLst/>
                  <a:cxnLst>
                    <a:cxn ang="0">
                      <a:pos x="T0" y="T1"/>
                    </a:cxn>
                    <a:cxn ang="0">
                      <a:pos x="T2" y="T3"/>
                    </a:cxn>
                    <a:cxn ang="0">
                      <a:pos x="T4" y="T5"/>
                    </a:cxn>
                    <a:cxn ang="0">
                      <a:pos x="T6" y="T7"/>
                    </a:cxn>
                    <a:cxn ang="0">
                      <a:pos x="T8" y="T9"/>
                    </a:cxn>
                    <a:cxn ang="0">
                      <a:pos x="T10" y="T11"/>
                    </a:cxn>
                    <a:cxn ang="0">
                      <a:pos x="T12" y="T13"/>
                    </a:cxn>
                  </a:cxnLst>
                  <a:rect l="0" t="0" r="r" b="b"/>
                  <a:pathLst>
                    <a:path w="314" h="1292">
                      <a:moveTo>
                        <a:pt x="0" y="0"/>
                      </a:moveTo>
                      <a:lnTo>
                        <a:pt x="0" y="641"/>
                      </a:lnTo>
                      <a:lnTo>
                        <a:pt x="0" y="1292"/>
                      </a:lnTo>
                      <a:lnTo>
                        <a:pt x="314" y="1292"/>
                      </a:lnTo>
                      <a:lnTo>
                        <a:pt x="314" y="537"/>
                      </a:lnTo>
                      <a:lnTo>
                        <a:pt x="314" y="0"/>
                      </a:lnTo>
                      <a:lnTo>
                        <a:pt x="0"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B0F0"/>
                    </a:solidFill>
                    <a:effectLst/>
                    <a:uLnTx/>
                    <a:uFillTx/>
                    <a:latin typeface="Segoe UI"/>
                  </a:endParaRPr>
                </a:p>
              </p:txBody>
            </p:sp>
            <p:sp>
              <p:nvSpPr>
                <p:cNvPr id="453" name="Freeform 12"/>
                <p:cNvSpPr>
                  <a:spLocks/>
                </p:cNvSpPr>
                <p:nvPr/>
              </p:nvSpPr>
              <p:spPr bwMode="auto">
                <a:xfrm>
                  <a:off x="10497994" y="5859572"/>
                  <a:ext cx="84051" cy="660040"/>
                </a:xfrm>
                <a:custGeom>
                  <a:avLst/>
                  <a:gdLst>
                    <a:gd name="T0" fmla="*/ 0 w 314"/>
                    <a:gd name="T1" fmla="*/ 0 h 1869"/>
                    <a:gd name="T2" fmla="*/ 0 w 314"/>
                    <a:gd name="T3" fmla="*/ 1093 h 1869"/>
                    <a:gd name="T4" fmla="*/ 0 w 314"/>
                    <a:gd name="T5" fmla="*/ 1869 h 1869"/>
                    <a:gd name="T6" fmla="*/ 314 w 314"/>
                    <a:gd name="T7" fmla="*/ 1869 h 1869"/>
                    <a:gd name="T8" fmla="*/ 314 w 314"/>
                    <a:gd name="T9" fmla="*/ 991 h 1869"/>
                    <a:gd name="T10" fmla="*/ 314 w 314"/>
                    <a:gd name="T11" fmla="*/ 0 h 1869"/>
                    <a:gd name="T12" fmla="*/ 0 w 314"/>
                    <a:gd name="T13" fmla="*/ 0 h 1869"/>
                  </a:gdLst>
                  <a:ahLst/>
                  <a:cxnLst>
                    <a:cxn ang="0">
                      <a:pos x="T0" y="T1"/>
                    </a:cxn>
                    <a:cxn ang="0">
                      <a:pos x="T2" y="T3"/>
                    </a:cxn>
                    <a:cxn ang="0">
                      <a:pos x="T4" y="T5"/>
                    </a:cxn>
                    <a:cxn ang="0">
                      <a:pos x="T6" y="T7"/>
                    </a:cxn>
                    <a:cxn ang="0">
                      <a:pos x="T8" y="T9"/>
                    </a:cxn>
                    <a:cxn ang="0">
                      <a:pos x="T10" y="T11"/>
                    </a:cxn>
                    <a:cxn ang="0">
                      <a:pos x="T12" y="T13"/>
                    </a:cxn>
                  </a:cxnLst>
                  <a:rect l="0" t="0" r="r" b="b"/>
                  <a:pathLst>
                    <a:path w="314" h="1869">
                      <a:moveTo>
                        <a:pt x="0" y="0"/>
                      </a:moveTo>
                      <a:lnTo>
                        <a:pt x="0" y="1093"/>
                      </a:lnTo>
                      <a:lnTo>
                        <a:pt x="0" y="1869"/>
                      </a:lnTo>
                      <a:lnTo>
                        <a:pt x="314" y="1869"/>
                      </a:lnTo>
                      <a:lnTo>
                        <a:pt x="314" y="991"/>
                      </a:lnTo>
                      <a:lnTo>
                        <a:pt x="314" y="0"/>
                      </a:lnTo>
                      <a:lnTo>
                        <a:pt x="0"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B0F0"/>
                    </a:solidFill>
                    <a:effectLst/>
                    <a:uLnTx/>
                    <a:uFillTx/>
                    <a:latin typeface="Segoe UI"/>
                  </a:endParaRPr>
                </a:p>
              </p:txBody>
            </p:sp>
            <p:sp>
              <p:nvSpPr>
                <p:cNvPr id="454" name="Freeform 13"/>
                <p:cNvSpPr>
                  <a:spLocks/>
                </p:cNvSpPr>
                <p:nvPr/>
              </p:nvSpPr>
              <p:spPr bwMode="auto">
                <a:xfrm>
                  <a:off x="10764271" y="6070049"/>
                  <a:ext cx="84051" cy="449561"/>
                </a:xfrm>
                <a:custGeom>
                  <a:avLst/>
                  <a:gdLst>
                    <a:gd name="T0" fmla="*/ 0 w 314"/>
                    <a:gd name="T1" fmla="*/ 0 h 1273"/>
                    <a:gd name="T2" fmla="*/ 0 w 314"/>
                    <a:gd name="T3" fmla="*/ 251 h 1273"/>
                    <a:gd name="T4" fmla="*/ 0 w 314"/>
                    <a:gd name="T5" fmla="*/ 1273 h 1273"/>
                    <a:gd name="T6" fmla="*/ 314 w 314"/>
                    <a:gd name="T7" fmla="*/ 1273 h 1273"/>
                    <a:gd name="T8" fmla="*/ 314 w 314"/>
                    <a:gd name="T9" fmla="*/ 149 h 1273"/>
                    <a:gd name="T10" fmla="*/ 314 w 314"/>
                    <a:gd name="T11" fmla="*/ 0 h 1273"/>
                    <a:gd name="T12" fmla="*/ 0 w 314"/>
                    <a:gd name="T13" fmla="*/ 0 h 1273"/>
                  </a:gdLst>
                  <a:ahLst/>
                  <a:cxnLst>
                    <a:cxn ang="0">
                      <a:pos x="T0" y="T1"/>
                    </a:cxn>
                    <a:cxn ang="0">
                      <a:pos x="T2" y="T3"/>
                    </a:cxn>
                    <a:cxn ang="0">
                      <a:pos x="T4" y="T5"/>
                    </a:cxn>
                    <a:cxn ang="0">
                      <a:pos x="T6" y="T7"/>
                    </a:cxn>
                    <a:cxn ang="0">
                      <a:pos x="T8" y="T9"/>
                    </a:cxn>
                    <a:cxn ang="0">
                      <a:pos x="T10" y="T11"/>
                    </a:cxn>
                    <a:cxn ang="0">
                      <a:pos x="T12" y="T13"/>
                    </a:cxn>
                  </a:cxnLst>
                  <a:rect l="0" t="0" r="r" b="b"/>
                  <a:pathLst>
                    <a:path w="314" h="1273">
                      <a:moveTo>
                        <a:pt x="0" y="0"/>
                      </a:moveTo>
                      <a:lnTo>
                        <a:pt x="0" y="251"/>
                      </a:lnTo>
                      <a:lnTo>
                        <a:pt x="0" y="1273"/>
                      </a:lnTo>
                      <a:lnTo>
                        <a:pt x="314" y="1273"/>
                      </a:lnTo>
                      <a:lnTo>
                        <a:pt x="314" y="149"/>
                      </a:lnTo>
                      <a:lnTo>
                        <a:pt x="314" y="0"/>
                      </a:lnTo>
                      <a:lnTo>
                        <a:pt x="0"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B0F0"/>
                    </a:solidFill>
                    <a:effectLst/>
                    <a:uLnTx/>
                    <a:uFillTx/>
                    <a:latin typeface="Segoe UI"/>
                  </a:endParaRPr>
                </a:p>
              </p:txBody>
            </p:sp>
          </p:grpSp>
        </p:grpSp>
        <p:sp>
          <p:nvSpPr>
            <p:cNvPr id="443" name="Rectangle 12"/>
            <p:cNvSpPr>
              <a:spLocks noChangeArrowheads="1"/>
            </p:cNvSpPr>
            <p:nvPr/>
          </p:nvSpPr>
          <p:spPr bwMode="auto">
            <a:xfrm>
              <a:off x="9430600" y="3692189"/>
              <a:ext cx="374359" cy="62999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B0F0"/>
                </a:solidFill>
                <a:effectLst/>
                <a:uLnTx/>
                <a:uFillTx/>
                <a:latin typeface="Segoe UI"/>
              </a:endParaRPr>
            </a:p>
          </p:txBody>
        </p:sp>
        <p:sp>
          <p:nvSpPr>
            <p:cNvPr id="444" name="Freeform 13"/>
            <p:cNvSpPr>
              <a:spLocks/>
            </p:cNvSpPr>
            <p:nvPr/>
          </p:nvSpPr>
          <p:spPr bwMode="auto">
            <a:xfrm>
              <a:off x="9547187" y="4360686"/>
              <a:ext cx="141187" cy="18183"/>
            </a:xfrm>
            <a:custGeom>
              <a:avLst/>
              <a:gdLst>
                <a:gd name="T0" fmla="*/ 56 w 56"/>
                <a:gd name="T1" fmla="*/ 3 h 7"/>
                <a:gd name="T2" fmla="*/ 52 w 56"/>
                <a:gd name="T3" fmla="*/ 7 h 7"/>
                <a:gd name="T4" fmla="*/ 4 w 56"/>
                <a:gd name="T5" fmla="*/ 7 h 7"/>
                <a:gd name="T6" fmla="*/ 0 w 56"/>
                <a:gd name="T7" fmla="*/ 3 h 7"/>
                <a:gd name="T8" fmla="*/ 4 w 56"/>
                <a:gd name="T9" fmla="*/ 0 h 7"/>
                <a:gd name="T10" fmla="*/ 52 w 56"/>
                <a:gd name="T11" fmla="*/ 0 h 7"/>
                <a:gd name="T12" fmla="*/ 56 w 56"/>
                <a:gd name="T13" fmla="*/ 3 h 7"/>
              </a:gdLst>
              <a:ahLst/>
              <a:cxnLst>
                <a:cxn ang="0">
                  <a:pos x="T0" y="T1"/>
                </a:cxn>
                <a:cxn ang="0">
                  <a:pos x="T2" y="T3"/>
                </a:cxn>
                <a:cxn ang="0">
                  <a:pos x="T4" y="T5"/>
                </a:cxn>
                <a:cxn ang="0">
                  <a:pos x="T6" y="T7"/>
                </a:cxn>
                <a:cxn ang="0">
                  <a:pos x="T8" y="T9"/>
                </a:cxn>
                <a:cxn ang="0">
                  <a:pos x="T10" y="T11"/>
                </a:cxn>
                <a:cxn ang="0">
                  <a:pos x="T12" y="T13"/>
                </a:cxn>
              </a:cxnLst>
              <a:rect l="0" t="0" r="r" b="b"/>
              <a:pathLst>
                <a:path w="56" h="7">
                  <a:moveTo>
                    <a:pt x="56" y="3"/>
                  </a:moveTo>
                  <a:cubicBezTo>
                    <a:pt x="56" y="5"/>
                    <a:pt x="54" y="7"/>
                    <a:pt x="52" y="7"/>
                  </a:cubicBezTo>
                  <a:cubicBezTo>
                    <a:pt x="4" y="7"/>
                    <a:pt x="4" y="7"/>
                    <a:pt x="4" y="7"/>
                  </a:cubicBezTo>
                  <a:cubicBezTo>
                    <a:pt x="2" y="7"/>
                    <a:pt x="0" y="5"/>
                    <a:pt x="0" y="3"/>
                  </a:cubicBezTo>
                  <a:cubicBezTo>
                    <a:pt x="0" y="1"/>
                    <a:pt x="2" y="0"/>
                    <a:pt x="4" y="0"/>
                  </a:cubicBezTo>
                  <a:cubicBezTo>
                    <a:pt x="52" y="0"/>
                    <a:pt x="52" y="0"/>
                    <a:pt x="52" y="0"/>
                  </a:cubicBezTo>
                  <a:cubicBezTo>
                    <a:pt x="54" y="0"/>
                    <a:pt x="56" y="1"/>
                    <a:pt x="56" y="3"/>
                  </a:cubicBezTo>
                  <a:close/>
                </a:path>
              </a:pathLst>
            </a:custGeom>
            <a:solidFill>
              <a:srgbClr val="FFC000"/>
            </a:solidFill>
            <a:ln>
              <a:noFill/>
            </a:ln>
            <a:extLst/>
          </p:spPr>
          <p:txBody>
            <a:bodyPr vert="horz" wrap="square" lIns="91401" tIns="45700" rIns="91401" bIns="4570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B0F0"/>
                </a:solidFill>
                <a:effectLst/>
                <a:uLnTx/>
                <a:uFillTx/>
                <a:latin typeface="Segoe UI"/>
              </a:endParaRPr>
            </a:p>
          </p:txBody>
        </p:sp>
        <p:sp>
          <p:nvSpPr>
            <p:cNvPr id="445" name="Rectangle 14"/>
            <p:cNvSpPr>
              <a:spLocks noChangeArrowheads="1"/>
            </p:cNvSpPr>
            <p:nvPr/>
          </p:nvSpPr>
          <p:spPr bwMode="auto">
            <a:xfrm>
              <a:off x="9430600" y="4322181"/>
              <a:ext cx="124073" cy="1070"/>
            </a:xfrm>
            <a:prstGeom prst="rect">
              <a:avLst/>
            </a:prstGeom>
            <a:solidFill>
              <a:srgbClr val="5C4768"/>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B0F0"/>
                </a:solidFill>
                <a:effectLst/>
                <a:uLnTx/>
                <a:uFillTx/>
                <a:latin typeface="Segoe UI"/>
              </a:endParaRPr>
            </a:p>
          </p:txBody>
        </p:sp>
        <p:sp>
          <p:nvSpPr>
            <p:cNvPr id="446" name="Freeform 15"/>
            <p:cNvSpPr>
              <a:spLocks/>
            </p:cNvSpPr>
            <p:nvPr/>
          </p:nvSpPr>
          <p:spPr bwMode="auto">
            <a:xfrm>
              <a:off x="9430600" y="4322181"/>
              <a:ext cx="124073" cy="0"/>
            </a:xfrm>
            <a:custGeom>
              <a:avLst/>
              <a:gdLst>
                <a:gd name="T0" fmla="*/ 116 w 116"/>
                <a:gd name="T1" fmla="*/ 0 w 116"/>
                <a:gd name="T2" fmla="*/ 0 w 116"/>
                <a:gd name="T3" fmla="*/ 116 w 116"/>
              </a:gdLst>
              <a:ahLst/>
              <a:cxnLst>
                <a:cxn ang="0">
                  <a:pos x="T0" y="0"/>
                </a:cxn>
                <a:cxn ang="0">
                  <a:pos x="T1" y="0"/>
                </a:cxn>
                <a:cxn ang="0">
                  <a:pos x="T2" y="0"/>
                </a:cxn>
                <a:cxn ang="0">
                  <a:pos x="T3" y="0"/>
                </a:cxn>
              </a:cxnLst>
              <a:rect l="0" t="0" r="r" b="b"/>
              <a:pathLst>
                <a:path w="116">
                  <a:moveTo>
                    <a:pt x="116" y="0"/>
                  </a:moveTo>
                  <a:lnTo>
                    <a:pt x="0" y="0"/>
                  </a:lnTo>
                  <a:lnTo>
                    <a:pt x="0" y="0"/>
                  </a:lnTo>
                  <a:lnTo>
                    <a:pt x="116"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B0F0"/>
                </a:solidFill>
                <a:effectLst/>
                <a:uLnTx/>
                <a:uFillTx/>
                <a:latin typeface="Segoe UI"/>
              </a:endParaRPr>
            </a:p>
          </p:txBody>
        </p:sp>
        <p:sp>
          <p:nvSpPr>
            <p:cNvPr id="447" name="Freeform 17"/>
            <p:cNvSpPr>
              <a:spLocks/>
            </p:cNvSpPr>
            <p:nvPr/>
          </p:nvSpPr>
          <p:spPr bwMode="auto">
            <a:xfrm>
              <a:off x="9430600" y="3692189"/>
              <a:ext cx="220337" cy="629993"/>
            </a:xfrm>
            <a:custGeom>
              <a:avLst/>
              <a:gdLst>
                <a:gd name="T0" fmla="*/ 206 w 206"/>
                <a:gd name="T1" fmla="*/ 0 h 589"/>
                <a:gd name="T2" fmla="*/ 0 w 206"/>
                <a:gd name="T3" fmla="*/ 0 h 589"/>
                <a:gd name="T4" fmla="*/ 0 w 206"/>
                <a:gd name="T5" fmla="*/ 589 h 589"/>
                <a:gd name="T6" fmla="*/ 116 w 206"/>
                <a:gd name="T7" fmla="*/ 589 h 589"/>
                <a:gd name="T8" fmla="*/ 206 w 206"/>
                <a:gd name="T9" fmla="*/ 0 h 589"/>
              </a:gdLst>
              <a:ahLst/>
              <a:cxnLst>
                <a:cxn ang="0">
                  <a:pos x="T0" y="T1"/>
                </a:cxn>
                <a:cxn ang="0">
                  <a:pos x="T2" y="T3"/>
                </a:cxn>
                <a:cxn ang="0">
                  <a:pos x="T4" y="T5"/>
                </a:cxn>
                <a:cxn ang="0">
                  <a:pos x="T6" y="T7"/>
                </a:cxn>
                <a:cxn ang="0">
                  <a:pos x="T8" y="T9"/>
                </a:cxn>
              </a:cxnLst>
              <a:rect l="0" t="0" r="r" b="b"/>
              <a:pathLst>
                <a:path w="206" h="589">
                  <a:moveTo>
                    <a:pt x="206" y="0"/>
                  </a:moveTo>
                  <a:lnTo>
                    <a:pt x="0" y="0"/>
                  </a:lnTo>
                  <a:lnTo>
                    <a:pt x="0" y="589"/>
                  </a:lnTo>
                  <a:lnTo>
                    <a:pt x="116" y="589"/>
                  </a:lnTo>
                  <a:lnTo>
                    <a:pt x="206"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B0F0"/>
                </a:solidFill>
                <a:effectLst/>
                <a:uLnTx/>
                <a:uFillTx/>
                <a:latin typeface="Segoe UI"/>
              </a:endParaRPr>
            </a:p>
          </p:txBody>
        </p:sp>
      </p:grpSp>
      <p:grpSp>
        <p:nvGrpSpPr>
          <p:cNvPr id="455" name="Group 454"/>
          <p:cNvGrpSpPr/>
          <p:nvPr/>
        </p:nvGrpSpPr>
        <p:grpSpPr>
          <a:xfrm>
            <a:off x="10023104" y="3548072"/>
            <a:ext cx="1709200" cy="873342"/>
            <a:chOff x="9708797" y="4105152"/>
            <a:chExt cx="1709928" cy="873714"/>
          </a:xfrm>
        </p:grpSpPr>
        <p:grpSp>
          <p:nvGrpSpPr>
            <p:cNvPr id="456" name="Group 455"/>
            <p:cNvGrpSpPr/>
            <p:nvPr/>
          </p:nvGrpSpPr>
          <p:grpSpPr>
            <a:xfrm>
              <a:off x="9708797" y="4105152"/>
              <a:ext cx="1709928" cy="873714"/>
              <a:chOff x="13377563" y="2176438"/>
              <a:chExt cx="1709928" cy="873714"/>
            </a:xfrm>
          </p:grpSpPr>
          <p:sp>
            <p:nvSpPr>
              <p:cNvPr id="469" name="Freeform 5"/>
              <p:cNvSpPr>
                <a:spLocks/>
              </p:cNvSpPr>
              <p:nvPr/>
            </p:nvSpPr>
            <p:spPr bwMode="auto">
              <a:xfrm>
                <a:off x="13377563" y="2981404"/>
                <a:ext cx="1709928" cy="68748"/>
              </a:xfrm>
              <a:custGeom>
                <a:avLst/>
                <a:gdLst>
                  <a:gd name="T0" fmla="*/ 0 w 578"/>
                  <a:gd name="T1" fmla="*/ 6 h 23"/>
                  <a:gd name="T2" fmla="*/ 0 w 578"/>
                  <a:gd name="T3" fmla="*/ 11 h 23"/>
                  <a:gd name="T4" fmla="*/ 0 w 578"/>
                  <a:gd name="T5" fmla="*/ 12 h 23"/>
                  <a:gd name="T6" fmla="*/ 0 w 578"/>
                  <a:gd name="T7" fmla="*/ 12 h 23"/>
                  <a:gd name="T8" fmla="*/ 0 w 578"/>
                  <a:gd name="T9" fmla="*/ 13 h 23"/>
                  <a:gd name="T10" fmla="*/ 0 w 578"/>
                  <a:gd name="T11" fmla="*/ 14 h 23"/>
                  <a:gd name="T12" fmla="*/ 11 w 578"/>
                  <a:gd name="T13" fmla="*/ 23 h 23"/>
                  <a:gd name="T14" fmla="*/ 566 w 578"/>
                  <a:gd name="T15" fmla="*/ 23 h 23"/>
                  <a:gd name="T16" fmla="*/ 578 w 578"/>
                  <a:gd name="T17" fmla="*/ 15 h 23"/>
                  <a:gd name="T18" fmla="*/ 578 w 578"/>
                  <a:gd name="T19" fmla="*/ 14 h 23"/>
                  <a:gd name="T20" fmla="*/ 578 w 578"/>
                  <a:gd name="T21" fmla="*/ 6 h 23"/>
                  <a:gd name="T22" fmla="*/ 0 w 578"/>
                  <a:gd name="T23" fmla="*/ 6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8" h="23">
                    <a:moveTo>
                      <a:pt x="0" y="6"/>
                    </a:moveTo>
                    <a:cubicBezTo>
                      <a:pt x="0" y="18"/>
                      <a:pt x="0" y="11"/>
                      <a:pt x="0" y="11"/>
                    </a:cubicBezTo>
                    <a:cubicBezTo>
                      <a:pt x="0" y="12"/>
                      <a:pt x="0" y="12"/>
                      <a:pt x="0" y="12"/>
                    </a:cubicBezTo>
                    <a:cubicBezTo>
                      <a:pt x="0" y="12"/>
                      <a:pt x="0" y="12"/>
                      <a:pt x="0" y="12"/>
                    </a:cubicBezTo>
                    <a:cubicBezTo>
                      <a:pt x="0" y="13"/>
                      <a:pt x="0" y="13"/>
                      <a:pt x="0" y="13"/>
                    </a:cubicBezTo>
                    <a:cubicBezTo>
                      <a:pt x="0" y="14"/>
                      <a:pt x="0" y="14"/>
                      <a:pt x="0" y="14"/>
                    </a:cubicBezTo>
                    <a:cubicBezTo>
                      <a:pt x="0" y="19"/>
                      <a:pt x="6" y="23"/>
                      <a:pt x="11" y="23"/>
                    </a:cubicBezTo>
                    <a:cubicBezTo>
                      <a:pt x="566" y="23"/>
                      <a:pt x="566" y="23"/>
                      <a:pt x="566" y="23"/>
                    </a:cubicBezTo>
                    <a:cubicBezTo>
                      <a:pt x="572" y="23"/>
                      <a:pt x="576" y="20"/>
                      <a:pt x="578" y="15"/>
                    </a:cubicBezTo>
                    <a:cubicBezTo>
                      <a:pt x="578" y="14"/>
                      <a:pt x="578" y="14"/>
                      <a:pt x="578" y="14"/>
                    </a:cubicBezTo>
                    <a:cubicBezTo>
                      <a:pt x="578" y="0"/>
                      <a:pt x="578" y="6"/>
                      <a:pt x="578" y="6"/>
                    </a:cubicBezTo>
                    <a:lnTo>
                      <a:pt x="0" y="6"/>
                    </a:lnTo>
                    <a:close/>
                  </a:path>
                </a:pathLst>
              </a:custGeom>
              <a:solidFill>
                <a:srgbClr val="FFFFFF"/>
              </a:solidFill>
              <a:ln>
                <a:noFill/>
              </a:ln>
            </p:spPr>
            <p:txBody>
              <a:bodyPr vert="horz" wrap="square" lIns="91401" tIns="45700" rIns="91401" bIns="4570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B0F0"/>
                  </a:solidFill>
                  <a:effectLst/>
                  <a:uLnTx/>
                  <a:uFillTx/>
                  <a:latin typeface="Segoe UI"/>
                </a:endParaRPr>
              </a:p>
            </p:txBody>
          </p:sp>
          <p:sp>
            <p:nvSpPr>
              <p:cNvPr id="470" name="Freeform 6"/>
              <p:cNvSpPr>
                <a:spLocks/>
              </p:cNvSpPr>
              <p:nvPr/>
            </p:nvSpPr>
            <p:spPr bwMode="auto">
              <a:xfrm>
                <a:off x="13593804" y="2176438"/>
                <a:ext cx="1277446" cy="828716"/>
              </a:xfrm>
              <a:custGeom>
                <a:avLst/>
                <a:gdLst>
                  <a:gd name="T0" fmla="*/ 15 w 432"/>
                  <a:gd name="T1" fmla="*/ 278 h 278"/>
                  <a:gd name="T2" fmla="*/ 418 w 432"/>
                  <a:gd name="T3" fmla="*/ 278 h 278"/>
                  <a:gd name="T4" fmla="*/ 432 w 432"/>
                  <a:gd name="T5" fmla="*/ 263 h 278"/>
                  <a:gd name="T6" fmla="*/ 432 w 432"/>
                  <a:gd name="T7" fmla="*/ 15 h 278"/>
                  <a:gd name="T8" fmla="*/ 418 w 432"/>
                  <a:gd name="T9" fmla="*/ 0 h 278"/>
                  <a:gd name="T10" fmla="*/ 15 w 432"/>
                  <a:gd name="T11" fmla="*/ 0 h 278"/>
                  <a:gd name="T12" fmla="*/ 0 w 432"/>
                  <a:gd name="T13" fmla="*/ 15 h 278"/>
                  <a:gd name="T14" fmla="*/ 0 w 432"/>
                  <a:gd name="T15" fmla="*/ 263 h 278"/>
                  <a:gd name="T16" fmla="*/ 15 w 432"/>
                  <a:gd name="T17" fmla="*/ 278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2" h="278">
                    <a:moveTo>
                      <a:pt x="15" y="278"/>
                    </a:moveTo>
                    <a:cubicBezTo>
                      <a:pt x="418" y="278"/>
                      <a:pt x="418" y="278"/>
                      <a:pt x="418" y="278"/>
                    </a:cubicBezTo>
                    <a:cubicBezTo>
                      <a:pt x="427" y="278"/>
                      <a:pt x="432" y="272"/>
                      <a:pt x="432" y="263"/>
                    </a:cubicBezTo>
                    <a:cubicBezTo>
                      <a:pt x="432" y="15"/>
                      <a:pt x="432" y="15"/>
                      <a:pt x="432" y="15"/>
                    </a:cubicBezTo>
                    <a:cubicBezTo>
                      <a:pt x="432" y="6"/>
                      <a:pt x="427" y="0"/>
                      <a:pt x="418" y="0"/>
                    </a:cubicBezTo>
                    <a:cubicBezTo>
                      <a:pt x="15" y="0"/>
                      <a:pt x="15" y="0"/>
                      <a:pt x="15" y="0"/>
                    </a:cubicBezTo>
                    <a:cubicBezTo>
                      <a:pt x="8" y="0"/>
                      <a:pt x="0" y="6"/>
                      <a:pt x="0" y="15"/>
                    </a:cubicBezTo>
                    <a:cubicBezTo>
                      <a:pt x="0" y="263"/>
                      <a:pt x="0" y="263"/>
                      <a:pt x="0" y="263"/>
                    </a:cubicBezTo>
                    <a:cubicBezTo>
                      <a:pt x="0" y="272"/>
                      <a:pt x="8" y="278"/>
                      <a:pt x="15" y="278"/>
                    </a:cubicBezTo>
                  </a:path>
                </a:pathLst>
              </a:custGeom>
              <a:solidFill>
                <a:srgbClr val="FFFFFF"/>
              </a:solidFill>
              <a:ln>
                <a:noFill/>
              </a:ln>
            </p:spPr>
            <p:txBody>
              <a:bodyPr vert="horz" wrap="square" lIns="91401" tIns="45700" rIns="91401" bIns="4570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B0F0"/>
                  </a:solidFill>
                  <a:effectLst/>
                  <a:uLnTx/>
                  <a:uFillTx/>
                  <a:latin typeface="Segoe UI"/>
                </a:endParaRPr>
              </a:p>
            </p:txBody>
          </p:sp>
          <p:sp>
            <p:nvSpPr>
              <p:cNvPr id="471" name="Freeform 7"/>
              <p:cNvSpPr>
                <a:spLocks/>
              </p:cNvSpPr>
              <p:nvPr/>
            </p:nvSpPr>
            <p:spPr bwMode="auto">
              <a:xfrm>
                <a:off x="13650052" y="2223936"/>
                <a:ext cx="1167451" cy="727470"/>
              </a:xfrm>
              <a:custGeom>
                <a:avLst/>
                <a:gdLst>
                  <a:gd name="T0" fmla="*/ 0 w 395"/>
                  <a:gd name="T1" fmla="*/ 0 h 244"/>
                  <a:gd name="T2" fmla="*/ 395 w 395"/>
                  <a:gd name="T3" fmla="*/ 0 h 244"/>
                  <a:gd name="T4" fmla="*/ 395 w 395"/>
                  <a:gd name="T5" fmla="*/ 244 h 244"/>
                  <a:gd name="T6" fmla="*/ 0 w 395"/>
                  <a:gd name="T7" fmla="*/ 244 h 244"/>
                  <a:gd name="T8" fmla="*/ 0 w 395"/>
                  <a:gd name="T9" fmla="*/ 0 h 244"/>
                </a:gdLst>
                <a:ahLst/>
                <a:cxnLst>
                  <a:cxn ang="0">
                    <a:pos x="T0" y="T1"/>
                  </a:cxn>
                  <a:cxn ang="0">
                    <a:pos x="T2" y="T3"/>
                  </a:cxn>
                  <a:cxn ang="0">
                    <a:pos x="T4" y="T5"/>
                  </a:cxn>
                  <a:cxn ang="0">
                    <a:pos x="T6" y="T7"/>
                  </a:cxn>
                  <a:cxn ang="0">
                    <a:pos x="T8" y="T9"/>
                  </a:cxn>
                </a:cxnLst>
                <a:rect l="0" t="0" r="r" b="b"/>
                <a:pathLst>
                  <a:path w="395" h="244">
                    <a:moveTo>
                      <a:pt x="0" y="0"/>
                    </a:moveTo>
                    <a:cubicBezTo>
                      <a:pt x="395" y="0"/>
                      <a:pt x="395" y="0"/>
                      <a:pt x="395" y="0"/>
                    </a:cubicBezTo>
                    <a:cubicBezTo>
                      <a:pt x="395" y="244"/>
                      <a:pt x="395" y="244"/>
                      <a:pt x="395" y="244"/>
                    </a:cubicBezTo>
                    <a:cubicBezTo>
                      <a:pt x="0" y="244"/>
                      <a:pt x="0" y="244"/>
                      <a:pt x="0" y="244"/>
                    </a:cubicBezTo>
                    <a:cubicBezTo>
                      <a:pt x="0" y="0"/>
                      <a:pt x="0" y="0"/>
                      <a:pt x="0" y="0"/>
                    </a:cubicBezTo>
                  </a:path>
                </a:pathLst>
              </a:custGeom>
              <a:solidFill>
                <a:srgbClr val="DC3C00"/>
              </a:solidFill>
              <a:ln>
                <a:noFill/>
              </a:ln>
            </p:spPr>
            <p:txBody>
              <a:bodyPr vert="horz" wrap="square" lIns="91401" tIns="45700" rIns="91401" bIns="4570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B0F0"/>
                  </a:solidFill>
                  <a:effectLst/>
                  <a:uLnTx/>
                  <a:uFillTx/>
                  <a:latin typeface="Segoe UI"/>
                </a:endParaRPr>
              </a:p>
            </p:txBody>
          </p:sp>
        </p:grpSp>
        <p:grpSp>
          <p:nvGrpSpPr>
            <p:cNvPr id="457" name="Group 1031"/>
            <p:cNvGrpSpPr>
              <a:grpSpLocks/>
            </p:cNvGrpSpPr>
            <p:nvPr/>
          </p:nvGrpSpPr>
          <p:grpSpPr bwMode="auto">
            <a:xfrm>
              <a:off x="10118108" y="4299632"/>
              <a:ext cx="923472" cy="460684"/>
              <a:chOff x="4841436" y="5510539"/>
              <a:chExt cx="1049696" cy="523224"/>
            </a:xfrm>
            <a:solidFill>
              <a:srgbClr val="FFFFFF"/>
            </a:solidFill>
          </p:grpSpPr>
          <p:sp>
            <p:nvSpPr>
              <p:cNvPr id="458" name="Freeform 67"/>
              <p:cNvSpPr>
                <a:spLocks/>
              </p:cNvSpPr>
              <p:nvPr/>
            </p:nvSpPr>
            <p:spPr bwMode="auto">
              <a:xfrm>
                <a:off x="5030334" y="5852188"/>
                <a:ext cx="59777" cy="181575"/>
              </a:xfrm>
              <a:custGeom>
                <a:avLst/>
                <a:gdLst>
                  <a:gd name="T0" fmla="*/ 0 w 222"/>
                  <a:gd name="T1" fmla="*/ 0 h 674"/>
                  <a:gd name="T2" fmla="*/ 0 w 222"/>
                  <a:gd name="T3" fmla="*/ 135 h 674"/>
                  <a:gd name="T4" fmla="*/ 0 w 222"/>
                  <a:gd name="T5" fmla="*/ 674 h 674"/>
                  <a:gd name="T6" fmla="*/ 222 w 222"/>
                  <a:gd name="T7" fmla="*/ 674 h 674"/>
                  <a:gd name="T8" fmla="*/ 222 w 222"/>
                  <a:gd name="T9" fmla="*/ 29 h 674"/>
                  <a:gd name="T10" fmla="*/ 222 w 222"/>
                  <a:gd name="T11" fmla="*/ 0 h 674"/>
                  <a:gd name="T12" fmla="*/ 0 w 222"/>
                  <a:gd name="T13" fmla="*/ 0 h 674"/>
                </a:gdLst>
                <a:ahLst/>
                <a:cxnLst>
                  <a:cxn ang="0">
                    <a:pos x="T0" y="T1"/>
                  </a:cxn>
                  <a:cxn ang="0">
                    <a:pos x="T2" y="T3"/>
                  </a:cxn>
                  <a:cxn ang="0">
                    <a:pos x="T4" y="T5"/>
                  </a:cxn>
                  <a:cxn ang="0">
                    <a:pos x="T6" y="T7"/>
                  </a:cxn>
                  <a:cxn ang="0">
                    <a:pos x="T8" y="T9"/>
                  </a:cxn>
                  <a:cxn ang="0">
                    <a:pos x="T10" y="T11"/>
                  </a:cxn>
                  <a:cxn ang="0">
                    <a:pos x="T12" y="T13"/>
                  </a:cxn>
                </a:cxnLst>
                <a:rect l="0" t="0" r="r" b="b"/>
                <a:pathLst>
                  <a:path w="222" h="674">
                    <a:moveTo>
                      <a:pt x="0" y="0"/>
                    </a:moveTo>
                    <a:lnTo>
                      <a:pt x="0" y="135"/>
                    </a:lnTo>
                    <a:lnTo>
                      <a:pt x="0" y="674"/>
                    </a:lnTo>
                    <a:lnTo>
                      <a:pt x="222" y="674"/>
                    </a:lnTo>
                    <a:lnTo>
                      <a:pt x="222" y="29"/>
                    </a:lnTo>
                    <a:lnTo>
                      <a:pt x="222" y="0"/>
                    </a:lnTo>
                    <a:lnTo>
                      <a:pt x="0" y="0"/>
                    </a:lnTo>
                    <a:close/>
                  </a:path>
                </a:pathLst>
              </a:custGeom>
              <a:grpFill/>
              <a:ln>
                <a:noFill/>
              </a:ln>
            </p:spPr>
            <p:txBody>
              <a:bodyPr/>
              <a:lstStyle/>
              <a:p>
                <a:pPr marL="0" marR="0" lvl="0" indent="0" defTabSz="932151"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B0F0"/>
                  </a:solidFill>
                  <a:effectLst/>
                  <a:uLnTx/>
                  <a:uFillTx/>
                  <a:latin typeface="Segoe UI"/>
                </a:endParaRPr>
              </a:p>
            </p:txBody>
          </p:sp>
          <p:sp>
            <p:nvSpPr>
              <p:cNvPr id="459" name="Freeform 68"/>
              <p:cNvSpPr>
                <a:spLocks/>
              </p:cNvSpPr>
              <p:nvPr/>
            </p:nvSpPr>
            <p:spPr bwMode="auto">
              <a:xfrm>
                <a:off x="5125978" y="5677779"/>
                <a:ext cx="59777" cy="355984"/>
              </a:xfrm>
              <a:custGeom>
                <a:avLst/>
                <a:gdLst>
                  <a:gd name="T0" fmla="*/ 0 w 223"/>
                  <a:gd name="T1" fmla="*/ 0 h 1319"/>
                  <a:gd name="T2" fmla="*/ 0 w 223"/>
                  <a:gd name="T3" fmla="*/ 652 h 1319"/>
                  <a:gd name="T4" fmla="*/ 0 w 223"/>
                  <a:gd name="T5" fmla="*/ 1319 h 1319"/>
                  <a:gd name="T6" fmla="*/ 223 w 223"/>
                  <a:gd name="T7" fmla="*/ 1319 h 1319"/>
                  <a:gd name="T8" fmla="*/ 223 w 223"/>
                  <a:gd name="T9" fmla="*/ 548 h 1319"/>
                  <a:gd name="T10" fmla="*/ 223 w 223"/>
                  <a:gd name="T11" fmla="*/ 0 h 1319"/>
                  <a:gd name="T12" fmla="*/ 0 w 223"/>
                  <a:gd name="T13" fmla="*/ 0 h 1319"/>
                </a:gdLst>
                <a:ahLst/>
                <a:cxnLst>
                  <a:cxn ang="0">
                    <a:pos x="T0" y="T1"/>
                  </a:cxn>
                  <a:cxn ang="0">
                    <a:pos x="T2" y="T3"/>
                  </a:cxn>
                  <a:cxn ang="0">
                    <a:pos x="T4" y="T5"/>
                  </a:cxn>
                  <a:cxn ang="0">
                    <a:pos x="T6" y="T7"/>
                  </a:cxn>
                  <a:cxn ang="0">
                    <a:pos x="T8" y="T9"/>
                  </a:cxn>
                  <a:cxn ang="0">
                    <a:pos x="T10" y="T11"/>
                  </a:cxn>
                  <a:cxn ang="0">
                    <a:pos x="T12" y="T13"/>
                  </a:cxn>
                </a:cxnLst>
                <a:rect l="0" t="0" r="r" b="b"/>
                <a:pathLst>
                  <a:path w="223" h="1319">
                    <a:moveTo>
                      <a:pt x="0" y="0"/>
                    </a:moveTo>
                    <a:lnTo>
                      <a:pt x="0" y="652"/>
                    </a:lnTo>
                    <a:lnTo>
                      <a:pt x="0" y="1319"/>
                    </a:lnTo>
                    <a:lnTo>
                      <a:pt x="223" y="1319"/>
                    </a:lnTo>
                    <a:lnTo>
                      <a:pt x="223" y="548"/>
                    </a:lnTo>
                    <a:lnTo>
                      <a:pt x="223" y="0"/>
                    </a:lnTo>
                    <a:lnTo>
                      <a:pt x="0" y="0"/>
                    </a:lnTo>
                    <a:close/>
                  </a:path>
                </a:pathLst>
              </a:custGeom>
              <a:grpFill/>
              <a:ln>
                <a:noFill/>
              </a:ln>
            </p:spPr>
            <p:txBody>
              <a:bodyPr/>
              <a:lstStyle/>
              <a:p>
                <a:pPr marL="0" marR="0" lvl="0" indent="0" defTabSz="932151"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B0F0"/>
                  </a:solidFill>
                  <a:effectLst/>
                  <a:uLnTx/>
                  <a:uFillTx/>
                  <a:latin typeface="Segoe UI"/>
                </a:endParaRPr>
              </a:p>
            </p:txBody>
          </p:sp>
          <p:sp>
            <p:nvSpPr>
              <p:cNvPr id="460" name="Freeform 69"/>
              <p:cNvSpPr>
                <a:spLocks/>
              </p:cNvSpPr>
              <p:nvPr/>
            </p:nvSpPr>
            <p:spPr bwMode="auto">
              <a:xfrm>
                <a:off x="5219231" y="5517707"/>
                <a:ext cx="62169" cy="516056"/>
              </a:xfrm>
              <a:custGeom>
                <a:avLst/>
                <a:gdLst>
                  <a:gd name="T0" fmla="*/ 0 w 223"/>
                  <a:gd name="T1" fmla="*/ 0 h 1909"/>
                  <a:gd name="T2" fmla="*/ 0 w 223"/>
                  <a:gd name="T3" fmla="*/ 1117 h 1909"/>
                  <a:gd name="T4" fmla="*/ 0 w 223"/>
                  <a:gd name="T5" fmla="*/ 1909 h 1909"/>
                  <a:gd name="T6" fmla="*/ 223 w 223"/>
                  <a:gd name="T7" fmla="*/ 1909 h 1909"/>
                  <a:gd name="T8" fmla="*/ 223 w 223"/>
                  <a:gd name="T9" fmla="*/ 1012 h 1909"/>
                  <a:gd name="T10" fmla="*/ 223 w 223"/>
                  <a:gd name="T11" fmla="*/ 0 h 1909"/>
                  <a:gd name="T12" fmla="*/ 0 w 223"/>
                  <a:gd name="T13" fmla="*/ 0 h 1909"/>
                </a:gdLst>
                <a:ahLst/>
                <a:cxnLst>
                  <a:cxn ang="0">
                    <a:pos x="T0" y="T1"/>
                  </a:cxn>
                  <a:cxn ang="0">
                    <a:pos x="T2" y="T3"/>
                  </a:cxn>
                  <a:cxn ang="0">
                    <a:pos x="T4" y="T5"/>
                  </a:cxn>
                  <a:cxn ang="0">
                    <a:pos x="T6" y="T7"/>
                  </a:cxn>
                  <a:cxn ang="0">
                    <a:pos x="T8" y="T9"/>
                  </a:cxn>
                  <a:cxn ang="0">
                    <a:pos x="T10" y="T11"/>
                  </a:cxn>
                  <a:cxn ang="0">
                    <a:pos x="T12" y="T13"/>
                  </a:cxn>
                </a:cxnLst>
                <a:rect l="0" t="0" r="r" b="b"/>
                <a:pathLst>
                  <a:path w="223" h="1909">
                    <a:moveTo>
                      <a:pt x="0" y="0"/>
                    </a:moveTo>
                    <a:lnTo>
                      <a:pt x="0" y="1117"/>
                    </a:lnTo>
                    <a:lnTo>
                      <a:pt x="0" y="1909"/>
                    </a:lnTo>
                    <a:lnTo>
                      <a:pt x="223" y="1909"/>
                    </a:lnTo>
                    <a:lnTo>
                      <a:pt x="223" y="1012"/>
                    </a:lnTo>
                    <a:lnTo>
                      <a:pt x="223" y="0"/>
                    </a:lnTo>
                    <a:lnTo>
                      <a:pt x="0" y="0"/>
                    </a:lnTo>
                    <a:close/>
                  </a:path>
                </a:pathLst>
              </a:custGeom>
              <a:grpFill/>
              <a:ln>
                <a:noFill/>
              </a:ln>
            </p:spPr>
            <p:txBody>
              <a:bodyPr/>
              <a:lstStyle/>
              <a:p>
                <a:pPr marL="0" marR="0" lvl="0" indent="0" defTabSz="932151"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B0F0"/>
                  </a:solidFill>
                  <a:effectLst/>
                  <a:uLnTx/>
                  <a:uFillTx/>
                  <a:latin typeface="Segoe UI"/>
                </a:endParaRPr>
              </a:p>
            </p:txBody>
          </p:sp>
          <p:sp>
            <p:nvSpPr>
              <p:cNvPr id="461" name="Freeform 70"/>
              <p:cNvSpPr>
                <a:spLocks/>
              </p:cNvSpPr>
              <p:nvPr/>
            </p:nvSpPr>
            <p:spPr bwMode="auto">
              <a:xfrm>
                <a:off x="4841436" y="5859354"/>
                <a:ext cx="59778" cy="174409"/>
              </a:xfrm>
              <a:custGeom>
                <a:avLst/>
                <a:gdLst>
                  <a:gd name="T0" fmla="*/ 0 w 222"/>
                  <a:gd name="T1" fmla="*/ 0 h 648"/>
                  <a:gd name="T2" fmla="*/ 0 w 222"/>
                  <a:gd name="T3" fmla="*/ 361 h 648"/>
                  <a:gd name="T4" fmla="*/ 0 w 222"/>
                  <a:gd name="T5" fmla="*/ 648 h 648"/>
                  <a:gd name="T6" fmla="*/ 222 w 222"/>
                  <a:gd name="T7" fmla="*/ 648 h 648"/>
                  <a:gd name="T8" fmla="*/ 222 w 222"/>
                  <a:gd name="T9" fmla="*/ 256 h 648"/>
                  <a:gd name="T10" fmla="*/ 222 w 222"/>
                  <a:gd name="T11" fmla="*/ 0 h 648"/>
                  <a:gd name="T12" fmla="*/ 0 w 222"/>
                  <a:gd name="T13" fmla="*/ 0 h 648"/>
                </a:gdLst>
                <a:ahLst/>
                <a:cxnLst>
                  <a:cxn ang="0">
                    <a:pos x="T0" y="T1"/>
                  </a:cxn>
                  <a:cxn ang="0">
                    <a:pos x="T2" y="T3"/>
                  </a:cxn>
                  <a:cxn ang="0">
                    <a:pos x="T4" y="T5"/>
                  </a:cxn>
                  <a:cxn ang="0">
                    <a:pos x="T6" y="T7"/>
                  </a:cxn>
                  <a:cxn ang="0">
                    <a:pos x="T8" y="T9"/>
                  </a:cxn>
                  <a:cxn ang="0">
                    <a:pos x="T10" y="T11"/>
                  </a:cxn>
                  <a:cxn ang="0">
                    <a:pos x="T12" y="T13"/>
                  </a:cxn>
                </a:cxnLst>
                <a:rect l="0" t="0" r="r" b="b"/>
                <a:pathLst>
                  <a:path w="222" h="648">
                    <a:moveTo>
                      <a:pt x="0" y="0"/>
                    </a:moveTo>
                    <a:lnTo>
                      <a:pt x="0" y="361"/>
                    </a:lnTo>
                    <a:lnTo>
                      <a:pt x="0" y="648"/>
                    </a:lnTo>
                    <a:lnTo>
                      <a:pt x="222" y="648"/>
                    </a:lnTo>
                    <a:lnTo>
                      <a:pt x="222" y="256"/>
                    </a:lnTo>
                    <a:lnTo>
                      <a:pt x="222" y="0"/>
                    </a:lnTo>
                    <a:lnTo>
                      <a:pt x="0" y="0"/>
                    </a:lnTo>
                    <a:close/>
                  </a:path>
                </a:pathLst>
              </a:custGeom>
              <a:grpFill/>
              <a:ln>
                <a:noFill/>
              </a:ln>
            </p:spPr>
            <p:txBody>
              <a:bodyPr/>
              <a:lstStyle/>
              <a:p>
                <a:pPr marL="0" marR="0" lvl="0" indent="0" defTabSz="932151"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B0F0"/>
                  </a:solidFill>
                  <a:effectLst/>
                  <a:uLnTx/>
                  <a:uFillTx/>
                  <a:latin typeface="Segoe UI"/>
                </a:endParaRPr>
              </a:p>
            </p:txBody>
          </p:sp>
          <p:sp>
            <p:nvSpPr>
              <p:cNvPr id="462" name="Freeform 71"/>
              <p:cNvSpPr>
                <a:spLocks/>
              </p:cNvSpPr>
              <p:nvPr/>
            </p:nvSpPr>
            <p:spPr bwMode="auto">
              <a:xfrm>
                <a:off x="4937080" y="5653888"/>
                <a:ext cx="59778" cy="379875"/>
              </a:xfrm>
              <a:custGeom>
                <a:avLst/>
                <a:gdLst>
                  <a:gd name="T0" fmla="*/ 0 w 222"/>
                  <a:gd name="T1" fmla="*/ 0 h 1402"/>
                  <a:gd name="T2" fmla="*/ 0 w 222"/>
                  <a:gd name="T3" fmla="*/ 1062 h 1402"/>
                  <a:gd name="T4" fmla="*/ 0 w 222"/>
                  <a:gd name="T5" fmla="*/ 1402 h 1402"/>
                  <a:gd name="T6" fmla="*/ 222 w 222"/>
                  <a:gd name="T7" fmla="*/ 1402 h 1402"/>
                  <a:gd name="T8" fmla="*/ 222 w 222"/>
                  <a:gd name="T9" fmla="*/ 977 h 1402"/>
                  <a:gd name="T10" fmla="*/ 222 w 222"/>
                  <a:gd name="T11" fmla="*/ 0 h 1402"/>
                  <a:gd name="T12" fmla="*/ 0 w 222"/>
                  <a:gd name="T13" fmla="*/ 0 h 1402"/>
                </a:gdLst>
                <a:ahLst/>
                <a:cxnLst>
                  <a:cxn ang="0">
                    <a:pos x="T0" y="T1"/>
                  </a:cxn>
                  <a:cxn ang="0">
                    <a:pos x="T2" y="T3"/>
                  </a:cxn>
                  <a:cxn ang="0">
                    <a:pos x="T4" y="T5"/>
                  </a:cxn>
                  <a:cxn ang="0">
                    <a:pos x="T6" y="T7"/>
                  </a:cxn>
                  <a:cxn ang="0">
                    <a:pos x="T8" y="T9"/>
                  </a:cxn>
                  <a:cxn ang="0">
                    <a:pos x="T10" y="T11"/>
                  </a:cxn>
                  <a:cxn ang="0">
                    <a:pos x="T12" y="T13"/>
                  </a:cxn>
                </a:cxnLst>
                <a:rect l="0" t="0" r="r" b="b"/>
                <a:pathLst>
                  <a:path w="222" h="1402">
                    <a:moveTo>
                      <a:pt x="0" y="0"/>
                    </a:moveTo>
                    <a:lnTo>
                      <a:pt x="0" y="1062"/>
                    </a:lnTo>
                    <a:lnTo>
                      <a:pt x="0" y="1402"/>
                    </a:lnTo>
                    <a:lnTo>
                      <a:pt x="222" y="1402"/>
                    </a:lnTo>
                    <a:lnTo>
                      <a:pt x="222" y="977"/>
                    </a:lnTo>
                    <a:lnTo>
                      <a:pt x="222" y="0"/>
                    </a:lnTo>
                    <a:lnTo>
                      <a:pt x="0" y="0"/>
                    </a:lnTo>
                    <a:close/>
                  </a:path>
                </a:pathLst>
              </a:custGeom>
              <a:grpFill/>
              <a:ln>
                <a:noFill/>
              </a:ln>
            </p:spPr>
            <p:txBody>
              <a:bodyPr/>
              <a:lstStyle/>
              <a:p>
                <a:pPr marL="0" marR="0" lvl="0" indent="0" defTabSz="932151"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B0F0"/>
                  </a:solidFill>
                  <a:effectLst/>
                  <a:uLnTx/>
                  <a:uFillTx/>
                  <a:latin typeface="Segoe UI"/>
                </a:endParaRPr>
              </a:p>
            </p:txBody>
          </p:sp>
          <p:sp>
            <p:nvSpPr>
              <p:cNvPr id="463" name="Freeform 72"/>
              <p:cNvSpPr>
                <a:spLocks/>
              </p:cNvSpPr>
              <p:nvPr/>
            </p:nvSpPr>
            <p:spPr bwMode="auto">
              <a:xfrm>
                <a:off x="5534857" y="5510539"/>
                <a:ext cx="258239" cy="229358"/>
              </a:xfrm>
              <a:custGeom>
                <a:avLst/>
                <a:gdLst>
                  <a:gd name="T0" fmla="*/ 0 w 401"/>
                  <a:gd name="T1" fmla="*/ 28 h 359"/>
                  <a:gd name="T2" fmla="*/ 149 w 401"/>
                  <a:gd name="T3" fmla="*/ 0 h 359"/>
                  <a:gd name="T4" fmla="*/ 401 w 401"/>
                  <a:gd name="T5" fmla="*/ 88 h 359"/>
                  <a:gd name="T6" fmla="*/ 156 w 401"/>
                  <a:gd name="T7" fmla="*/ 359 h 359"/>
                  <a:gd name="T8" fmla="*/ 0 w 401"/>
                  <a:gd name="T9" fmla="*/ 28 h 359"/>
                </a:gdLst>
                <a:ahLst/>
                <a:cxnLst>
                  <a:cxn ang="0">
                    <a:pos x="T0" y="T1"/>
                  </a:cxn>
                  <a:cxn ang="0">
                    <a:pos x="T2" y="T3"/>
                  </a:cxn>
                  <a:cxn ang="0">
                    <a:pos x="T4" y="T5"/>
                  </a:cxn>
                  <a:cxn ang="0">
                    <a:pos x="T6" y="T7"/>
                  </a:cxn>
                  <a:cxn ang="0">
                    <a:pos x="T8" y="T9"/>
                  </a:cxn>
                </a:cxnLst>
                <a:rect l="0" t="0" r="r" b="b"/>
                <a:pathLst>
                  <a:path w="401" h="359">
                    <a:moveTo>
                      <a:pt x="0" y="28"/>
                    </a:moveTo>
                    <a:cubicBezTo>
                      <a:pt x="47" y="9"/>
                      <a:pt x="97" y="0"/>
                      <a:pt x="149" y="0"/>
                    </a:cubicBezTo>
                    <a:cubicBezTo>
                      <a:pt x="241" y="0"/>
                      <a:pt x="330" y="31"/>
                      <a:pt x="401" y="88"/>
                    </a:cubicBezTo>
                    <a:cubicBezTo>
                      <a:pt x="156" y="359"/>
                      <a:pt x="156" y="359"/>
                      <a:pt x="156" y="359"/>
                    </a:cubicBezTo>
                    <a:lnTo>
                      <a:pt x="0" y="28"/>
                    </a:lnTo>
                    <a:close/>
                  </a:path>
                </a:pathLst>
              </a:custGeom>
              <a:grpFill/>
              <a:ln>
                <a:noFill/>
              </a:ln>
            </p:spPr>
            <p:txBody>
              <a:bodyPr/>
              <a:lstStyle/>
              <a:p>
                <a:pPr marL="0" marR="0" lvl="0" indent="0" defTabSz="932151"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B0F0"/>
                  </a:solidFill>
                  <a:effectLst/>
                  <a:uLnTx/>
                  <a:uFillTx/>
                  <a:latin typeface="Segoe UI"/>
                </a:endParaRPr>
              </a:p>
            </p:txBody>
          </p:sp>
          <p:sp>
            <p:nvSpPr>
              <p:cNvPr id="464" name="Freeform 73"/>
              <p:cNvSpPr>
                <a:spLocks/>
              </p:cNvSpPr>
              <p:nvPr/>
            </p:nvSpPr>
            <p:spPr bwMode="auto">
              <a:xfrm>
                <a:off x="5695061" y="5589382"/>
                <a:ext cx="169768" cy="138571"/>
              </a:xfrm>
              <a:custGeom>
                <a:avLst/>
                <a:gdLst>
                  <a:gd name="T0" fmla="*/ 192 w 266"/>
                  <a:gd name="T1" fmla="*/ 0 h 213"/>
                  <a:gd name="T2" fmla="*/ 266 w 266"/>
                  <a:gd name="T3" fmla="*/ 104 h 213"/>
                  <a:gd name="T4" fmla="*/ 0 w 266"/>
                  <a:gd name="T5" fmla="*/ 213 h 213"/>
                  <a:gd name="T6" fmla="*/ 192 w 266"/>
                  <a:gd name="T7" fmla="*/ 0 h 213"/>
                </a:gdLst>
                <a:ahLst/>
                <a:cxnLst>
                  <a:cxn ang="0">
                    <a:pos x="T0" y="T1"/>
                  </a:cxn>
                  <a:cxn ang="0">
                    <a:pos x="T2" y="T3"/>
                  </a:cxn>
                  <a:cxn ang="0">
                    <a:pos x="T4" y="T5"/>
                  </a:cxn>
                  <a:cxn ang="0">
                    <a:pos x="T6" y="T7"/>
                  </a:cxn>
                </a:cxnLst>
                <a:rect l="0" t="0" r="r" b="b"/>
                <a:pathLst>
                  <a:path w="266" h="213">
                    <a:moveTo>
                      <a:pt x="192" y="0"/>
                    </a:moveTo>
                    <a:cubicBezTo>
                      <a:pt x="222" y="30"/>
                      <a:pt x="247" y="66"/>
                      <a:pt x="266" y="104"/>
                    </a:cubicBezTo>
                    <a:cubicBezTo>
                      <a:pt x="0" y="213"/>
                      <a:pt x="0" y="213"/>
                      <a:pt x="0" y="213"/>
                    </a:cubicBezTo>
                    <a:lnTo>
                      <a:pt x="192" y="0"/>
                    </a:lnTo>
                    <a:close/>
                  </a:path>
                </a:pathLst>
              </a:custGeom>
              <a:grpFill/>
              <a:ln>
                <a:noFill/>
              </a:ln>
            </p:spPr>
            <p:txBody>
              <a:bodyPr/>
              <a:lstStyle/>
              <a:p>
                <a:pPr marL="0" marR="0" lvl="0" indent="0" defTabSz="932151"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B0F0"/>
                  </a:solidFill>
                  <a:effectLst/>
                  <a:uLnTx/>
                  <a:uFillTx/>
                  <a:latin typeface="Segoe UI"/>
                </a:endParaRPr>
              </a:p>
            </p:txBody>
          </p:sp>
          <p:sp>
            <p:nvSpPr>
              <p:cNvPr id="465" name="Freeform 74"/>
              <p:cNvSpPr>
                <a:spLocks/>
              </p:cNvSpPr>
              <p:nvPr/>
            </p:nvSpPr>
            <p:spPr bwMode="auto">
              <a:xfrm>
                <a:off x="5369871" y="5543987"/>
                <a:ext cx="239111" cy="398988"/>
              </a:xfrm>
              <a:custGeom>
                <a:avLst/>
                <a:gdLst>
                  <a:gd name="T0" fmla="*/ 99 w 375"/>
                  <a:gd name="T1" fmla="*/ 622 h 622"/>
                  <a:gd name="T2" fmla="*/ 0 w 375"/>
                  <a:gd name="T3" fmla="*/ 356 h 622"/>
                  <a:gd name="T4" fmla="*/ 210 w 375"/>
                  <a:gd name="T5" fmla="*/ 0 h 622"/>
                  <a:gd name="T6" fmla="*/ 375 w 375"/>
                  <a:gd name="T7" fmla="*/ 351 h 622"/>
                  <a:gd name="T8" fmla="*/ 99 w 375"/>
                  <a:gd name="T9" fmla="*/ 622 h 622"/>
                </a:gdLst>
                <a:ahLst/>
                <a:cxnLst>
                  <a:cxn ang="0">
                    <a:pos x="T0" y="T1"/>
                  </a:cxn>
                  <a:cxn ang="0">
                    <a:pos x="T2" y="T3"/>
                  </a:cxn>
                  <a:cxn ang="0">
                    <a:pos x="T4" y="T5"/>
                  </a:cxn>
                  <a:cxn ang="0">
                    <a:pos x="T6" y="T7"/>
                  </a:cxn>
                  <a:cxn ang="0">
                    <a:pos x="T8" y="T9"/>
                  </a:cxn>
                </a:cxnLst>
                <a:rect l="0" t="0" r="r" b="b"/>
                <a:pathLst>
                  <a:path w="375" h="622">
                    <a:moveTo>
                      <a:pt x="99" y="622"/>
                    </a:moveTo>
                    <a:cubicBezTo>
                      <a:pt x="35" y="548"/>
                      <a:pt x="0" y="455"/>
                      <a:pt x="0" y="356"/>
                    </a:cubicBezTo>
                    <a:cubicBezTo>
                      <a:pt x="0" y="208"/>
                      <a:pt x="82" y="71"/>
                      <a:pt x="210" y="0"/>
                    </a:cubicBezTo>
                    <a:cubicBezTo>
                      <a:pt x="375" y="351"/>
                      <a:pt x="375" y="351"/>
                      <a:pt x="375" y="351"/>
                    </a:cubicBezTo>
                    <a:lnTo>
                      <a:pt x="99" y="622"/>
                    </a:lnTo>
                    <a:close/>
                  </a:path>
                </a:pathLst>
              </a:custGeom>
              <a:grpFill/>
              <a:ln>
                <a:noFill/>
              </a:ln>
            </p:spPr>
            <p:txBody>
              <a:bodyPr/>
              <a:lstStyle/>
              <a:p>
                <a:pPr marL="0" marR="0" lvl="0" indent="0" defTabSz="932151"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B0F0"/>
                  </a:solidFill>
                  <a:effectLst/>
                  <a:uLnTx/>
                  <a:uFillTx/>
                  <a:latin typeface="Segoe UI"/>
                </a:endParaRPr>
              </a:p>
            </p:txBody>
          </p:sp>
          <p:sp>
            <p:nvSpPr>
              <p:cNvPr id="466" name="Freeform 75"/>
              <p:cNvSpPr>
                <a:spLocks/>
              </p:cNvSpPr>
              <p:nvPr/>
            </p:nvSpPr>
            <p:spPr bwMode="auto">
              <a:xfrm>
                <a:off x="5718972" y="5689726"/>
                <a:ext cx="172160" cy="64506"/>
              </a:xfrm>
              <a:custGeom>
                <a:avLst/>
                <a:gdLst>
                  <a:gd name="T0" fmla="*/ 0 w 269"/>
                  <a:gd name="T1" fmla="*/ 102 h 102"/>
                  <a:gd name="T2" fmla="*/ 249 w 269"/>
                  <a:gd name="T3" fmla="*/ 0 h 102"/>
                  <a:gd name="T4" fmla="*/ 269 w 269"/>
                  <a:gd name="T5" fmla="*/ 102 h 102"/>
                  <a:gd name="T6" fmla="*/ 0 w 269"/>
                  <a:gd name="T7" fmla="*/ 102 h 102"/>
                </a:gdLst>
                <a:ahLst/>
                <a:cxnLst>
                  <a:cxn ang="0">
                    <a:pos x="T0" y="T1"/>
                  </a:cxn>
                  <a:cxn ang="0">
                    <a:pos x="T2" y="T3"/>
                  </a:cxn>
                  <a:cxn ang="0">
                    <a:pos x="T4" y="T5"/>
                  </a:cxn>
                  <a:cxn ang="0">
                    <a:pos x="T6" y="T7"/>
                  </a:cxn>
                </a:cxnLst>
                <a:rect l="0" t="0" r="r" b="b"/>
                <a:pathLst>
                  <a:path w="269" h="102">
                    <a:moveTo>
                      <a:pt x="0" y="102"/>
                    </a:moveTo>
                    <a:cubicBezTo>
                      <a:pt x="249" y="0"/>
                      <a:pt x="249" y="0"/>
                      <a:pt x="249" y="0"/>
                    </a:cubicBezTo>
                    <a:cubicBezTo>
                      <a:pt x="260" y="33"/>
                      <a:pt x="267" y="67"/>
                      <a:pt x="269" y="102"/>
                    </a:cubicBezTo>
                    <a:lnTo>
                      <a:pt x="0" y="102"/>
                    </a:lnTo>
                    <a:close/>
                  </a:path>
                </a:pathLst>
              </a:custGeom>
              <a:grpFill/>
              <a:ln>
                <a:noFill/>
              </a:ln>
            </p:spPr>
            <p:txBody>
              <a:bodyPr/>
              <a:lstStyle/>
              <a:p>
                <a:pPr marL="0" marR="0" lvl="0" indent="0" defTabSz="932151"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B0F0"/>
                  </a:solidFill>
                  <a:effectLst/>
                  <a:uLnTx/>
                  <a:uFillTx/>
                  <a:latin typeface="Segoe UI"/>
                </a:endParaRPr>
              </a:p>
            </p:txBody>
          </p:sp>
          <p:sp>
            <p:nvSpPr>
              <p:cNvPr id="467" name="Freeform 76"/>
              <p:cNvSpPr>
                <a:spLocks/>
              </p:cNvSpPr>
              <p:nvPr/>
            </p:nvSpPr>
            <p:spPr bwMode="auto">
              <a:xfrm>
                <a:off x="5458341" y="5859354"/>
                <a:ext cx="107600" cy="138571"/>
              </a:xfrm>
              <a:custGeom>
                <a:avLst/>
                <a:gdLst>
                  <a:gd name="T0" fmla="*/ 62 w 171"/>
                  <a:gd name="T1" fmla="*/ 215 h 215"/>
                  <a:gd name="T2" fmla="*/ 0 w 171"/>
                  <a:gd name="T3" fmla="*/ 169 h 215"/>
                  <a:gd name="T4" fmla="*/ 171 w 171"/>
                  <a:gd name="T5" fmla="*/ 0 h 215"/>
                  <a:gd name="T6" fmla="*/ 62 w 171"/>
                  <a:gd name="T7" fmla="*/ 215 h 215"/>
                </a:gdLst>
                <a:ahLst/>
                <a:cxnLst>
                  <a:cxn ang="0">
                    <a:pos x="T0" y="T1"/>
                  </a:cxn>
                  <a:cxn ang="0">
                    <a:pos x="T2" y="T3"/>
                  </a:cxn>
                  <a:cxn ang="0">
                    <a:pos x="T4" y="T5"/>
                  </a:cxn>
                  <a:cxn ang="0">
                    <a:pos x="T6" y="T7"/>
                  </a:cxn>
                </a:cxnLst>
                <a:rect l="0" t="0" r="r" b="b"/>
                <a:pathLst>
                  <a:path w="171" h="215">
                    <a:moveTo>
                      <a:pt x="62" y="215"/>
                    </a:moveTo>
                    <a:cubicBezTo>
                      <a:pt x="40" y="201"/>
                      <a:pt x="19" y="186"/>
                      <a:pt x="0" y="169"/>
                    </a:cubicBezTo>
                    <a:cubicBezTo>
                      <a:pt x="171" y="0"/>
                      <a:pt x="171" y="0"/>
                      <a:pt x="171" y="0"/>
                    </a:cubicBezTo>
                    <a:lnTo>
                      <a:pt x="62" y="215"/>
                    </a:lnTo>
                    <a:close/>
                  </a:path>
                </a:pathLst>
              </a:custGeom>
              <a:grpFill/>
              <a:ln>
                <a:noFill/>
              </a:ln>
            </p:spPr>
            <p:txBody>
              <a:bodyPr/>
              <a:lstStyle/>
              <a:p>
                <a:pPr marL="0" marR="0" lvl="0" indent="0" defTabSz="932151"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B0F0"/>
                  </a:solidFill>
                  <a:effectLst/>
                  <a:uLnTx/>
                  <a:uFillTx/>
                  <a:latin typeface="Segoe UI"/>
                </a:endParaRPr>
              </a:p>
            </p:txBody>
          </p:sp>
          <p:sp>
            <p:nvSpPr>
              <p:cNvPr id="468" name="Freeform 77"/>
              <p:cNvSpPr>
                <a:spLocks/>
              </p:cNvSpPr>
              <p:nvPr/>
            </p:nvSpPr>
            <p:spPr bwMode="auto">
              <a:xfrm>
                <a:off x="5527684" y="5790070"/>
                <a:ext cx="363448" cy="243693"/>
              </a:xfrm>
              <a:custGeom>
                <a:avLst/>
                <a:gdLst>
                  <a:gd name="T0" fmla="*/ 160 w 566"/>
                  <a:gd name="T1" fmla="*/ 381 h 381"/>
                  <a:gd name="T2" fmla="*/ 0 w 566"/>
                  <a:gd name="T3" fmla="*/ 348 h 381"/>
                  <a:gd name="T4" fmla="*/ 176 w 566"/>
                  <a:gd name="T5" fmla="*/ 0 h 381"/>
                  <a:gd name="T6" fmla="*/ 566 w 566"/>
                  <a:gd name="T7" fmla="*/ 0 h 381"/>
                  <a:gd name="T8" fmla="*/ 160 w 566"/>
                  <a:gd name="T9" fmla="*/ 381 h 381"/>
                </a:gdLst>
                <a:ahLst/>
                <a:cxnLst>
                  <a:cxn ang="0">
                    <a:pos x="T0" y="T1"/>
                  </a:cxn>
                  <a:cxn ang="0">
                    <a:pos x="T2" y="T3"/>
                  </a:cxn>
                  <a:cxn ang="0">
                    <a:pos x="T4" y="T5"/>
                  </a:cxn>
                  <a:cxn ang="0">
                    <a:pos x="T6" y="T7"/>
                  </a:cxn>
                  <a:cxn ang="0">
                    <a:pos x="T8" y="T9"/>
                  </a:cxn>
                </a:cxnLst>
                <a:rect l="0" t="0" r="r" b="b"/>
                <a:pathLst>
                  <a:path w="566" h="381">
                    <a:moveTo>
                      <a:pt x="160" y="381"/>
                    </a:moveTo>
                    <a:cubicBezTo>
                      <a:pt x="104" y="381"/>
                      <a:pt x="50" y="370"/>
                      <a:pt x="0" y="348"/>
                    </a:cubicBezTo>
                    <a:cubicBezTo>
                      <a:pt x="176" y="0"/>
                      <a:pt x="176" y="0"/>
                      <a:pt x="176" y="0"/>
                    </a:cubicBezTo>
                    <a:cubicBezTo>
                      <a:pt x="566" y="0"/>
                      <a:pt x="566" y="0"/>
                      <a:pt x="566" y="0"/>
                    </a:cubicBezTo>
                    <a:cubicBezTo>
                      <a:pt x="552" y="213"/>
                      <a:pt x="375" y="381"/>
                      <a:pt x="160" y="381"/>
                    </a:cubicBezTo>
                    <a:close/>
                  </a:path>
                </a:pathLst>
              </a:custGeom>
              <a:grpFill/>
              <a:ln>
                <a:noFill/>
              </a:ln>
            </p:spPr>
            <p:txBody>
              <a:bodyPr/>
              <a:lstStyle/>
              <a:p>
                <a:pPr marL="0" marR="0" lvl="0" indent="0" defTabSz="932151"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B0F0"/>
                  </a:solidFill>
                  <a:effectLst/>
                  <a:uLnTx/>
                  <a:uFillTx/>
                  <a:latin typeface="Segoe UI"/>
                </a:endParaRPr>
              </a:p>
            </p:txBody>
          </p:sp>
        </p:grpSp>
      </p:grpSp>
      <p:grpSp>
        <p:nvGrpSpPr>
          <p:cNvPr id="472" name="Group 471"/>
          <p:cNvGrpSpPr/>
          <p:nvPr/>
        </p:nvGrpSpPr>
        <p:grpSpPr>
          <a:xfrm>
            <a:off x="10346389" y="4736021"/>
            <a:ext cx="1109073" cy="720572"/>
            <a:chOff x="10355354" y="2960609"/>
            <a:chExt cx="1109544" cy="720878"/>
          </a:xfrm>
        </p:grpSpPr>
        <p:grpSp>
          <p:nvGrpSpPr>
            <p:cNvPr id="473" name="Group 472"/>
            <p:cNvGrpSpPr/>
            <p:nvPr/>
          </p:nvGrpSpPr>
          <p:grpSpPr>
            <a:xfrm>
              <a:off x="10355354" y="2960609"/>
              <a:ext cx="1109544" cy="720878"/>
              <a:chOff x="10355354" y="2831936"/>
              <a:chExt cx="1307592" cy="849551"/>
            </a:xfrm>
          </p:grpSpPr>
          <p:sp>
            <p:nvSpPr>
              <p:cNvPr id="486" name="Freeform 18"/>
              <p:cNvSpPr>
                <a:spLocks/>
              </p:cNvSpPr>
              <p:nvPr/>
            </p:nvSpPr>
            <p:spPr bwMode="auto">
              <a:xfrm>
                <a:off x="10355354" y="2831936"/>
                <a:ext cx="1307592" cy="849551"/>
              </a:xfrm>
              <a:custGeom>
                <a:avLst/>
                <a:gdLst>
                  <a:gd name="T0" fmla="*/ 14 w 432"/>
                  <a:gd name="T1" fmla="*/ 278 h 278"/>
                  <a:gd name="T2" fmla="*/ 418 w 432"/>
                  <a:gd name="T3" fmla="*/ 278 h 278"/>
                  <a:gd name="T4" fmla="*/ 432 w 432"/>
                  <a:gd name="T5" fmla="*/ 263 h 278"/>
                  <a:gd name="T6" fmla="*/ 432 w 432"/>
                  <a:gd name="T7" fmla="*/ 15 h 278"/>
                  <a:gd name="T8" fmla="*/ 418 w 432"/>
                  <a:gd name="T9" fmla="*/ 0 h 278"/>
                  <a:gd name="T10" fmla="*/ 14 w 432"/>
                  <a:gd name="T11" fmla="*/ 0 h 278"/>
                  <a:gd name="T12" fmla="*/ 0 w 432"/>
                  <a:gd name="T13" fmla="*/ 15 h 278"/>
                  <a:gd name="T14" fmla="*/ 0 w 432"/>
                  <a:gd name="T15" fmla="*/ 263 h 278"/>
                  <a:gd name="T16" fmla="*/ 14 w 432"/>
                  <a:gd name="T17" fmla="*/ 278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2" h="278">
                    <a:moveTo>
                      <a:pt x="14" y="278"/>
                    </a:moveTo>
                    <a:cubicBezTo>
                      <a:pt x="418" y="278"/>
                      <a:pt x="418" y="278"/>
                      <a:pt x="418" y="278"/>
                    </a:cubicBezTo>
                    <a:cubicBezTo>
                      <a:pt x="427" y="278"/>
                      <a:pt x="432" y="272"/>
                      <a:pt x="432" y="263"/>
                    </a:cubicBezTo>
                    <a:cubicBezTo>
                      <a:pt x="432" y="15"/>
                      <a:pt x="432" y="15"/>
                      <a:pt x="432" y="15"/>
                    </a:cubicBezTo>
                    <a:cubicBezTo>
                      <a:pt x="432" y="6"/>
                      <a:pt x="427" y="0"/>
                      <a:pt x="418" y="0"/>
                    </a:cubicBezTo>
                    <a:cubicBezTo>
                      <a:pt x="14" y="0"/>
                      <a:pt x="14" y="0"/>
                      <a:pt x="14" y="0"/>
                    </a:cubicBezTo>
                    <a:cubicBezTo>
                      <a:pt x="7" y="0"/>
                      <a:pt x="0" y="6"/>
                      <a:pt x="0" y="15"/>
                    </a:cubicBezTo>
                    <a:cubicBezTo>
                      <a:pt x="0" y="263"/>
                      <a:pt x="0" y="263"/>
                      <a:pt x="0" y="263"/>
                    </a:cubicBezTo>
                    <a:cubicBezTo>
                      <a:pt x="0" y="272"/>
                      <a:pt x="7" y="278"/>
                      <a:pt x="14" y="278"/>
                    </a:cubicBezTo>
                  </a:path>
                </a:pathLst>
              </a:custGeom>
              <a:solidFill>
                <a:srgbClr val="FFFFFF"/>
              </a:solidFill>
              <a:ln>
                <a:noFill/>
              </a:ln>
            </p:spPr>
            <p:txBody>
              <a:bodyPr vert="horz" wrap="square" lIns="91401" tIns="45700" rIns="91401" bIns="4570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B0F0"/>
                  </a:solidFill>
                  <a:effectLst/>
                  <a:uLnTx/>
                  <a:uFillTx/>
                  <a:latin typeface="Segoe UI"/>
                </a:endParaRPr>
              </a:p>
            </p:txBody>
          </p:sp>
          <p:sp>
            <p:nvSpPr>
              <p:cNvPr id="487" name="Freeform 19"/>
              <p:cNvSpPr>
                <a:spLocks/>
              </p:cNvSpPr>
              <p:nvPr/>
            </p:nvSpPr>
            <p:spPr bwMode="auto">
              <a:xfrm>
                <a:off x="10412929" y="2847289"/>
                <a:ext cx="1192442" cy="742078"/>
              </a:xfrm>
              <a:custGeom>
                <a:avLst/>
                <a:gdLst>
                  <a:gd name="T0" fmla="*/ 0 w 394"/>
                  <a:gd name="T1" fmla="*/ 12 h 243"/>
                  <a:gd name="T2" fmla="*/ 394 w 394"/>
                  <a:gd name="T3" fmla="*/ 12 h 243"/>
                  <a:gd name="T4" fmla="*/ 394 w 394"/>
                  <a:gd name="T5" fmla="*/ 243 h 243"/>
                  <a:gd name="T6" fmla="*/ 0 w 394"/>
                  <a:gd name="T7" fmla="*/ 243 h 243"/>
                  <a:gd name="T8" fmla="*/ 0 w 394"/>
                  <a:gd name="T9" fmla="*/ 12 h 243"/>
                </a:gdLst>
                <a:ahLst/>
                <a:cxnLst>
                  <a:cxn ang="0">
                    <a:pos x="T0" y="T1"/>
                  </a:cxn>
                  <a:cxn ang="0">
                    <a:pos x="T2" y="T3"/>
                  </a:cxn>
                  <a:cxn ang="0">
                    <a:pos x="T4" y="T5"/>
                  </a:cxn>
                  <a:cxn ang="0">
                    <a:pos x="T6" y="T7"/>
                  </a:cxn>
                  <a:cxn ang="0">
                    <a:pos x="T8" y="T9"/>
                  </a:cxn>
                </a:cxnLst>
                <a:rect l="0" t="0" r="r" b="b"/>
                <a:pathLst>
                  <a:path w="394" h="243">
                    <a:moveTo>
                      <a:pt x="0" y="12"/>
                    </a:moveTo>
                    <a:cubicBezTo>
                      <a:pt x="394" y="12"/>
                      <a:pt x="394" y="12"/>
                      <a:pt x="394" y="12"/>
                    </a:cubicBezTo>
                    <a:cubicBezTo>
                      <a:pt x="394" y="173"/>
                      <a:pt x="394" y="243"/>
                      <a:pt x="394" y="243"/>
                    </a:cubicBezTo>
                    <a:cubicBezTo>
                      <a:pt x="0" y="243"/>
                      <a:pt x="0" y="243"/>
                      <a:pt x="0" y="243"/>
                    </a:cubicBezTo>
                    <a:cubicBezTo>
                      <a:pt x="0" y="0"/>
                      <a:pt x="0" y="12"/>
                      <a:pt x="0" y="12"/>
                    </a:cubicBezTo>
                  </a:path>
                </a:pathLst>
              </a:custGeom>
              <a:solidFill>
                <a:srgbClr val="DC3C00"/>
              </a:solidFill>
              <a:ln>
                <a:noFill/>
              </a:ln>
            </p:spPr>
            <p:txBody>
              <a:bodyPr vert="horz" wrap="square" lIns="91401" tIns="45700" rIns="91401" bIns="4570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B0F0"/>
                  </a:solidFill>
                  <a:effectLst/>
                  <a:uLnTx/>
                  <a:uFillTx/>
                  <a:latin typeface="Segoe UI"/>
                </a:endParaRPr>
              </a:p>
            </p:txBody>
          </p:sp>
        </p:grpSp>
        <p:grpSp>
          <p:nvGrpSpPr>
            <p:cNvPr id="474" name="Group 1031"/>
            <p:cNvGrpSpPr>
              <a:grpSpLocks/>
            </p:cNvGrpSpPr>
            <p:nvPr/>
          </p:nvGrpSpPr>
          <p:grpSpPr bwMode="auto">
            <a:xfrm>
              <a:off x="10599291" y="3157951"/>
              <a:ext cx="595154" cy="296900"/>
              <a:chOff x="4841436" y="5510539"/>
              <a:chExt cx="1049696" cy="523224"/>
            </a:xfrm>
            <a:solidFill>
              <a:srgbClr val="FFFFFF"/>
            </a:solidFill>
          </p:grpSpPr>
          <p:sp>
            <p:nvSpPr>
              <p:cNvPr id="475" name="Freeform 67"/>
              <p:cNvSpPr>
                <a:spLocks/>
              </p:cNvSpPr>
              <p:nvPr/>
            </p:nvSpPr>
            <p:spPr bwMode="auto">
              <a:xfrm>
                <a:off x="5030334" y="5852188"/>
                <a:ext cx="59777" cy="181575"/>
              </a:xfrm>
              <a:custGeom>
                <a:avLst/>
                <a:gdLst>
                  <a:gd name="T0" fmla="*/ 0 w 222"/>
                  <a:gd name="T1" fmla="*/ 0 h 674"/>
                  <a:gd name="T2" fmla="*/ 0 w 222"/>
                  <a:gd name="T3" fmla="*/ 135 h 674"/>
                  <a:gd name="T4" fmla="*/ 0 w 222"/>
                  <a:gd name="T5" fmla="*/ 674 h 674"/>
                  <a:gd name="T6" fmla="*/ 222 w 222"/>
                  <a:gd name="T7" fmla="*/ 674 h 674"/>
                  <a:gd name="T8" fmla="*/ 222 w 222"/>
                  <a:gd name="T9" fmla="*/ 29 h 674"/>
                  <a:gd name="T10" fmla="*/ 222 w 222"/>
                  <a:gd name="T11" fmla="*/ 0 h 674"/>
                  <a:gd name="T12" fmla="*/ 0 w 222"/>
                  <a:gd name="T13" fmla="*/ 0 h 674"/>
                </a:gdLst>
                <a:ahLst/>
                <a:cxnLst>
                  <a:cxn ang="0">
                    <a:pos x="T0" y="T1"/>
                  </a:cxn>
                  <a:cxn ang="0">
                    <a:pos x="T2" y="T3"/>
                  </a:cxn>
                  <a:cxn ang="0">
                    <a:pos x="T4" y="T5"/>
                  </a:cxn>
                  <a:cxn ang="0">
                    <a:pos x="T6" y="T7"/>
                  </a:cxn>
                  <a:cxn ang="0">
                    <a:pos x="T8" y="T9"/>
                  </a:cxn>
                  <a:cxn ang="0">
                    <a:pos x="T10" y="T11"/>
                  </a:cxn>
                  <a:cxn ang="0">
                    <a:pos x="T12" y="T13"/>
                  </a:cxn>
                </a:cxnLst>
                <a:rect l="0" t="0" r="r" b="b"/>
                <a:pathLst>
                  <a:path w="222" h="674">
                    <a:moveTo>
                      <a:pt x="0" y="0"/>
                    </a:moveTo>
                    <a:lnTo>
                      <a:pt x="0" y="135"/>
                    </a:lnTo>
                    <a:lnTo>
                      <a:pt x="0" y="674"/>
                    </a:lnTo>
                    <a:lnTo>
                      <a:pt x="222" y="674"/>
                    </a:lnTo>
                    <a:lnTo>
                      <a:pt x="222" y="29"/>
                    </a:lnTo>
                    <a:lnTo>
                      <a:pt x="222" y="0"/>
                    </a:lnTo>
                    <a:lnTo>
                      <a:pt x="0" y="0"/>
                    </a:lnTo>
                    <a:close/>
                  </a:path>
                </a:pathLst>
              </a:custGeom>
              <a:grpFill/>
              <a:ln>
                <a:noFill/>
              </a:ln>
            </p:spPr>
            <p:txBody>
              <a:bodyPr/>
              <a:lstStyle/>
              <a:p>
                <a:pPr marL="0" marR="0" lvl="0" indent="0" defTabSz="932151"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B0F0"/>
                  </a:solidFill>
                  <a:effectLst/>
                  <a:uLnTx/>
                  <a:uFillTx/>
                  <a:latin typeface="Segoe UI"/>
                </a:endParaRPr>
              </a:p>
            </p:txBody>
          </p:sp>
          <p:sp>
            <p:nvSpPr>
              <p:cNvPr id="476" name="Freeform 68"/>
              <p:cNvSpPr>
                <a:spLocks/>
              </p:cNvSpPr>
              <p:nvPr/>
            </p:nvSpPr>
            <p:spPr bwMode="auto">
              <a:xfrm>
                <a:off x="5125978" y="5677779"/>
                <a:ext cx="59777" cy="355984"/>
              </a:xfrm>
              <a:custGeom>
                <a:avLst/>
                <a:gdLst>
                  <a:gd name="T0" fmla="*/ 0 w 223"/>
                  <a:gd name="T1" fmla="*/ 0 h 1319"/>
                  <a:gd name="T2" fmla="*/ 0 w 223"/>
                  <a:gd name="T3" fmla="*/ 652 h 1319"/>
                  <a:gd name="T4" fmla="*/ 0 w 223"/>
                  <a:gd name="T5" fmla="*/ 1319 h 1319"/>
                  <a:gd name="T6" fmla="*/ 223 w 223"/>
                  <a:gd name="T7" fmla="*/ 1319 h 1319"/>
                  <a:gd name="T8" fmla="*/ 223 w 223"/>
                  <a:gd name="T9" fmla="*/ 548 h 1319"/>
                  <a:gd name="T10" fmla="*/ 223 w 223"/>
                  <a:gd name="T11" fmla="*/ 0 h 1319"/>
                  <a:gd name="T12" fmla="*/ 0 w 223"/>
                  <a:gd name="T13" fmla="*/ 0 h 1319"/>
                </a:gdLst>
                <a:ahLst/>
                <a:cxnLst>
                  <a:cxn ang="0">
                    <a:pos x="T0" y="T1"/>
                  </a:cxn>
                  <a:cxn ang="0">
                    <a:pos x="T2" y="T3"/>
                  </a:cxn>
                  <a:cxn ang="0">
                    <a:pos x="T4" y="T5"/>
                  </a:cxn>
                  <a:cxn ang="0">
                    <a:pos x="T6" y="T7"/>
                  </a:cxn>
                  <a:cxn ang="0">
                    <a:pos x="T8" y="T9"/>
                  </a:cxn>
                  <a:cxn ang="0">
                    <a:pos x="T10" y="T11"/>
                  </a:cxn>
                  <a:cxn ang="0">
                    <a:pos x="T12" y="T13"/>
                  </a:cxn>
                </a:cxnLst>
                <a:rect l="0" t="0" r="r" b="b"/>
                <a:pathLst>
                  <a:path w="223" h="1319">
                    <a:moveTo>
                      <a:pt x="0" y="0"/>
                    </a:moveTo>
                    <a:lnTo>
                      <a:pt x="0" y="652"/>
                    </a:lnTo>
                    <a:lnTo>
                      <a:pt x="0" y="1319"/>
                    </a:lnTo>
                    <a:lnTo>
                      <a:pt x="223" y="1319"/>
                    </a:lnTo>
                    <a:lnTo>
                      <a:pt x="223" y="548"/>
                    </a:lnTo>
                    <a:lnTo>
                      <a:pt x="223" y="0"/>
                    </a:lnTo>
                    <a:lnTo>
                      <a:pt x="0" y="0"/>
                    </a:lnTo>
                    <a:close/>
                  </a:path>
                </a:pathLst>
              </a:custGeom>
              <a:grpFill/>
              <a:ln>
                <a:noFill/>
              </a:ln>
            </p:spPr>
            <p:txBody>
              <a:bodyPr/>
              <a:lstStyle/>
              <a:p>
                <a:pPr marL="0" marR="0" lvl="0" indent="0" defTabSz="932151"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B0F0"/>
                  </a:solidFill>
                  <a:effectLst/>
                  <a:uLnTx/>
                  <a:uFillTx/>
                  <a:latin typeface="Segoe UI"/>
                </a:endParaRPr>
              </a:p>
            </p:txBody>
          </p:sp>
          <p:sp>
            <p:nvSpPr>
              <p:cNvPr id="477" name="Freeform 69"/>
              <p:cNvSpPr>
                <a:spLocks/>
              </p:cNvSpPr>
              <p:nvPr/>
            </p:nvSpPr>
            <p:spPr bwMode="auto">
              <a:xfrm>
                <a:off x="5219231" y="5517707"/>
                <a:ext cx="62169" cy="516056"/>
              </a:xfrm>
              <a:custGeom>
                <a:avLst/>
                <a:gdLst>
                  <a:gd name="T0" fmla="*/ 0 w 223"/>
                  <a:gd name="T1" fmla="*/ 0 h 1909"/>
                  <a:gd name="T2" fmla="*/ 0 w 223"/>
                  <a:gd name="T3" fmla="*/ 1117 h 1909"/>
                  <a:gd name="T4" fmla="*/ 0 w 223"/>
                  <a:gd name="T5" fmla="*/ 1909 h 1909"/>
                  <a:gd name="T6" fmla="*/ 223 w 223"/>
                  <a:gd name="T7" fmla="*/ 1909 h 1909"/>
                  <a:gd name="T8" fmla="*/ 223 w 223"/>
                  <a:gd name="T9" fmla="*/ 1012 h 1909"/>
                  <a:gd name="T10" fmla="*/ 223 w 223"/>
                  <a:gd name="T11" fmla="*/ 0 h 1909"/>
                  <a:gd name="T12" fmla="*/ 0 w 223"/>
                  <a:gd name="T13" fmla="*/ 0 h 1909"/>
                </a:gdLst>
                <a:ahLst/>
                <a:cxnLst>
                  <a:cxn ang="0">
                    <a:pos x="T0" y="T1"/>
                  </a:cxn>
                  <a:cxn ang="0">
                    <a:pos x="T2" y="T3"/>
                  </a:cxn>
                  <a:cxn ang="0">
                    <a:pos x="T4" y="T5"/>
                  </a:cxn>
                  <a:cxn ang="0">
                    <a:pos x="T6" y="T7"/>
                  </a:cxn>
                  <a:cxn ang="0">
                    <a:pos x="T8" y="T9"/>
                  </a:cxn>
                  <a:cxn ang="0">
                    <a:pos x="T10" y="T11"/>
                  </a:cxn>
                  <a:cxn ang="0">
                    <a:pos x="T12" y="T13"/>
                  </a:cxn>
                </a:cxnLst>
                <a:rect l="0" t="0" r="r" b="b"/>
                <a:pathLst>
                  <a:path w="223" h="1909">
                    <a:moveTo>
                      <a:pt x="0" y="0"/>
                    </a:moveTo>
                    <a:lnTo>
                      <a:pt x="0" y="1117"/>
                    </a:lnTo>
                    <a:lnTo>
                      <a:pt x="0" y="1909"/>
                    </a:lnTo>
                    <a:lnTo>
                      <a:pt x="223" y="1909"/>
                    </a:lnTo>
                    <a:lnTo>
                      <a:pt x="223" y="1012"/>
                    </a:lnTo>
                    <a:lnTo>
                      <a:pt x="223" y="0"/>
                    </a:lnTo>
                    <a:lnTo>
                      <a:pt x="0" y="0"/>
                    </a:lnTo>
                    <a:close/>
                  </a:path>
                </a:pathLst>
              </a:custGeom>
              <a:grpFill/>
              <a:ln>
                <a:noFill/>
              </a:ln>
            </p:spPr>
            <p:txBody>
              <a:bodyPr/>
              <a:lstStyle/>
              <a:p>
                <a:pPr marL="0" marR="0" lvl="0" indent="0" defTabSz="932151"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B0F0"/>
                  </a:solidFill>
                  <a:effectLst/>
                  <a:uLnTx/>
                  <a:uFillTx/>
                  <a:latin typeface="Segoe UI"/>
                </a:endParaRPr>
              </a:p>
            </p:txBody>
          </p:sp>
          <p:sp>
            <p:nvSpPr>
              <p:cNvPr id="478" name="Freeform 70"/>
              <p:cNvSpPr>
                <a:spLocks/>
              </p:cNvSpPr>
              <p:nvPr/>
            </p:nvSpPr>
            <p:spPr bwMode="auto">
              <a:xfrm>
                <a:off x="4841436" y="5859354"/>
                <a:ext cx="59778" cy="174409"/>
              </a:xfrm>
              <a:custGeom>
                <a:avLst/>
                <a:gdLst>
                  <a:gd name="T0" fmla="*/ 0 w 222"/>
                  <a:gd name="T1" fmla="*/ 0 h 648"/>
                  <a:gd name="T2" fmla="*/ 0 w 222"/>
                  <a:gd name="T3" fmla="*/ 361 h 648"/>
                  <a:gd name="T4" fmla="*/ 0 w 222"/>
                  <a:gd name="T5" fmla="*/ 648 h 648"/>
                  <a:gd name="T6" fmla="*/ 222 w 222"/>
                  <a:gd name="T7" fmla="*/ 648 h 648"/>
                  <a:gd name="T8" fmla="*/ 222 w 222"/>
                  <a:gd name="T9" fmla="*/ 256 h 648"/>
                  <a:gd name="T10" fmla="*/ 222 w 222"/>
                  <a:gd name="T11" fmla="*/ 0 h 648"/>
                  <a:gd name="T12" fmla="*/ 0 w 222"/>
                  <a:gd name="T13" fmla="*/ 0 h 648"/>
                </a:gdLst>
                <a:ahLst/>
                <a:cxnLst>
                  <a:cxn ang="0">
                    <a:pos x="T0" y="T1"/>
                  </a:cxn>
                  <a:cxn ang="0">
                    <a:pos x="T2" y="T3"/>
                  </a:cxn>
                  <a:cxn ang="0">
                    <a:pos x="T4" y="T5"/>
                  </a:cxn>
                  <a:cxn ang="0">
                    <a:pos x="T6" y="T7"/>
                  </a:cxn>
                  <a:cxn ang="0">
                    <a:pos x="T8" y="T9"/>
                  </a:cxn>
                  <a:cxn ang="0">
                    <a:pos x="T10" y="T11"/>
                  </a:cxn>
                  <a:cxn ang="0">
                    <a:pos x="T12" y="T13"/>
                  </a:cxn>
                </a:cxnLst>
                <a:rect l="0" t="0" r="r" b="b"/>
                <a:pathLst>
                  <a:path w="222" h="648">
                    <a:moveTo>
                      <a:pt x="0" y="0"/>
                    </a:moveTo>
                    <a:lnTo>
                      <a:pt x="0" y="361"/>
                    </a:lnTo>
                    <a:lnTo>
                      <a:pt x="0" y="648"/>
                    </a:lnTo>
                    <a:lnTo>
                      <a:pt x="222" y="648"/>
                    </a:lnTo>
                    <a:lnTo>
                      <a:pt x="222" y="256"/>
                    </a:lnTo>
                    <a:lnTo>
                      <a:pt x="222" y="0"/>
                    </a:lnTo>
                    <a:lnTo>
                      <a:pt x="0" y="0"/>
                    </a:lnTo>
                    <a:close/>
                  </a:path>
                </a:pathLst>
              </a:custGeom>
              <a:grpFill/>
              <a:ln>
                <a:noFill/>
              </a:ln>
            </p:spPr>
            <p:txBody>
              <a:bodyPr/>
              <a:lstStyle/>
              <a:p>
                <a:pPr marL="0" marR="0" lvl="0" indent="0" defTabSz="932151"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B0F0"/>
                  </a:solidFill>
                  <a:effectLst/>
                  <a:uLnTx/>
                  <a:uFillTx/>
                  <a:latin typeface="Segoe UI"/>
                </a:endParaRPr>
              </a:p>
            </p:txBody>
          </p:sp>
          <p:sp>
            <p:nvSpPr>
              <p:cNvPr id="479" name="Freeform 71"/>
              <p:cNvSpPr>
                <a:spLocks/>
              </p:cNvSpPr>
              <p:nvPr/>
            </p:nvSpPr>
            <p:spPr bwMode="auto">
              <a:xfrm>
                <a:off x="4937080" y="5653888"/>
                <a:ext cx="59778" cy="379875"/>
              </a:xfrm>
              <a:custGeom>
                <a:avLst/>
                <a:gdLst>
                  <a:gd name="T0" fmla="*/ 0 w 222"/>
                  <a:gd name="T1" fmla="*/ 0 h 1402"/>
                  <a:gd name="T2" fmla="*/ 0 w 222"/>
                  <a:gd name="T3" fmla="*/ 1062 h 1402"/>
                  <a:gd name="T4" fmla="*/ 0 w 222"/>
                  <a:gd name="T5" fmla="*/ 1402 h 1402"/>
                  <a:gd name="T6" fmla="*/ 222 w 222"/>
                  <a:gd name="T7" fmla="*/ 1402 h 1402"/>
                  <a:gd name="T8" fmla="*/ 222 w 222"/>
                  <a:gd name="T9" fmla="*/ 977 h 1402"/>
                  <a:gd name="T10" fmla="*/ 222 w 222"/>
                  <a:gd name="T11" fmla="*/ 0 h 1402"/>
                  <a:gd name="T12" fmla="*/ 0 w 222"/>
                  <a:gd name="T13" fmla="*/ 0 h 1402"/>
                </a:gdLst>
                <a:ahLst/>
                <a:cxnLst>
                  <a:cxn ang="0">
                    <a:pos x="T0" y="T1"/>
                  </a:cxn>
                  <a:cxn ang="0">
                    <a:pos x="T2" y="T3"/>
                  </a:cxn>
                  <a:cxn ang="0">
                    <a:pos x="T4" y="T5"/>
                  </a:cxn>
                  <a:cxn ang="0">
                    <a:pos x="T6" y="T7"/>
                  </a:cxn>
                  <a:cxn ang="0">
                    <a:pos x="T8" y="T9"/>
                  </a:cxn>
                  <a:cxn ang="0">
                    <a:pos x="T10" y="T11"/>
                  </a:cxn>
                  <a:cxn ang="0">
                    <a:pos x="T12" y="T13"/>
                  </a:cxn>
                </a:cxnLst>
                <a:rect l="0" t="0" r="r" b="b"/>
                <a:pathLst>
                  <a:path w="222" h="1402">
                    <a:moveTo>
                      <a:pt x="0" y="0"/>
                    </a:moveTo>
                    <a:lnTo>
                      <a:pt x="0" y="1062"/>
                    </a:lnTo>
                    <a:lnTo>
                      <a:pt x="0" y="1402"/>
                    </a:lnTo>
                    <a:lnTo>
                      <a:pt x="222" y="1402"/>
                    </a:lnTo>
                    <a:lnTo>
                      <a:pt x="222" y="977"/>
                    </a:lnTo>
                    <a:lnTo>
                      <a:pt x="222" y="0"/>
                    </a:lnTo>
                    <a:lnTo>
                      <a:pt x="0" y="0"/>
                    </a:lnTo>
                    <a:close/>
                  </a:path>
                </a:pathLst>
              </a:custGeom>
              <a:grpFill/>
              <a:ln>
                <a:noFill/>
              </a:ln>
            </p:spPr>
            <p:txBody>
              <a:bodyPr/>
              <a:lstStyle/>
              <a:p>
                <a:pPr marL="0" marR="0" lvl="0" indent="0" defTabSz="932151"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B0F0"/>
                  </a:solidFill>
                  <a:effectLst/>
                  <a:uLnTx/>
                  <a:uFillTx/>
                  <a:latin typeface="Segoe UI"/>
                </a:endParaRPr>
              </a:p>
            </p:txBody>
          </p:sp>
          <p:sp>
            <p:nvSpPr>
              <p:cNvPr id="480" name="Freeform 72"/>
              <p:cNvSpPr>
                <a:spLocks/>
              </p:cNvSpPr>
              <p:nvPr/>
            </p:nvSpPr>
            <p:spPr bwMode="auto">
              <a:xfrm>
                <a:off x="5534857" y="5510539"/>
                <a:ext cx="258239" cy="229358"/>
              </a:xfrm>
              <a:custGeom>
                <a:avLst/>
                <a:gdLst>
                  <a:gd name="T0" fmla="*/ 0 w 401"/>
                  <a:gd name="T1" fmla="*/ 28 h 359"/>
                  <a:gd name="T2" fmla="*/ 149 w 401"/>
                  <a:gd name="T3" fmla="*/ 0 h 359"/>
                  <a:gd name="T4" fmla="*/ 401 w 401"/>
                  <a:gd name="T5" fmla="*/ 88 h 359"/>
                  <a:gd name="T6" fmla="*/ 156 w 401"/>
                  <a:gd name="T7" fmla="*/ 359 h 359"/>
                  <a:gd name="T8" fmla="*/ 0 w 401"/>
                  <a:gd name="T9" fmla="*/ 28 h 359"/>
                </a:gdLst>
                <a:ahLst/>
                <a:cxnLst>
                  <a:cxn ang="0">
                    <a:pos x="T0" y="T1"/>
                  </a:cxn>
                  <a:cxn ang="0">
                    <a:pos x="T2" y="T3"/>
                  </a:cxn>
                  <a:cxn ang="0">
                    <a:pos x="T4" y="T5"/>
                  </a:cxn>
                  <a:cxn ang="0">
                    <a:pos x="T6" y="T7"/>
                  </a:cxn>
                  <a:cxn ang="0">
                    <a:pos x="T8" y="T9"/>
                  </a:cxn>
                </a:cxnLst>
                <a:rect l="0" t="0" r="r" b="b"/>
                <a:pathLst>
                  <a:path w="401" h="359">
                    <a:moveTo>
                      <a:pt x="0" y="28"/>
                    </a:moveTo>
                    <a:cubicBezTo>
                      <a:pt x="47" y="9"/>
                      <a:pt x="97" y="0"/>
                      <a:pt x="149" y="0"/>
                    </a:cubicBezTo>
                    <a:cubicBezTo>
                      <a:pt x="241" y="0"/>
                      <a:pt x="330" y="31"/>
                      <a:pt x="401" y="88"/>
                    </a:cubicBezTo>
                    <a:cubicBezTo>
                      <a:pt x="156" y="359"/>
                      <a:pt x="156" y="359"/>
                      <a:pt x="156" y="359"/>
                    </a:cubicBezTo>
                    <a:lnTo>
                      <a:pt x="0" y="28"/>
                    </a:lnTo>
                    <a:close/>
                  </a:path>
                </a:pathLst>
              </a:custGeom>
              <a:grpFill/>
              <a:ln>
                <a:noFill/>
              </a:ln>
            </p:spPr>
            <p:txBody>
              <a:bodyPr/>
              <a:lstStyle/>
              <a:p>
                <a:pPr marL="0" marR="0" lvl="0" indent="0" defTabSz="932151"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B0F0"/>
                  </a:solidFill>
                  <a:effectLst/>
                  <a:uLnTx/>
                  <a:uFillTx/>
                  <a:latin typeface="Segoe UI"/>
                </a:endParaRPr>
              </a:p>
            </p:txBody>
          </p:sp>
          <p:sp>
            <p:nvSpPr>
              <p:cNvPr id="481" name="Freeform 73"/>
              <p:cNvSpPr>
                <a:spLocks/>
              </p:cNvSpPr>
              <p:nvPr/>
            </p:nvSpPr>
            <p:spPr bwMode="auto">
              <a:xfrm>
                <a:off x="5695061" y="5589382"/>
                <a:ext cx="169768" cy="138571"/>
              </a:xfrm>
              <a:custGeom>
                <a:avLst/>
                <a:gdLst>
                  <a:gd name="T0" fmla="*/ 192 w 266"/>
                  <a:gd name="T1" fmla="*/ 0 h 213"/>
                  <a:gd name="T2" fmla="*/ 266 w 266"/>
                  <a:gd name="T3" fmla="*/ 104 h 213"/>
                  <a:gd name="T4" fmla="*/ 0 w 266"/>
                  <a:gd name="T5" fmla="*/ 213 h 213"/>
                  <a:gd name="T6" fmla="*/ 192 w 266"/>
                  <a:gd name="T7" fmla="*/ 0 h 213"/>
                </a:gdLst>
                <a:ahLst/>
                <a:cxnLst>
                  <a:cxn ang="0">
                    <a:pos x="T0" y="T1"/>
                  </a:cxn>
                  <a:cxn ang="0">
                    <a:pos x="T2" y="T3"/>
                  </a:cxn>
                  <a:cxn ang="0">
                    <a:pos x="T4" y="T5"/>
                  </a:cxn>
                  <a:cxn ang="0">
                    <a:pos x="T6" y="T7"/>
                  </a:cxn>
                </a:cxnLst>
                <a:rect l="0" t="0" r="r" b="b"/>
                <a:pathLst>
                  <a:path w="266" h="213">
                    <a:moveTo>
                      <a:pt x="192" y="0"/>
                    </a:moveTo>
                    <a:cubicBezTo>
                      <a:pt x="222" y="30"/>
                      <a:pt x="247" y="66"/>
                      <a:pt x="266" y="104"/>
                    </a:cubicBezTo>
                    <a:cubicBezTo>
                      <a:pt x="0" y="213"/>
                      <a:pt x="0" y="213"/>
                      <a:pt x="0" y="213"/>
                    </a:cubicBezTo>
                    <a:lnTo>
                      <a:pt x="192" y="0"/>
                    </a:lnTo>
                    <a:close/>
                  </a:path>
                </a:pathLst>
              </a:custGeom>
              <a:grpFill/>
              <a:ln>
                <a:noFill/>
              </a:ln>
            </p:spPr>
            <p:txBody>
              <a:bodyPr/>
              <a:lstStyle/>
              <a:p>
                <a:pPr marL="0" marR="0" lvl="0" indent="0" defTabSz="932151"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B0F0"/>
                  </a:solidFill>
                  <a:effectLst/>
                  <a:uLnTx/>
                  <a:uFillTx/>
                  <a:latin typeface="Segoe UI"/>
                </a:endParaRPr>
              </a:p>
            </p:txBody>
          </p:sp>
          <p:sp>
            <p:nvSpPr>
              <p:cNvPr id="482" name="Freeform 74"/>
              <p:cNvSpPr>
                <a:spLocks/>
              </p:cNvSpPr>
              <p:nvPr/>
            </p:nvSpPr>
            <p:spPr bwMode="auto">
              <a:xfrm>
                <a:off x="5369871" y="5543987"/>
                <a:ext cx="239111" cy="398988"/>
              </a:xfrm>
              <a:custGeom>
                <a:avLst/>
                <a:gdLst>
                  <a:gd name="T0" fmla="*/ 99 w 375"/>
                  <a:gd name="T1" fmla="*/ 622 h 622"/>
                  <a:gd name="T2" fmla="*/ 0 w 375"/>
                  <a:gd name="T3" fmla="*/ 356 h 622"/>
                  <a:gd name="T4" fmla="*/ 210 w 375"/>
                  <a:gd name="T5" fmla="*/ 0 h 622"/>
                  <a:gd name="T6" fmla="*/ 375 w 375"/>
                  <a:gd name="T7" fmla="*/ 351 h 622"/>
                  <a:gd name="T8" fmla="*/ 99 w 375"/>
                  <a:gd name="T9" fmla="*/ 622 h 622"/>
                </a:gdLst>
                <a:ahLst/>
                <a:cxnLst>
                  <a:cxn ang="0">
                    <a:pos x="T0" y="T1"/>
                  </a:cxn>
                  <a:cxn ang="0">
                    <a:pos x="T2" y="T3"/>
                  </a:cxn>
                  <a:cxn ang="0">
                    <a:pos x="T4" y="T5"/>
                  </a:cxn>
                  <a:cxn ang="0">
                    <a:pos x="T6" y="T7"/>
                  </a:cxn>
                  <a:cxn ang="0">
                    <a:pos x="T8" y="T9"/>
                  </a:cxn>
                </a:cxnLst>
                <a:rect l="0" t="0" r="r" b="b"/>
                <a:pathLst>
                  <a:path w="375" h="622">
                    <a:moveTo>
                      <a:pt x="99" y="622"/>
                    </a:moveTo>
                    <a:cubicBezTo>
                      <a:pt x="35" y="548"/>
                      <a:pt x="0" y="455"/>
                      <a:pt x="0" y="356"/>
                    </a:cubicBezTo>
                    <a:cubicBezTo>
                      <a:pt x="0" y="208"/>
                      <a:pt x="82" y="71"/>
                      <a:pt x="210" y="0"/>
                    </a:cubicBezTo>
                    <a:cubicBezTo>
                      <a:pt x="375" y="351"/>
                      <a:pt x="375" y="351"/>
                      <a:pt x="375" y="351"/>
                    </a:cubicBezTo>
                    <a:lnTo>
                      <a:pt x="99" y="622"/>
                    </a:lnTo>
                    <a:close/>
                  </a:path>
                </a:pathLst>
              </a:custGeom>
              <a:grpFill/>
              <a:ln>
                <a:noFill/>
              </a:ln>
            </p:spPr>
            <p:txBody>
              <a:bodyPr/>
              <a:lstStyle/>
              <a:p>
                <a:pPr marL="0" marR="0" lvl="0" indent="0" defTabSz="932151"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B0F0"/>
                  </a:solidFill>
                  <a:effectLst/>
                  <a:uLnTx/>
                  <a:uFillTx/>
                  <a:latin typeface="Segoe UI"/>
                </a:endParaRPr>
              </a:p>
            </p:txBody>
          </p:sp>
          <p:sp>
            <p:nvSpPr>
              <p:cNvPr id="483" name="Freeform 75"/>
              <p:cNvSpPr>
                <a:spLocks/>
              </p:cNvSpPr>
              <p:nvPr/>
            </p:nvSpPr>
            <p:spPr bwMode="auto">
              <a:xfrm>
                <a:off x="5718972" y="5689726"/>
                <a:ext cx="172160" cy="64506"/>
              </a:xfrm>
              <a:custGeom>
                <a:avLst/>
                <a:gdLst>
                  <a:gd name="T0" fmla="*/ 0 w 269"/>
                  <a:gd name="T1" fmla="*/ 102 h 102"/>
                  <a:gd name="T2" fmla="*/ 249 w 269"/>
                  <a:gd name="T3" fmla="*/ 0 h 102"/>
                  <a:gd name="T4" fmla="*/ 269 w 269"/>
                  <a:gd name="T5" fmla="*/ 102 h 102"/>
                  <a:gd name="T6" fmla="*/ 0 w 269"/>
                  <a:gd name="T7" fmla="*/ 102 h 102"/>
                </a:gdLst>
                <a:ahLst/>
                <a:cxnLst>
                  <a:cxn ang="0">
                    <a:pos x="T0" y="T1"/>
                  </a:cxn>
                  <a:cxn ang="0">
                    <a:pos x="T2" y="T3"/>
                  </a:cxn>
                  <a:cxn ang="0">
                    <a:pos x="T4" y="T5"/>
                  </a:cxn>
                  <a:cxn ang="0">
                    <a:pos x="T6" y="T7"/>
                  </a:cxn>
                </a:cxnLst>
                <a:rect l="0" t="0" r="r" b="b"/>
                <a:pathLst>
                  <a:path w="269" h="102">
                    <a:moveTo>
                      <a:pt x="0" y="102"/>
                    </a:moveTo>
                    <a:cubicBezTo>
                      <a:pt x="249" y="0"/>
                      <a:pt x="249" y="0"/>
                      <a:pt x="249" y="0"/>
                    </a:cubicBezTo>
                    <a:cubicBezTo>
                      <a:pt x="260" y="33"/>
                      <a:pt x="267" y="67"/>
                      <a:pt x="269" y="102"/>
                    </a:cubicBezTo>
                    <a:lnTo>
                      <a:pt x="0" y="102"/>
                    </a:lnTo>
                    <a:close/>
                  </a:path>
                </a:pathLst>
              </a:custGeom>
              <a:grpFill/>
              <a:ln>
                <a:noFill/>
              </a:ln>
            </p:spPr>
            <p:txBody>
              <a:bodyPr/>
              <a:lstStyle/>
              <a:p>
                <a:pPr marL="0" marR="0" lvl="0" indent="0" defTabSz="932151"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B0F0"/>
                  </a:solidFill>
                  <a:effectLst/>
                  <a:uLnTx/>
                  <a:uFillTx/>
                  <a:latin typeface="Segoe UI"/>
                </a:endParaRPr>
              </a:p>
            </p:txBody>
          </p:sp>
          <p:sp>
            <p:nvSpPr>
              <p:cNvPr id="484" name="Freeform 76"/>
              <p:cNvSpPr>
                <a:spLocks/>
              </p:cNvSpPr>
              <p:nvPr/>
            </p:nvSpPr>
            <p:spPr bwMode="auto">
              <a:xfrm>
                <a:off x="5458341" y="5859354"/>
                <a:ext cx="107600" cy="138571"/>
              </a:xfrm>
              <a:custGeom>
                <a:avLst/>
                <a:gdLst>
                  <a:gd name="T0" fmla="*/ 62 w 171"/>
                  <a:gd name="T1" fmla="*/ 215 h 215"/>
                  <a:gd name="T2" fmla="*/ 0 w 171"/>
                  <a:gd name="T3" fmla="*/ 169 h 215"/>
                  <a:gd name="T4" fmla="*/ 171 w 171"/>
                  <a:gd name="T5" fmla="*/ 0 h 215"/>
                  <a:gd name="T6" fmla="*/ 62 w 171"/>
                  <a:gd name="T7" fmla="*/ 215 h 215"/>
                </a:gdLst>
                <a:ahLst/>
                <a:cxnLst>
                  <a:cxn ang="0">
                    <a:pos x="T0" y="T1"/>
                  </a:cxn>
                  <a:cxn ang="0">
                    <a:pos x="T2" y="T3"/>
                  </a:cxn>
                  <a:cxn ang="0">
                    <a:pos x="T4" y="T5"/>
                  </a:cxn>
                  <a:cxn ang="0">
                    <a:pos x="T6" y="T7"/>
                  </a:cxn>
                </a:cxnLst>
                <a:rect l="0" t="0" r="r" b="b"/>
                <a:pathLst>
                  <a:path w="171" h="215">
                    <a:moveTo>
                      <a:pt x="62" y="215"/>
                    </a:moveTo>
                    <a:cubicBezTo>
                      <a:pt x="40" y="201"/>
                      <a:pt x="19" y="186"/>
                      <a:pt x="0" y="169"/>
                    </a:cubicBezTo>
                    <a:cubicBezTo>
                      <a:pt x="171" y="0"/>
                      <a:pt x="171" y="0"/>
                      <a:pt x="171" y="0"/>
                    </a:cubicBezTo>
                    <a:lnTo>
                      <a:pt x="62" y="215"/>
                    </a:lnTo>
                    <a:close/>
                  </a:path>
                </a:pathLst>
              </a:custGeom>
              <a:grpFill/>
              <a:ln>
                <a:noFill/>
              </a:ln>
            </p:spPr>
            <p:txBody>
              <a:bodyPr/>
              <a:lstStyle/>
              <a:p>
                <a:pPr marL="0" marR="0" lvl="0" indent="0" defTabSz="932151"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B0F0"/>
                  </a:solidFill>
                  <a:effectLst/>
                  <a:uLnTx/>
                  <a:uFillTx/>
                  <a:latin typeface="Segoe UI"/>
                </a:endParaRPr>
              </a:p>
            </p:txBody>
          </p:sp>
          <p:sp>
            <p:nvSpPr>
              <p:cNvPr id="485" name="Freeform 77"/>
              <p:cNvSpPr>
                <a:spLocks/>
              </p:cNvSpPr>
              <p:nvPr/>
            </p:nvSpPr>
            <p:spPr bwMode="auto">
              <a:xfrm>
                <a:off x="5527684" y="5790070"/>
                <a:ext cx="363448" cy="243693"/>
              </a:xfrm>
              <a:custGeom>
                <a:avLst/>
                <a:gdLst>
                  <a:gd name="T0" fmla="*/ 160 w 566"/>
                  <a:gd name="T1" fmla="*/ 381 h 381"/>
                  <a:gd name="T2" fmla="*/ 0 w 566"/>
                  <a:gd name="T3" fmla="*/ 348 h 381"/>
                  <a:gd name="T4" fmla="*/ 176 w 566"/>
                  <a:gd name="T5" fmla="*/ 0 h 381"/>
                  <a:gd name="T6" fmla="*/ 566 w 566"/>
                  <a:gd name="T7" fmla="*/ 0 h 381"/>
                  <a:gd name="T8" fmla="*/ 160 w 566"/>
                  <a:gd name="T9" fmla="*/ 381 h 381"/>
                </a:gdLst>
                <a:ahLst/>
                <a:cxnLst>
                  <a:cxn ang="0">
                    <a:pos x="T0" y="T1"/>
                  </a:cxn>
                  <a:cxn ang="0">
                    <a:pos x="T2" y="T3"/>
                  </a:cxn>
                  <a:cxn ang="0">
                    <a:pos x="T4" y="T5"/>
                  </a:cxn>
                  <a:cxn ang="0">
                    <a:pos x="T6" y="T7"/>
                  </a:cxn>
                  <a:cxn ang="0">
                    <a:pos x="T8" y="T9"/>
                  </a:cxn>
                </a:cxnLst>
                <a:rect l="0" t="0" r="r" b="b"/>
                <a:pathLst>
                  <a:path w="566" h="381">
                    <a:moveTo>
                      <a:pt x="160" y="381"/>
                    </a:moveTo>
                    <a:cubicBezTo>
                      <a:pt x="104" y="381"/>
                      <a:pt x="50" y="370"/>
                      <a:pt x="0" y="348"/>
                    </a:cubicBezTo>
                    <a:cubicBezTo>
                      <a:pt x="176" y="0"/>
                      <a:pt x="176" y="0"/>
                      <a:pt x="176" y="0"/>
                    </a:cubicBezTo>
                    <a:cubicBezTo>
                      <a:pt x="566" y="0"/>
                      <a:pt x="566" y="0"/>
                      <a:pt x="566" y="0"/>
                    </a:cubicBezTo>
                    <a:cubicBezTo>
                      <a:pt x="552" y="213"/>
                      <a:pt x="375" y="381"/>
                      <a:pt x="160" y="381"/>
                    </a:cubicBezTo>
                    <a:close/>
                  </a:path>
                </a:pathLst>
              </a:custGeom>
              <a:grpFill/>
              <a:ln>
                <a:noFill/>
              </a:ln>
            </p:spPr>
            <p:txBody>
              <a:bodyPr/>
              <a:lstStyle/>
              <a:p>
                <a:pPr marL="0" marR="0" lvl="0" indent="0" defTabSz="932151"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B0F0"/>
                  </a:solidFill>
                  <a:effectLst/>
                  <a:uLnTx/>
                  <a:uFillTx/>
                  <a:latin typeface="Segoe UI"/>
                </a:endParaRPr>
              </a:p>
            </p:txBody>
          </p:sp>
        </p:grpSp>
      </p:grpSp>
      <p:pic>
        <p:nvPicPr>
          <p:cNvPr id="98" name="Grafik 97">
            <a:extLst>
              <a:ext uri="{FF2B5EF4-FFF2-40B4-BE49-F238E27FC236}">
                <a16:creationId xmlns:a16="http://schemas.microsoft.com/office/drawing/2014/main" id="{83680ADA-CB4A-4B5B-A6BD-32FE2EE45D1F}"/>
              </a:ext>
            </a:extLst>
          </p:cNvPr>
          <p:cNvPicPr>
            <a:picLocks noChangeAspect="1"/>
          </p:cNvPicPr>
          <p:nvPr/>
        </p:nvPicPr>
        <p:blipFill>
          <a:blip r:embed="rId8"/>
          <a:stretch>
            <a:fillRect/>
          </a:stretch>
        </p:blipFill>
        <p:spPr>
          <a:xfrm>
            <a:off x="152400" y="6121400"/>
            <a:ext cx="2143125" cy="561975"/>
          </a:xfrm>
          <a:prstGeom prst="rect">
            <a:avLst/>
          </a:prstGeom>
        </p:spPr>
      </p:pic>
    </p:spTree>
    <p:extLst>
      <p:ext uri="{BB962C8B-B14F-4D97-AF65-F5344CB8AC3E}">
        <p14:creationId xmlns:p14="http://schemas.microsoft.com/office/powerpoint/2010/main" val="9187828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Machine Learning ?</a:t>
            </a:r>
          </a:p>
        </p:txBody>
      </p:sp>
      <p:sp>
        <p:nvSpPr>
          <p:cNvPr id="3" name="Content Placeholder 2"/>
          <p:cNvSpPr>
            <a:spLocks noGrp="1"/>
          </p:cNvSpPr>
          <p:nvPr>
            <p:ph idx="1"/>
          </p:nvPr>
        </p:nvSpPr>
        <p:spPr/>
        <p:txBody>
          <a:bodyPr/>
          <a:lstStyle/>
          <a:p>
            <a:endParaRPr lang="en-US" dirty="0"/>
          </a:p>
          <a:p>
            <a:endParaRPr lang="en-US" dirty="0"/>
          </a:p>
          <a:p>
            <a:pPr marL="0" indent="0" algn="ctr">
              <a:buNone/>
            </a:pPr>
            <a:r>
              <a:rPr lang="en-US" dirty="0"/>
              <a:t>Using </a:t>
            </a:r>
            <a:r>
              <a:rPr lang="en-US" b="1" dirty="0"/>
              <a:t>known data</a:t>
            </a:r>
            <a:r>
              <a:rPr lang="en-US" dirty="0"/>
              <a:t>, develop a </a:t>
            </a:r>
            <a:r>
              <a:rPr lang="en-US" b="1" dirty="0"/>
              <a:t>model</a:t>
            </a:r>
            <a:r>
              <a:rPr lang="en-US" dirty="0"/>
              <a:t> to </a:t>
            </a:r>
            <a:r>
              <a:rPr lang="en-US" u="sng" dirty="0"/>
              <a:t>predict</a:t>
            </a:r>
            <a:r>
              <a:rPr lang="en-US" dirty="0"/>
              <a:t> </a:t>
            </a:r>
            <a:r>
              <a:rPr lang="en-US" b="1" dirty="0"/>
              <a:t>unknown data</a:t>
            </a:r>
            <a:r>
              <a:rPr lang="en-US" dirty="0"/>
              <a:t>.</a:t>
            </a:r>
          </a:p>
          <a:p>
            <a:endParaRPr lang="en-US" dirty="0"/>
          </a:p>
          <a:p>
            <a:endParaRPr lang="en-US" dirty="0"/>
          </a:p>
          <a:p>
            <a:pPr marL="0" indent="0">
              <a:buNone/>
            </a:pPr>
            <a:r>
              <a:rPr lang="en-US" b="1" dirty="0"/>
              <a:t>Known Data</a:t>
            </a:r>
            <a:r>
              <a:rPr lang="en-US" dirty="0"/>
              <a:t>: Big enough archive, previous observations, past data</a:t>
            </a:r>
          </a:p>
          <a:p>
            <a:pPr marL="0" indent="0">
              <a:buNone/>
            </a:pPr>
            <a:r>
              <a:rPr lang="en-US" b="1" dirty="0"/>
              <a:t>Unknown Data</a:t>
            </a:r>
            <a:r>
              <a:rPr lang="en-US" dirty="0"/>
              <a:t>: Missing, Unseen, not existing, future data</a:t>
            </a:r>
          </a:p>
          <a:p>
            <a:pPr marL="0" indent="0">
              <a:buNone/>
            </a:pPr>
            <a:r>
              <a:rPr lang="en-US" b="1" dirty="0"/>
              <a:t>Model</a:t>
            </a:r>
            <a:r>
              <a:rPr lang="en-US" dirty="0"/>
              <a:t>: Known data + Algorithms (ML algorithms)</a:t>
            </a:r>
          </a:p>
        </p:txBody>
      </p:sp>
      <p:pic>
        <p:nvPicPr>
          <p:cNvPr id="4" name="Grafik 3">
            <a:extLst>
              <a:ext uri="{FF2B5EF4-FFF2-40B4-BE49-F238E27FC236}">
                <a16:creationId xmlns:a16="http://schemas.microsoft.com/office/drawing/2014/main" id="{BE538E2D-AA3F-4CAA-9F69-FAF3CFE80A2D}"/>
              </a:ext>
            </a:extLst>
          </p:cNvPr>
          <p:cNvPicPr>
            <a:picLocks noChangeAspect="1"/>
          </p:cNvPicPr>
          <p:nvPr/>
        </p:nvPicPr>
        <p:blipFill>
          <a:blip r:embed="rId3"/>
          <a:stretch>
            <a:fillRect/>
          </a:stretch>
        </p:blipFill>
        <p:spPr>
          <a:xfrm>
            <a:off x="152400" y="6121400"/>
            <a:ext cx="2143125" cy="561975"/>
          </a:xfrm>
          <a:prstGeom prst="rect">
            <a:avLst/>
          </a:prstGeom>
        </p:spPr>
      </p:pic>
    </p:spTree>
    <p:extLst>
      <p:ext uri="{BB962C8B-B14F-4D97-AF65-F5344CB8AC3E}">
        <p14:creationId xmlns:p14="http://schemas.microsoft.com/office/powerpoint/2010/main" val="35210935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Wolke 99">
            <a:extLst>
              <a:ext uri="{FF2B5EF4-FFF2-40B4-BE49-F238E27FC236}">
                <a16:creationId xmlns:a16="http://schemas.microsoft.com/office/drawing/2014/main" id="{3014C72E-05E9-4014-BEEE-7EE8DDF3A2D5}"/>
              </a:ext>
            </a:extLst>
          </p:cNvPr>
          <p:cNvSpPr/>
          <p:nvPr/>
        </p:nvSpPr>
        <p:spPr>
          <a:xfrm>
            <a:off x="7525937" y="3115329"/>
            <a:ext cx="943358" cy="577543"/>
          </a:xfrm>
          <a:prstGeom prst="cloud">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98" name="Title 297"/>
          <p:cNvSpPr>
            <a:spLocks noGrp="1"/>
          </p:cNvSpPr>
          <p:nvPr>
            <p:ph type="title"/>
          </p:nvPr>
        </p:nvSpPr>
        <p:spPr/>
        <p:txBody>
          <a:bodyPr>
            <a:normAutofit fontScale="90000"/>
          </a:bodyPr>
          <a:lstStyle/>
          <a:p>
            <a:r>
              <a:rPr lang="en-US" sz="5200" dirty="0">
                <a:gradFill>
                  <a:gsLst>
                    <a:gs pos="0">
                      <a:srgbClr val="FFFFFF"/>
                    </a:gs>
                    <a:gs pos="100000">
                      <a:srgbClr val="FFFFFF"/>
                    </a:gs>
                  </a:gsLst>
                  <a:lin ang="5400000" scaled="1"/>
                </a:gradFill>
                <a:latin typeface="Segoe UI Light"/>
              </a:rPr>
              <a:t>Azure Machine Learning Service</a:t>
            </a:r>
            <a:br>
              <a:rPr lang="en-US" sz="5200" dirty="0">
                <a:gradFill>
                  <a:gsLst>
                    <a:gs pos="0">
                      <a:srgbClr val="FFFFFF"/>
                    </a:gs>
                    <a:gs pos="100000">
                      <a:srgbClr val="FFFFFF"/>
                    </a:gs>
                  </a:gsLst>
                  <a:lin ang="5400000" scaled="1"/>
                </a:gradFill>
                <a:latin typeface="Segoe UI Light"/>
              </a:rPr>
            </a:br>
            <a:r>
              <a:rPr lang="en-US" sz="2000" dirty="0">
                <a:latin typeface="Segoe UI"/>
              </a:rPr>
              <a:t>Data -&gt; Predictive model -&gt; Operational web API in minutes</a:t>
            </a:r>
            <a:endParaRPr lang="en-US" dirty="0"/>
          </a:p>
        </p:txBody>
      </p:sp>
      <p:cxnSp>
        <p:nvCxnSpPr>
          <p:cNvPr id="299" name="Straight Connector 298"/>
          <p:cNvCxnSpPr/>
          <p:nvPr/>
        </p:nvCxnSpPr>
        <p:spPr>
          <a:xfrm>
            <a:off x="3270893" y="1577721"/>
            <a:ext cx="0" cy="5073676"/>
          </a:xfrm>
          <a:prstGeom prst="line">
            <a:avLst/>
          </a:prstGeom>
          <a:ln w="28575">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300" name="TextBox 299"/>
          <p:cNvSpPr txBox="1"/>
          <p:nvPr/>
        </p:nvSpPr>
        <p:spPr>
          <a:xfrm>
            <a:off x="212456" y="4031908"/>
            <a:ext cx="3331717" cy="1280223"/>
          </a:xfrm>
          <a:prstGeom prst="rect">
            <a:avLst/>
          </a:prstGeom>
          <a:noFill/>
        </p:spPr>
        <p:txBody>
          <a:bodyPr wrap="none" lIns="182802" tIns="146241" rIns="182802" bIns="146241" rtlCol="0">
            <a:spAutoFit/>
          </a:bodyPr>
          <a:lstStyle/>
          <a:p>
            <a:pPr defTabSz="932597" fontAlgn="base">
              <a:spcBef>
                <a:spcPct val="0"/>
              </a:spcBef>
              <a:spcAft>
                <a:spcPts val="600"/>
              </a:spcAft>
            </a:pPr>
            <a:r>
              <a:rPr lang="en-US" dirty="0">
                <a:latin typeface="Segoe UI" panose="020B0502040204020203" pitchFamily="34" charset="0"/>
                <a:cs typeface="Segoe UI" panose="020B0502040204020203" pitchFamily="34" charset="0"/>
              </a:rPr>
              <a:t>Blobs and Tables</a:t>
            </a:r>
          </a:p>
          <a:p>
            <a:pPr defTabSz="932597" fontAlgn="base">
              <a:spcBef>
                <a:spcPct val="0"/>
              </a:spcBef>
              <a:spcAft>
                <a:spcPts val="600"/>
              </a:spcAft>
            </a:pPr>
            <a:r>
              <a:rPr lang="en-US" dirty="0">
                <a:latin typeface="Segoe UI" panose="020B0502040204020203" pitchFamily="34" charset="0"/>
                <a:cs typeface="Segoe UI" panose="020B0502040204020203" pitchFamily="34" charset="0"/>
              </a:rPr>
              <a:t>Hadoop (HDInsight)</a:t>
            </a:r>
          </a:p>
          <a:p>
            <a:pPr defTabSz="932597" fontAlgn="base">
              <a:spcBef>
                <a:spcPct val="0"/>
              </a:spcBef>
              <a:spcAft>
                <a:spcPts val="600"/>
              </a:spcAft>
            </a:pPr>
            <a:r>
              <a:rPr lang="en-US" dirty="0">
                <a:latin typeface="Segoe UI" panose="020B0502040204020203" pitchFamily="34" charset="0"/>
                <a:cs typeface="Segoe UI" panose="020B0502040204020203" pitchFamily="34" charset="0"/>
              </a:rPr>
              <a:t>Relational DB (Azure SQL DB)</a:t>
            </a:r>
          </a:p>
        </p:txBody>
      </p:sp>
      <p:sp>
        <p:nvSpPr>
          <p:cNvPr id="301" name="Rectangle 300"/>
          <p:cNvSpPr/>
          <p:nvPr/>
        </p:nvSpPr>
        <p:spPr>
          <a:xfrm>
            <a:off x="790389" y="1503401"/>
            <a:ext cx="1433090" cy="622174"/>
          </a:xfrm>
          <a:prstGeom prst="rect">
            <a:avLst/>
          </a:prstGeom>
        </p:spPr>
        <p:txBody>
          <a:bodyPr wrap="square" lIns="182802" tIns="137101" rIns="182802" bIns="137101">
            <a:spAutoFit/>
          </a:bodyPr>
          <a:lstStyle/>
          <a:p>
            <a:pPr algn="ctr" defTabSz="913873"/>
            <a:r>
              <a:rPr lang="en-US" sz="2200" b="1" dirty="0">
                <a:latin typeface="Segoe UI Light"/>
                <a:ea typeface="Calibri" panose="020F0502020204030204" pitchFamily="34" charset="0"/>
              </a:rPr>
              <a:t>Data</a:t>
            </a:r>
          </a:p>
        </p:txBody>
      </p:sp>
      <p:sp>
        <p:nvSpPr>
          <p:cNvPr id="349" name="Rectangle 348"/>
          <p:cNvSpPr/>
          <p:nvPr/>
        </p:nvSpPr>
        <p:spPr>
          <a:xfrm>
            <a:off x="10352631" y="1517425"/>
            <a:ext cx="1160249" cy="622078"/>
          </a:xfrm>
          <a:prstGeom prst="rect">
            <a:avLst/>
          </a:prstGeom>
        </p:spPr>
        <p:txBody>
          <a:bodyPr wrap="none" lIns="182802" tIns="137101" rIns="182802" bIns="137101">
            <a:spAutoFit/>
          </a:bodyPr>
          <a:lstStyle/>
          <a:p>
            <a:pPr defTabSz="913873"/>
            <a:r>
              <a:rPr lang="en-US" sz="2200" b="1" dirty="0">
                <a:latin typeface="Segoe UI Light"/>
                <a:ea typeface="Calibri" panose="020F0502020204030204" pitchFamily="34" charset="0"/>
              </a:rPr>
              <a:t>Clients</a:t>
            </a:r>
          </a:p>
        </p:txBody>
      </p:sp>
      <p:sp>
        <p:nvSpPr>
          <p:cNvPr id="350" name="Rectangle 349"/>
          <p:cNvSpPr>
            <a:spLocks noChangeAspect="1"/>
          </p:cNvSpPr>
          <p:nvPr/>
        </p:nvSpPr>
        <p:spPr bwMode="auto">
          <a:xfrm>
            <a:off x="7137230" y="3812411"/>
            <a:ext cx="1860449" cy="395492"/>
          </a:xfrm>
          <a:prstGeom prst="rect">
            <a:avLst/>
          </a:prstGeom>
          <a:noFill/>
          <a:ln w="38100" cap="flat" cmpd="sng" algn="ctr">
            <a:noFill/>
            <a:prstDash val="solid"/>
            <a:headEnd type="none" w="med" len="med"/>
            <a:tailEnd type="none" w="med" len="med"/>
          </a:ln>
          <a:effectLst/>
        </p:spPr>
        <p:txBody>
          <a:bodyPr vert="horz" wrap="square" lIns="93216" tIns="91401" rIns="93216" bIns="91401" numCol="1" rtlCol="0" anchor="t" anchorCtr="0" compatLnSpc="1">
            <a:prstTxWarp prst="textNoShape">
              <a:avLst/>
            </a:prstTxWarp>
          </a:bodyPr>
          <a:lstStyle/>
          <a:p>
            <a:pPr algn="ctr" defTabSz="932597" fontAlgn="base">
              <a:lnSpc>
                <a:spcPct val="90000"/>
              </a:lnSpc>
              <a:spcBef>
                <a:spcPct val="0"/>
              </a:spcBef>
              <a:spcAft>
                <a:spcPts val="600"/>
              </a:spcAft>
            </a:pPr>
            <a:r>
              <a:rPr lang="en-US" sz="1400" dirty="0"/>
              <a:t>Model is now a web service that is callable</a:t>
            </a:r>
          </a:p>
        </p:txBody>
      </p:sp>
      <p:pic>
        <p:nvPicPr>
          <p:cNvPr id="351" name="Picture 350"/>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91554" y="2490227"/>
            <a:ext cx="2042229" cy="1163459"/>
          </a:xfrm>
          <a:prstGeom prst="rect">
            <a:avLst/>
          </a:prstGeom>
        </p:spPr>
      </p:pic>
      <p:pic>
        <p:nvPicPr>
          <p:cNvPr id="352" name="Picture 351"/>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610505" y="2869192"/>
            <a:ext cx="738311" cy="159437"/>
          </a:xfrm>
          <a:prstGeom prst="rect">
            <a:avLst/>
          </a:prstGeom>
        </p:spPr>
      </p:pic>
      <p:pic>
        <p:nvPicPr>
          <p:cNvPr id="353" name="Picture 352"/>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616032" y="3219792"/>
            <a:ext cx="738311" cy="159437"/>
          </a:xfrm>
          <a:prstGeom prst="rect">
            <a:avLst/>
          </a:prstGeom>
        </p:spPr>
      </p:pic>
      <p:cxnSp>
        <p:nvCxnSpPr>
          <p:cNvPr id="354" name="Straight Connector 353"/>
          <p:cNvCxnSpPr/>
          <p:nvPr/>
        </p:nvCxnSpPr>
        <p:spPr>
          <a:xfrm>
            <a:off x="9423691" y="1577721"/>
            <a:ext cx="0" cy="5073676"/>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grpSp>
        <p:nvGrpSpPr>
          <p:cNvPr id="355" name="Group 354"/>
          <p:cNvGrpSpPr/>
          <p:nvPr/>
        </p:nvGrpSpPr>
        <p:grpSpPr>
          <a:xfrm>
            <a:off x="7036337" y="5136970"/>
            <a:ext cx="2071033" cy="1220807"/>
            <a:chOff x="6508199" y="5380459"/>
            <a:chExt cx="2030609" cy="1196978"/>
          </a:xfrm>
        </p:grpSpPr>
        <p:sp>
          <p:nvSpPr>
            <p:cNvPr id="356" name="Rectangle 355"/>
            <p:cNvSpPr>
              <a:spLocks noChangeAspect="1"/>
            </p:cNvSpPr>
            <p:nvPr/>
          </p:nvSpPr>
          <p:spPr bwMode="auto">
            <a:xfrm>
              <a:off x="6508199" y="6189665"/>
              <a:ext cx="2030609" cy="387772"/>
            </a:xfrm>
            <a:prstGeom prst="rect">
              <a:avLst/>
            </a:prstGeom>
            <a:noFill/>
            <a:ln w="38100" cap="flat" cmpd="sng" algn="ctr">
              <a:noFill/>
              <a:prstDash val="solid"/>
              <a:headEnd type="none" w="med" len="med"/>
              <a:tailEnd type="none" w="med" len="med"/>
            </a:ln>
            <a:effectLst/>
          </p:spPr>
          <p:txBody>
            <a:bodyPr vert="horz" wrap="square" lIns="93216" tIns="91401" rIns="93216" bIns="91401" numCol="1" rtlCol="0" anchor="t" anchorCtr="0" compatLnSpc="1">
              <a:prstTxWarp prst="textNoShape">
                <a:avLst/>
              </a:prstTxWarp>
            </a:bodyPr>
            <a:lstStyle/>
            <a:p>
              <a:pPr algn="ctr" defTabSz="932597" fontAlgn="base">
                <a:lnSpc>
                  <a:spcPct val="90000"/>
                </a:lnSpc>
                <a:spcBef>
                  <a:spcPct val="0"/>
                </a:spcBef>
                <a:spcAft>
                  <a:spcPts val="600"/>
                </a:spcAft>
              </a:pPr>
              <a:r>
                <a:rPr lang="en-US" sz="1400" dirty="0"/>
                <a:t>Monetize the API through our marketplace</a:t>
              </a:r>
            </a:p>
          </p:txBody>
        </p:sp>
        <p:pic>
          <p:nvPicPr>
            <p:cNvPr id="357" name="Picture 356"/>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6922450" y="5380459"/>
              <a:ext cx="1210733" cy="722475"/>
            </a:xfrm>
            <a:prstGeom prst="rect">
              <a:avLst/>
            </a:prstGeom>
          </p:spPr>
        </p:pic>
        <p:cxnSp>
          <p:nvCxnSpPr>
            <p:cNvPr id="358" name="Straight Connector 357"/>
            <p:cNvCxnSpPr/>
            <p:nvPr/>
          </p:nvCxnSpPr>
          <p:spPr>
            <a:xfrm>
              <a:off x="6516825" y="6186126"/>
              <a:ext cx="2021983"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359" name="Group 358"/>
          <p:cNvGrpSpPr/>
          <p:nvPr/>
        </p:nvGrpSpPr>
        <p:grpSpPr>
          <a:xfrm>
            <a:off x="7419813" y="2157253"/>
            <a:ext cx="1295282" cy="1577131"/>
            <a:chOff x="6954979" y="2097980"/>
            <a:chExt cx="1270000" cy="1546347"/>
          </a:xfrm>
        </p:grpSpPr>
        <p:sp>
          <p:nvSpPr>
            <p:cNvPr id="360" name="Oval 359"/>
            <p:cNvSpPr/>
            <p:nvPr/>
          </p:nvSpPr>
          <p:spPr>
            <a:xfrm>
              <a:off x="7188226" y="2097980"/>
              <a:ext cx="780956" cy="780956"/>
            </a:xfrm>
            <a:prstGeom prst="ellipse">
              <a:avLst/>
            </a:prstGeom>
            <a:solidFill>
              <a:srgbClr val="00B0F0">
                <a:alpha val="4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dirty="0">
                <a:solidFill>
                  <a:srgbClr val="FFFFFF"/>
                </a:solidFill>
              </a:endParaRPr>
            </a:p>
          </p:txBody>
        </p:sp>
        <p:grpSp>
          <p:nvGrpSpPr>
            <p:cNvPr id="361" name="Group 360"/>
            <p:cNvGrpSpPr/>
            <p:nvPr/>
          </p:nvGrpSpPr>
          <p:grpSpPr>
            <a:xfrm>
              <a:off x="6954979" y="2453658"/>
              <a:ext cx="1270000" cy="1190669"/>
              <a:chOff x="6444986" y="2494569"/>
              <a:chExt cx="1270000" cy="1190669"/>
            </a:xfrm>
          </p:grpSpPr>
          <p:pic>
            <p:nvPicPr>
              <p:cNvPr id="362" name="Picture 361"/>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6444986" y="2494569"/>
                <a:ext cx="1270000" cy="1187225"/>
              </a:xfrm>
              <a:prstGeom prst="rect">
                <a:avLst/>
              </a:prstGeom>
            </p:spPr>
          </p:pic>
          <p:sp>
            <p:nvSpPr>
              <p:cNvPr id="363" name="Rectangle 362"/>
              <p:cNvSpPr/>
              <p:nvPr/>
            </p:nvSpPr>
            <p:spPr>
              <a:xfrm>
                <a:off x="6672560" y="3075302"/>
                <a:ext cx="757799" cy="609936"/>
              </a:xfrm>
              <a:prstGeom prst="rect">
                <a:avLst/>
              </a:prstGeom>
            </p:spPr>
            <p:txBody>
              <a:bodyPr wrap="none" lIns="182802" tIns="137101" rIns="182802" bIns="137101">
                <a:spAutoFit/>
              </a:bodyPr>
              <a:lstStyle/>
              <a:p>
                <a:pPr defTabSz="913873"/>
                <a:r>
                  <a:rPr lang="en-US" sz="2200" dirty="0">
                    <a:solidFill>
                      <a:srgbClr val="0070C0"/>
                    </a:solidFill>
                    <a:latin typeface="Segoe UI Light"/>
                    <a:ea typeface="Calibri" panose="020F0502020204030204" pitchFamily="34" charset="0"/>
                  </a:rPr>
                  <a:t>API</a:t>
                </a:r>
              </a:p>
            </p:txBody>
          </p:sp>
        </p:grpSp>
      </p:grpSp>
      <p:pic>
        <p:nvPicPr>
          <p:cNvPr id="364" name="Picture 36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rot="5400000">
            <a:off x="7698298" y="4574525"/>
            <a:ext cx="738311" cy="159437"/>
          </a:xfrm>
          <a:prstGeom prst="rect">
            <a:avLst/>
          </a:prstGeom>
        </p:spPr>
      </p:pic>
      <p:cxnSp>
        <p:nvCxnSpPr>
          <p:cNvPr id="365" name="Straight Connector 364"/>
          <p:cNvCxnSpPr/>
          <p:nvPr/>
        </p:nvCxnSpPr>
        <p:spPr>
          <a:xfrm>
            <a:off x="7036337" y="3820724"/>
            <a:ext cx="2062235" cy="0"/>
          </a:xfrm>
          <a:prstGeom prst="line">
            <a:avLst/>
          </a:prstGeom>
        </p:spPr>
        <p:style>
          <a:lnRef idx="1">
            <a:schemeClr val="accent1"/>
          </a:lnRef>
          <a:fillRef idx="0">
            <a:schemeClr val="accent1"/>
          </a:fillRef>
          <a:effectRef idx="0">
            <a:schemeClr val="accent1"/>
          </a:effectRef>
          <a:fontRef idx="minor">
            <a:schemeClr val="tx1"/>
          </a:fontRef>
        </p:style>
      </p:cxnSp>
      <p:pic>
        <p:nvPicPr>
          <p:cNvPr id="366" name="Picture 365"/>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052322" y="2869192"/>
            <a:ext cx="738311" cy="159437"/>
          </a:xfrm>
          <a:prstGeom prst="rect">
            <a:avLst/>
          </a:prstGeom>
        </p:spPr>
      </p:pic>
      <p:pic>
        <p:nvPicPr>
          <p:cNvPr id="367" name="Picture 36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052322" y="5382371"/>
            <a:ext cx="738311" cy="159437"/>
          </a:xfrm>
          <a:prstGeom prst="rect">
            <a:avLst/>
          </a:prstGeom>
        </p:spPr>
      </p:pic>
      <p:grpSp>
        <p:nvGrpSpPr>
          <p:cNvPr id="368" name="Group 4"/>
          <p:cNvGrpSpPr>
            <a:grpSpLocks noChangeAspect="1"/>
          </p:cNvGrpSpPr>
          <p:nvPr/>
        </p:nvGrpSpPr>
        <p:grpSpPr bwMode="auto">
          <a:xfrm>
            <a:off x="4071063" y="2406733"/>
            <a:ext cx="2801048" cy="1800444"/>
            <a:chOff x="2254" y="1703"/>
            <a:chExt cx="1730" cy="1112"/>
          </a:xfrm>
        </p:grpSpPr>
        <p:sp>
          <p:nvSpPr>
            <p:cNvPr id="369" name="AutoShape 3"/>
            <p:cNvSpPr>
              <a:spLocks noChangeAspect="1" noChangeArrowheads="1" noTextEdit="1"/>
            </p:cNvSpPr>
            <p:nvPr/>
          </p:nvSpPr>
          <p:spPr bwMode="auto">
            <a:xfrm>
              <a:off x="2254" y="1704"/>
              <a:ext cx="1730" cy="11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00B0F0"/>
                </a:solidFill>
              </a:endParaRPr>
            </a:p>
          </p:txBody>
        </p:sp>
        <p:sp>
          <p:nvSpPr>
            <p:cNvPr id="370" name="Freeform 5"/>
            <p:cNvSpPr>
              <a:spLocks noEditPoints="1"/>
            </p:cNvSpPr>
            <p:nvPr/>
          </p:nvSpPr>
          <p:spPr bwMode="auto">
            <a:xfrm>
              <a:off x="2254" y="1703"/>
              <a:ext cx="1233" cy="1112"/>
            </a:xfrm>
            <a:custGeom>
              <a:avLst/>
              <a:gdLst>
                <a:gd name="T0" fmla="*/ 923 w 977"/>
                <a:gd name="T1" fmla="*/ 0 h 883"/>
                <a:gd name="T2" fmla="*/ 54 w 977"/>
                <a:gd name="T3" fmla="*/ 0 h 883"/>
                <a:gd name="T4" fmla="*/ 0 w 977"/>
                <a:gd name="T5" fmla="*/ 53 h 883"/>
                <a:gd name="T6" fmla="*/ 0 w 977"/>
                <a:gd name="T7" fmla="*/ 646 h 883"/>
                <a:gd name="T8" fmla="*/ 54 w 977"/>
                <a:gd name="T9" fmla="*/ 700 h 883"/>
                <a:gd name="T10" fmla="*/ 355 w 977"/>
                <a:gd name="T11" fmla="*/ 700 h 883"/>
                <a:gd name="T12" fmla="*/ 168 w 977"/>
                <a:gd name="T13" fmla="*/ 834 h 883"/>
                <a:gd name="T14" fmla="*/ 168 w 977"/>
                <a:gd name="T15" fmla="*/ 883 h 883"/>
                <a:gd name="T16" fmla="*/ 393 w 977"/>
                <a:gd name="T17" fmla="*/ 883 h 883"/>
                <a:gd name="T18" fmla="*/ 568 w 977"/>
                <a:gd name="T19" fmla="*/ 883 h 883"/>
                <a:gd name="T20" fmla="*/ 808 w 977"/>
                <a:gd name="T21" fmla="*/ 883 h 883"/>
                <a:gd name="T22" fmla="*/ 808 w 977"/>
                <a:gd name="T23" fmla="*/ 834 h 883"/>
                <a:gd name="T24" fmla="*/ 618 w 977"/>
                <a:gd name="T25" fmla="*/ 700 h 883"/>
                <a:gd name="T26" fmla="*/ 923 w 977"/>
                <a:gd name="T27" fmla="*/ 700 h 883"/>
                <a:gd name="T28" fmla="*/ 977 w 977"/>
                <a:gd name="T29" fmla="*/ 646 h 883"/>
                <a:gd name="T30" fmla="*/ 977 w 977"/>
                <a:gd name="T31" fmla="*/ 53 h 883"/>
                <a:gd name="T32" fmla="*/ 923 w 977"/>
                <a:gd name="T33" fmla="*/ 0 h 883"/>
                <a:gd name="T34" fmla="*/ 915 w 977"/>
                <a:gd name="T35" fmla="*/ 639 h 883"/>
                <a:gd name="T36" fmla="*/ 61 w 977"/>
                <a:gd name="T37" fmla="*/ 639 h 883"/>
                <a:gd name="T38" fmla="*/ 61 w 977"/>
                <a:gd name="T39" fmla="*/ 61 h 883"/>
                <a:gd name="T40" fmla="*/ 915 w 977"/>
                <a:gd name="T41" fmla="*/ 61 h 883"/>
                <a:gd name="T42" fmla="*/ 915 w 977"/>
                <a:gd name="T43" fmla="*/ 639 h 8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77" h="883">
                  <a:moveTo>
                    <a:pt x="923" y="0"/>
                  </a:moveTo>
                  <a:cubicBezTo>
                    <a:pt x="54" y="0"/>
                    <a:pt x="54" y="0"/>
                    <a:pt x="54" y="0"/>
                  </a:cubicBezTo>
                  <a:cubicBezTo>
                    <a:pt x="24" y="0"/>
                    <a:pt x="0" y="24"/>
                    <a:pt x="0" y="53"/>
                  </a:cubicBezTo>
                  <a:cubicBezTo>
                    <a:pt x="0" y="646"/>
                    <a:pt x="0" y="646"/>
                    <a:pt x="0" y="646"/>
                  </a:cubicBezTo>
                  <a:cubicBezTo>
                    <a:pt x="0" y="676"/>
                    <a:pt x="24" y="700"/>
                    <a:pt x="54" y="700"/>
                  </a:cubicBezTo>
                  <a:cubicBezTo>
                    <a:pt x="355" y="700"/>
                    <a:pt x="355" y="700"/>
                    <a:pt x="355" y="700"/>
                  </a:cubicBezTo>
                  <a:cubicBezTo>
                    <a:pt x="384" y="819"/>
                    <a:pt x="353" y="834"/>
                    <a:pt x="168" y="834"/>
                  </a:cubicBezTo>
                  <a:cubicBezTo>
                    <a:pt x="168" y="883"/>
                    <a:pt x="168" y="883"/>
                    <a:pt x="168" y="883"/>
                  </a:cubicBezTo>
                  <a:cubicBezTo>
                    <a:pt x="393" y="883"/>
                    <a:pt x="393" y="883"/>
                    <a:pt x="393" y="883"/>
                  </a:cubicBezTo>
                  <a:cubicBezTo>
                    <a:pt x="568" y="883"/>
                    <a:pt x="568" y="883"/>
                    <a:pt x="568" y="883"/>
                  </a:cubicBezTo>
                  <a:cubicBezTo>
                    <a:pt x="808" y="883"/>
                    <a:pt x="808" y="883"/>
                    <a:pt x="808" y="883"/>
                  </a:cubicBezTo>
                  <a:cubicBezTo>
                    <a:pt x="808" y="834"/>
                    <a:pt x="808" y="834"/>
                    <a:pt x="808" y="834"/>
                  </a:cubicBezTo>
                  <a:cubicBezTo>
                    <a:pt x="603" y="834"/>
                    <a:pt x="589" y="819"/>
                    <a:pt x="618" y="700"/>
                  </a:cubicBezTo>
                  <a:cubicBezTo>
                    <a:pt x="923" y="700"/>
                    <a:pt x="923" y="700"/>
                    <a:pt x="923" y="700"/>
                  </a:cubicBezTo>
                  <a:cubicBezTo>
                    <a:pt x="953" y="700"/>
                    <a:pt x="977" y="676"/>
                    <a:pt x="977" y="646"/>
                  </a:cubicBezTo>
                  <a:cubicBezTo>
                    <a:pt x="977" y="53"/>
                    <a:pt x="977" y="53"/>
                    <a:pt x="977" y="53"/>
                  </a:cubicBezTo>
                  <a:cubicBezTo>
                    <a:pt x="977" y="24"/>
                    <a:pt x="953" y="0"/>
                    <a:pt x="923" y="0"/>
                  </a:cubicBezTo>
                  <a:close/>
                  <a:moveTo>
                    <a:pt x="915" y="639"/>
                  </a:moveTo>
                  <a:cubicBezTo>
                    <a:pt x="61" y="639"/>
                    <a:pt x="61" y="639"/>
                    <a:pt x="61" y="639"/>
                  </a:cubicBezTo>
                  <a:cubicBezTo>
                    <a:pt x="61" y="61"/>
                    <a:pt x="61" y="61"/>
                    <a:pt x="61" y="61"/>
                  </a:cubicBezTo>
                  <a:cubicBezTo>
                    <a:pt x="915" y="61"/>
                    <a:pt x="915" y="61"/>
                    <a:pt x="915" y="61"/>
                  </a:cubicBezTo>
                  <a:lnTo>
                    <a:pt x="915" y="639"/>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00B0F0"/>
                </a:solidFill>
              </a:endParaRPr>
            </a:p>
          </p:txBody>
        </p:sp>
        <p:sp>
          <p:nvSpPr>
            <p:cNvPr id="371" name="Rectangle 6"/>
            <p:cNvSpPr>
              <a:spLocks noChangeArrowheads="1"/>
            </p:cNvSpPr>
            <p:nvPr/>
          </p:nvSpPr>
          <p:spPr bwMode="auto">
            <a:xfrm>
              <a:off x="2331" y="1780"/>
              <a:ext cx="1078" cy="728"/>
            </a:xfrm>
            <a:prstGeom prst="rect">
              <a:avLst/>
            </a:prstGeom>
            <a:solidFill>
              <a:srgbClr val="4C4C4C"/>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00B0F0"/>
                </a:solidFill>
              </a:endParaRPr>
            </a:p>
          </p:txBody>
        </p:sp>
        <p:sp>
          <p:nvSpPr>
            <p:cNvPr id="372" name="Rectangle 7"/>
            <p:cNvSpPr>
              <a:spLocks noChangeArrowheads="1"/>
            </p:cNvSpPr>
            <p:nvPr/>
          </p:nvSpPr>
          <p:spPr bwMode="auto">
            <a:xfrm>
              <a:off x="2331" y="1780"/>
              <a:ext cx="1078" cy="110"/>
            </a:xfrm>
            <a:prstGeom prst="rect">
              <a:avLst/>
            </a:prstGeom>
            <a:solidFill>
              <a:srgbClr val="9999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00B0F0"/>
                </a:solidFill>
              </a:endParaRPr>
            </a:p>
          </p:txBody>
        </p:sp>
        <p:sp>
          <p:nvSpPr>
            <p:cNvPr id="373" name="Oval 8"/>
            <p:cNvSpPr>
              <a:spLocks noChangeArrowheads="1"/>
            </p:cNvSpPr>
            <p:nvPr/>
          </p:nvSpPr>
          <p:spPr bwMode="auto">
            <a:xfrm>
              <a:off x="2358" y="1796"/>
              <a:ext cx="77" cy="77"/>
            </a:xfrm>
            <a:prstGeom prst="ellipse">
              <a:avLst/>
            </a:prstGeom>
            <a:solidFill>
              <a:srgbClr val="0070C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00B0F0"/>
                </a:solidFill>
              </a:endParaRPr>
            </a:p>
          </p:txBody>
        </p:sp>
        <p:sp>
          <p:nvSpPr>
            <p:cNvPr id="374" name="Line 9"/>
            <p:cNvSpPr>
              <a:spLocks noChangeShapeType="1"/>
            </p:cNvSpPr>
            <p:nvPr/>
          </p:nvSpPr>
          <p:spPr bwMode="auto">
            <a:xfrm flipH="1">
              <a:off x="2379" y="1835"/>
              <a:ext cx="42" cy="0"/>
            </a:xfrm>
            <a:prstGeom prst="line">
              <a:avLst/>
            </a:prstGeom>
            <a:noFill/>
            <a:ln w="6350" cap="flat">
              <a:solidFill>
                <a:srgbClr val="E6E6E6"/>
              </a:solidFill>
              <a:prstDash val="solid"/>
              <a:miter lim="800000"/>
              <a:headEnd/>
              <a:tailEnd/>
            </a:ln>
            <a:extLst>
              <a:ext uri="{909E8E84-426E-40dd-AFC4-6F175D3DCCD1}">
                <a14:hiddenFill xmlns:a14="http://schemas.microsoft.com/office/drawing/2010/main" xmlns="">
                  <a:noFill/>
                </a14:hiddenFill>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00B0F0"/>
                </a:solidFill>
              </a:endParaRPr>
            </a:p>
          </p:txBody>
        </p:sp>
        <p:sp>
          <p:nvSpPr>
            <p:cNvPr id="375" name="Line 10"/>
            <p:cNvSpPr>
              <a:spLocks noChangeShapeType="1"/>
            </p:cNvSpPr>
            <p:nvPr/>
          </p:nvSpPr>
          <p:spPr bwMode="auto">
            <a:xfrm>
              <a:off x="2412" y="1835"/>
              <a:ext cx="0" cy="0"/>
            </a:xfrm>
            <a:prstGeom prst="line">
              <a:avLst/>
            </a:prstGeom>
            <a:noFill/>
            <a:ln w="6350" cap="flat">
              <a:solidFill>
                <a:srgbClr val="E6E6E6"/>
              </a:solidFill>
              <a:prstDash val="solid"/>
              <a:miter lim="800000"/>
              <a:headEnd/>
              <a:tailEnd/>
            </a:ln>
            <a:extLst>
              <a:ext uri="{909E8E84-426E-40dd-AFC4-6F175D3DCCD1}">
                <a14:hiddenFill xmlns:a14="http://schemas.microsoft.com/office/drawing/2010/main" xmlns="">
                  <a:noFill/>
                </a14:hiddenFill>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00B0F0"/>
                </a:solidFill>
              </a:endParaRPr>
            </a:p>
          </p:txBody>
        </p:sp>
        <p:sp>
          <p:nvSpPr>
            <p:cNvPr id="376" name="Freeform 11"/>
            <p:cNvSpPr>
              <a:spLocks/>
            </p:cNvSpPr>
            <p:nvPr/>
          </p:nvSpPr>
          <p:spPr bwMode="auto">
            <a:xfrm>
              <a:off x="2378" y="1819"/>
              <a:ext cx="17" cy="32"/>
            </a:xfrm>
            <a:custGeom>
              <a:avLst/>
              <a:gdLst>
                <a:gd name="T0" fmla="*/ 17 w 17"/>
                <a:gd name="T1" fmla="*/ 32 h 32"/>
                <a:gd name="T2" fmla="*/ 0 w 17"/>
                <a:gd name="T3" fmla="*/ 16 h 32"/>
                <a:gd name="T4" fmla="*/ 17 w 17"/>
                <a:gd name="T5" fmla="*/ 0 h 32"/>
              </a:gdLst>
              <a:ahLst/>
              <a:cxnLst>
                <a:cxn ang="0">
                  <a:pos x="T0" y="T1"/>
                </a:cxn>
                <a:cxn ang="0">
                  <a:pos x="T2" y="T3"/>
                </a:cxn>
                <a:cxn ang="0">
                  <a:pos x="T4" y="T5"/>
                </a:cxn>
              </a:cxnLst>
              <a:rect l="0" t="0" r="r" b="b"/>
              <a:pathLst>
                <a:path w="17" h="32">
                  <a:moveTo>
                    <a:pt x="17" y="32"/>
                  </a:moveTo>
                  <a:lnTo>
                    <a:pt x="0" y="16"/>
                  </a:lnTo>
                  <a:lnTo>
                    <a:pt x="17" y="0"/>
                  </a:lnTo>
                </a:path>
              </a:pathLst>
            </a:custGeom>
            <a:noFill/>
            <a:ln w="6350" cap="flat">
              <a:solidFill>
                <a:srgbClr val="E6E6E6"/>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00B0F0"/>
                </a:solidFill>
              </a:endParaRPr>
            </a:p>
          </p:txBody>
        </p:sp>
        <p:sp>
          <p:nvSpPr>
            <p:cNvPr id="377" name="Rectangle 12"/>
            <p:cNvSpPr>
              <a:spLocks noChangeArrowheads="1"/>
            </p:cNvSpPr>
            <p:nvPr/>
          </p:nvSpPr>
          <p:spPr bwMode="auto">
            <a:xfrm>
              <a:off x="3338" y="1780"/>
              <a:ext cx="71" cy="65"/>
            </a:xfrm>
            <a:prstGeom prst="rect">
              <a:avLst/>
            </a:prstGeom>
            <a:solidFill>
              <a:srgbClr val="DD59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00B0F0"/>
                </a:solidFill>
              </a:endParaRPr>
            </a:p>
          </p:txBody>
        </p:sp>
        <p:sp>
          <p:nvSpPr>
            <p:cNvPr id="378" name="Line 13"/>
            <p:cNvSpPr>
              <a:spLocks noChangeShapeType="1"/>
            </p:cNvSpPr>
            <p:nvPr/>
          </p:nvSpPr>
          <p:spPr bwMode="auto">
            <a:xfrm>
              <a:off x="3358" y="1796"/>
              <a:ext cx="34" cy="34"/>
            </a:xfrm>
            <a:prstGeom prst="line">
              <a:avLst/>
            </a:prstGeom>
            <a:noFill/>
            <a:ln w="3175" cap="flat">
              <a:solidFill>
                <a:srgbClr val="E6E6E6"/>
              </a:solidFill>
              <a:prstDash val="solid"/>
              <a:miter lim="800000"/>
              <a:headEnd/>
              <a:tailEnd/>
            </a:ln>
            <a:extLst>
              <a:ext uri="{909E8E84-426E-40dd-AFC4-6F175D3DCCD1}">
                <a14:hiddenFill xmlns:a14="http://schemas.microsoft.com/office/drawing/2010/main" xmlns="">
                  <a:noFill/>
                </a14:hiddenFill>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00B0F0"/>
                </a:solidFill>
              </a:endParaRPr>
            </a:p>
          </p:txBody>
        </p:sp>
        <p:sp>
          <p:nvSpPr>
            <p:cNvPr id="379" name="Line 14"/>
            <p:cNvSpPr>
              <a:spLocks noChangeShapeType="1"/>
            </p:cNvSpPr>
            <p:nvPr/>
          </p:nvSpPr>
          <p:spPr bwMode="auto">
            <a:xfrm flipH="1">
              <a:off x="3358" y="1796"/>
              <a:ext cx="34" cy="34"/>
            </a:xfrm>
            <a:prstGeom prst="line">
              <a:avLst/>
            </a:prstGeom>
            <a:noFill/>
            <a:ln w="3175" cap="flat">
              <a:solidFill>
                <a:srgbClr val="E6E6E6"/>
              </a:solidFill>
              <a:prstDash val="solid"/>
              <a:miter lim="800000"/>
              <a:headEnd/>
              <a:tailEnd/>
            </a:ln>
            <a:extLst>
              <a:ext uri="{909E8E84-426E-40dd-AFC4-6F175D3DCCD1}">
                <a14:hiddenFill xmlns:a14="http://schemas.microsoft.com/office/drawing/2010/main" xmlns="">
                  <a:noFill/>
                </a14:hiddenFill>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00B0F0"/>
                </a:solidFill>
              </a:endParaRPr>
            </a:p>
          </p:txBody>
        </p:sp>
        <p:sp>
          <p:nvSpPr>
            <p:cNvPr id="380" name="Rectangle 15"/>
            <p:cNvSpPr>
              <a:spLocks noChangeArrowheads="1"/>
            </p:cNvSpPr>
            <p:nvPr/>
          </p:nvSpPr>
          <p:spPr bwMode="auto">
            <a:xfrm>
              <a:off x="2474" y="1807"/>
              <a:ext cx="824" cy="57"/>
            </a:xfrm>
            <a:prstGeom prst="rect">
              <a:avLst/>
            </a:prstGeom>
            <a:solidFill>
              <a:srgbClr val="FFFFFF"/>
            </a:solidFill>
            <a:ln w="6350" cap="flat">
              <a:solidFill>
                <a:srgbClr val="E6E6E6"/>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endParaRPr lang="en-US" sz="1836" dirty="0">
                <a:solidFill>
                  <a:srgbClr val="00B0F0"/>
                </a:solidFill>
              </a:endParaRPr>
            </a:p>
          </p:txBody>
        </p:sp>
        <p:sp>
          <p:nvSpPr>
            <p:cNvPr id="381" name="Freeform 16"/>
            <p:cNvSpPr>
              <a:spLocks/>
            </p:cNvSpPr>
            <p:nvPr/>
          </p:nvSpPr>
          <p:spPr bwMode="auto">
            <a:xfrm>
              <a:off x="2624" y="1981"/>
              <a:ext cx="464" cy="78"/>
            </a:xfrm>
            <a:custGeom>
              <a:avLst/>
              <a:gdLst>
                <a:gd name="T0" fmla="*/ 346 w 368"/>
                <a:gd name="T1" fmla="*/ 62 h 62"/>
                <a:gd name="T2" fmla="*/ 22 w 368"/>
                <a:gd name="T3" fmla="*/ 62 h 62"/>
                <a:gd name="T4" fmla="*/ 0 w 368"/>
                <a:gd name="T5" fmla="*/ 40 h 62"/>
                <a:gd name="T6" fmla="*/ 0 w 368"/>
                <a:gd name="T7" fmla="*/ 22 h 62"/>
                <a:gd name="T8" fmla="*/ 22 w 368"/>
                <a:gd name="T9" fmla="*/ 0 h 62"/>
                <a:gd name="T10" fmla="*/ 346 w 368"/>
                <a:gd name="T11" fmla="*/ 0 h 62"/>
                <a:gd name="T12" fmla="*/ 368 w 368"/>
                <a:gd name="T13" fmla="*/ 22 h 62"/>
                <a:gd name="T14" fmla="*/ 368 w 368"/>
                <a:gd name="T15" fmla="*/ 40 h 62"/>
                <a:gd name="T16" fmla="*/ 346 w 368"/>
                <a:gd name="T17"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8" h="62">
                  <a:moveTo>
                    <a:pt x="346" y="62"/>
                  </a:moveTo>
                  <a:cubicBezTo>
                    <a:pt x="22" y="62"/>
                    <a:pt x="22" y="62"/>
                    <a:pt x="22" y="62"/>
                  </a:cubicBezTo>
                  <a:cubicBezTo>
                    <a:pt x="10" y="62"/>
                    <a:pt x="0" y="52"/>
                    <a:pt x="0" y="40"/>
                  </a:cubicBezTo>
                  <a:cubicBezTo>
                    <a:pt x="0" y="22"/>
                    <a:pt x="0" y="22"/>
                    <a:pt x="0" y="22"/>
                  </a:cubicBezTo>
                  <a:cubicBezTo>
                    <a:pt x="0" y="10"/>
                    <a:pt x="10" y="0"/>
                    <a:pt x="22" y="0"/>
                  </a:cubicBezTo>
                  <a:cubicBezTo>
                    <a:pt x="346" y="0"/>
                    <a:pt x="346" y="0"/>
                    <a:pt x="346" y="0"/>
                  </a:cubicBezTo>
                  <a:cubicBezTo>
                    <a:pt x="358" y="0"/>
                    <a:pt x="368" y="10"/>
                    <a:pt x="368" y="22"/>
                  </a:cubicBezTo>
                  <a:cubicBezTo>
                    <a:pt x="368" y="40"/>
                    <a:pt x="368" y="40"/>
                    <a:pt x="368" y="40"/>
                  </a:cubicBezTo>
                  <a:cubicBezTo>
                    <a:pt x="368" y="52"/>
                    <a:pt x="358" y="62"/>
                    <a:pt x="346" y="62"/>
                  </a:cubicBezTo>
                  <a:close/>
                </a:path>
              </a:pathLst>
            </a:custGeom>
            <a:solidFill>
              <a:srgbClr val="FFFFFF"/>
            </a:solidFill>
            <a:ln w="6350" cap="flat">
              <a:solidFill>
                <a:srgbClr val="E6E6E6"/>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endParaRPr lang="en-US" sz="1836" dirty="0">
                <a:solidFill>
                  <a:srgbClr val="00B0F0"/>
                </a:solidFill>
              </a:endParaRPr>
            </a:p>
          </p:txBody>
        </p:sp>
        <p:sp>
          <p:nvSpPr>
            <p:cNvPr id="382" name="Freeform 17"/>
            <p:cNvSpPr>
              <a:spLocks/>
            </p:cNvSpPr>
            <p:nvPr/>
          </p:nvSpPr>
          <p:spPr bwMode="auto">
            <a:xfrm>
              <a:off x="2466" y="2135"/>
              <a:ext cx="275" cy="77"/>
            </a:xfrm>
            <a:custGeom>
              <a:avLst/>
              <a:gdLst>
                <a:gd name="T0" fmla="*/ 196 w 218"/>
                <a:gd name="T1" fmla="*/ 61 h 61"/>
                <a:gd name="T2" fmla="*/ 22 w 218"/>
                <a:gd name="T3" fmla="*/ 61 h 61"/>
                <a:gd name="T4" fmla="*/ 0 w 218"/>
                <a:gd name="T5" fmla="*/ 39 h 61"/>
                <a:gd name="T6" fmla="*/ 0 w 218"/>
                <a:gd name="T7" fmla="*/ 22 h 61"/>
                <a:gd name="T8" fmla="*/ 22 w 218"/>
                <a:gd name="T9" fmla="*/ 0 h 61"/>
                <a:gd name="T10" fmla="*/ 196 w 218"/>
                <a:gd name="T11" fmla="*/ 0 h 61"/>
                <a:gd name="T12" fmla="*/ 218 w 218"/>
                <a:gd name="T13" fmla="*/ 22 h 61"/>
                <a:gd name="T14" fmla="*/ 218 w 218"/>
                <a:gd name="T15" fmla="*/ 39 h 61"/>
                <a:gd name="T16" fmla="*/ 196 w 218"/>
                <a:gd name="T17"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61">
                  <a:moveTo>
                    <a:pt x="196" y="61"/>
                  </a:moveTo>
                  <a:cubicBezTo>
                    <a:pt x="22" y="61"/>
                    <a:pt x="22" y="61"/>
                    <a:pt x="22" y="61"/>
                  </a:cubicBezTo>
                  <a:cubicBezTo>
                    <a:pt x="10" y="61"/>
                    <a:pt x="0" y="51"/>
                    <a:pt x="0" y="39"/>
                  </a:cubicBezTo>
                  <a:cubicBezTo>
                    <a:pt x="0" y="22"/>
                    <a:pt x="0" y="22"/>
                    <a:pt x="0" y="22"/>
                  </a:cubicBezTo>
                  <a:cubicBezTo>
                    <a:pt x="0" y="10"/>
                    <a:pt x="10" y="0"/>
                    <a:pt x="22" y="0"/>
                  </a:cubicBezTo>
                  <a:cubicBezTo>
                    <a:pt x="196" y="0"/>
                    <a:pt x="196" y="0"/>
                    <a:pt x="196" y="0"/>
                  </a:cubicBezTo>
                  <a:cubicBezTo>
                    <a:pt x="208" y="0"/>
                    <a:pt x="218" y="10"/>
                    <a:pt x="218" y="22"/>
                  </a:cubicBezTo>
                  <a:cubicBezTo>
                    <a:pt x="218" y="39"/>
                    <a:pt x="218" y="39"/>
                    <a:pt x="218" y="39"/>
                  </a:cubicBezTo>
                  <a:cubicBezTo>
                    <a:pt x="218" y="51"/>
                    <a:pt x="208" y="61"/>
                    <a:pt x="196" y="61"/>
                  </a:cubicBezTo>
                  <a:close/>
                </a:path>
              </a:pathLst>
            </a:custGeom>
            <a:solidFill>
              <a:srgbClr val="FFFFFF"/>
            </a:solidFill>
            <a:ln w="6350" cap="flat">
              <a:solidFill>
                <a:srgbClr val="E6E6E6"/>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endParaRPr lang="en-US" sz="1836" dirty="0">
                <a:solidFill>
                  <a:srgbClr val="00B0F0"/>
                </a:solidFill>
              </a:endParaRPr>
            </a:p>
          </p:txBody>
        </p:sp>
        <p:sp>
          <p:nvSpPr>
            <p:cNvPr id="383" name="Freeform 18"/>
            <p:cNvSpPr>
              <a:spLocks/>
            </p:cNvSpPr>
            <p:nvPr/>
          </p:nvSpPr>
          <p:spPr bwMode="auto">
            <a:xfrm>
              <a:off x="2806" y="2135"/>
              <a:ext cx="275" cy="77"/>
            </a:xfrm>
            <a:custGeom>
              <a:avLst/>
              <a:gdLst>
                <a:gd name="T0" fmla="*/ 196 w 218"/>
                <a:gd name="T1" fmla="*/ 61 h 61"/>
                <a:gd name="T2" fmla="*/ 22 w 218"/>
                <a:gd name="T3" fmla="*/ 61 h 61"/>
                <a:gd name="T4" fmla="*/ 0 w 218"/>
                <a:gd name="T5" fmla="*/ 39 h 61"/>
                <a:gd name="T6" fmla="*/ 0 w 218"/>
                <a:gd name="T7" fmla="*/ 22 h 61"/>
                <a:gd name="T8" fmla="*/ 22 w 218"/>
                <a:gd name="T9" fmla="*/ 0 h 61"/>
                <a:gd name="T10" fmla="*/ 196 w 218"/>
                <a:gd name="T11" fmla="*/ 0 h 61"/>
                <a:gd name="T12" fmla="*/ 218 w 218"/>
                <a:gd name="T13" fmla="*/ 22 h 61"/>
                <a:gd name="T14" fmla="*/ 218 w 218"/>
                <a:gd name="T15" fmla="*/ 39 h 61"/>
                <a:gd name="T16" fmla="*/ 196 w 218"/>
                <a:gd name="T17"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61">
                  <a:moveTo>
                    <a:pt x="196" y="61"/>
                  </a:moveTo>
                  <a:cubicBezTo>
                    <a:pt x="22" y="61"/>
                    <a:pt x="22" y="61"/>
                    <a:pt x="22" y="61"/>
                  </a:cubicBezTo>
                  <a:cubicBezTo>
                    <a:pt x="9" y="61"/>
                    <a:pt x="0" y="51"/>
                    <a:pt x="0" y="39"/>
                  </a:cubicBezTo>
                  <a:cubicBezTo>
                    <a:pt x="0" y="22"/>
                    <a:pt x="0" y="22"/>
                    <a:pt x="0" y="22"/>
                  </a:cubicBezTo>
                  <a:cubicBezTo>
                    <a:pt x="0" y="10"/>
                    <a:pt x="9" y="0"/>
                    <a:pt x="22" y="0"/>
                  </a:cubicBezTo>
                  <a:cubicBezTo>
                    <a:pt x="196" y="0"/>
                    <a:pt x="196" y="0"/>
                    <a:pt x="196" y="0"/>
                  </a:cubicBezTo>
                  <a:cubicBezTo>
                    <a:pt x="208" y="0"/>
                    <a:pt x="218" y="10"/>
                    <a:pt x="218" y="22"/>
                  </a:cubicBezTo>
                  <a:cubicBezTo>
                    <a:pt x="218" y="39"/>
                    <a:pt x="218" y="39"/>
                    <a:pt x="218" y="39"/>
                  </a:cubicBezTo>
                  <a:cubicBezTo>
                    <a:pt x="218" y="51"/>
                    <a:pt x="208" y="61"/>
                    <a:pt x="196" y="61"/>
                  </a:cubicBezTo>
                  <a:close/>
                </a:path>
              </a:pathLst>
            </a:custGeom>
            <a:solidFill>
              <a:srgbClr val="FFFFFF"/>
            </a:solidFill>
            <a:ln w="6350" cap="flat">
              <a:solidFill>
                <a:srgbClr val="E6E6E6"/>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endParaRPr lang="en-US" sz="1836" dirty="0">
                <a:solidFill>
                  <a:srgbClr val="00B0F0"/>
                </a:solidFill>
              </a:endParaRPr>
            </a:p>
          </p:txBody>
        </p:sp>
        <p:sp>
          <p:nvSpPr>
            <p:cNvPr id="384" name="Freeform 19"/>
            <p:cNvSpPr>
              <a:spLocks/>
            </p:cNvSpPr>
            <p:nvPr/>
          </p:nvSpPr>
          <p:spPr bwMode="auto">
            <a:xfrm>
              <a:off x="3071" y="2242"/>
              <a:ext cx="275" cy="77"/>
            </a:xfrm>
            <a:custGeom>
              <a:avLst/>
              <a:gdLst>
                <a:gd name="T0" fmla="*/ 196 w 218"/>
                <a:gd name="T1" fmla="*/ 61 h 61"/>
                <a:gd name="T2" fmla="*/ 22 w 218"/>
                <a:gd name="T3" fmla="*/ 61 h 61"/>
                <a:gd name="T4" fmla="*/ 0 w 218"/>
                <a:gd name="T5" fmla="*/ 39 h 61"/>
                <a:gd name="T6" fmla="*/ 0 w 218"/>
                <a:gd name="T7" fmla="*/ 22 h 61"/>
                <a:gd name="T8" fmla="*/ 22 w 218"/>
                <a:gd name="T9" fmla="*/ 0 h 61"/>
                <a:gd name="T10" fmla="*/ 196 w 218"/>
                <a:gd name="T11" fmla="*/ 0 h 61"/>
                <a:gd name="T12" fmla="*/ 218 w 218"/>
                <a:gd name="T13" fmla="*/ 22 h 61"/>
                <a:gd name="T14" fmla="*/ 218 w 218"/>
                <a:gd name="T15" fmla="*/ 39 h 61"/>
                <a:gd name="T16" fmla="*/ 196 w 218"/>
                <a:gd name="T17"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61">
                  <a:moveTo>
                    <a:pt x="196" y="61"/>
                  </a:moveTo>
                  <a:cubicBezTo>
                    <a:pt x="22" y="61"/>
                    <a:pt x="22" y="61"/>
                    <a:pt x="22" y="61"/>
                  </a:cubicBezTo>
                  <a:cubicBezTo>
                    <a:pt x="10" y="61"/>
                    <a:pt x="0" y="52"/>
                    <a:pt x="0" y="39"/>
                  </a:cubicBezTo>
                  <a:cubicBezTo>
                    <a:pt x="0" y="22"/>
                    <a:pt x="0" y="22"/>
                    <a:pt x="0" y="22"/>
                  </a:cubicBezTo>
                  <a:cubicBezTo>
                    <a:pt x="0" y="10"/>
                    <a:pt x="10" y="0"/>
                    <a:pt x="22" y="0"/>
                  </a:cubicBezTo>
                  <a:cubicBezTo>
                    <a:pt x="196" y="0"/>
                    <a:pt x="196" y="0"/>
                    <a:pt x="196" y="0"/>
                  </a:cubicBezTo>
                  <a:cubicBezTo>
                    <a:pt x="208" y="0"/>
                    <a:pt x="218" y="10"/>
                    <a:pt x="218" y="22"/>
                  </a:cubicBezTo>
                  <a:cubicBezTo>
                    <a:pt x="218" y="39"/>
                    <a:pt x="218" y="39"/>
                    <a:pt x="218" y="39"/>
                  </a:cubicBezTo>
                  <a:cubicBezTo>
                    <a:pt x="218" y="52"/>
                    <a:pt x="208" y="61"/>
                    <a:pt x="196" y="61"/>
                  </a:cubicBezTo>
                  <a:close/>
                </a:path>
              </a:pathLst>
            </a:custGeom>
            <a:solidFill>
              <a:srgbClr val="FFFFFF"/>
            </a:solidFill>
            <a:ln w="6350" cap="flat">
              <a:solidFill>
                <a:srgbClr val="E6E6E6"/>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endParaRPr lang="en-US" sz="1836" dirty="0">
                <a:solidFill>
                  <a:srgbClr val="00B0F0"/>
                </a:solidFill>
              </a:endParaRPr>
            </a:p>
          </p:txBody>
        </p:sp>
        <p:sp>
          <p:nvSpPr>
            <p:cNvPr id="385" name="Freeform 20"/>
            <p:cNvSpPr>
              <a:spLocks/>
            </p:cNvSpPr>
            <p:nvPr/>
          </p:nvSpPr>
          <p:spPr bwMode="auto">
            <a:xfrm>
              <a:off x="2604" y="2060"/>
              <a:ext cx="258" cy="47"/>
            </a:xfrm>
            <a:custGeom>
              <a:avLst/>
              <a:gdLst>
                <a:gd name="T0" fmla="*/ 258 w 258"/>
                <a:gd name="T1" fmla="*/ 0 h 47"/>
                <a:gd name="T2" fmla="*/ 258 w 258"/>
                <a:gd name="T3" fmla="*/ 24 h 47"/>
                <a:gd name="T4" fmla="*/ 0 w 258"/>
                <a:gd name="T5" fmla="*/ 24 h 47"/>
                <a:gd name="T6" fmla="*/ 0 w 258"/>
                <a:gd name="T7" fmla="*/ 47 h 47"/>
              </a:gdLst>
              <a:ahLst/>
              <a:cxnLst>
                <a:cxn ang="0">
                  <a:pos x="T0" y="T1"/>
                </a:cxn>
                <a:cxn ang="0">
                  <a:pos x="T2" y="T3"/>
                </a:cxn>
                <a:cxn ang="0">
                  <a:pos x="T4" y="T5"/>
                </a:cxn>
                <a:cxn ang="0">
                  <a:pos x="T6" y="T7"/>
                </a:cxn>
              </a:cxnLst>
              <a:rect l="0" t="0" r="r" b="b"/>
              <a:pathLst>
                <a:path w="258" h="47">
                  <a:moveTo>
                    <a:pt x="258" y="0"/>
                  </a:moveTo>
                  <a:lnTo>
                    <a:pt x="258" y="24"/>
                  </a:lnTo>
                  <a:lnTo>
                    <a:pt x="0" y="24"/>
                  </a:lnTo>
                  <a:lnTo>
                    <a:pt x="0" y="47"/>
                  </a:lnTo>
                </a:path>
              </a:pathLst>
            </a:custGeom>
            <a:noFill/>
            <a:ln w="6350" cap="flat">
              <a:solidFill>
                <a:srgbClr val="E6E6E6"/>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00B0F0"/>
                </a:solidFill>
              </a:endParaRPr>
            </a:p>
          </p:txBody>
        </p:sp>
        <p:sp>
          <p:nvSpPr>
            <p:cNvPr id="386" name="Freeform 21"/>
            <p:cNvSpPr>
              <a:spLocks/>
            </p:cNvSpPr>
            <p:nvPr/>
          </p:nvSpPr>
          <p:spPr bwMode="auto">
            <a:xfrm>
              <a:off x="2592" y="2103"/>
              <a:ext cx="23" cy="20"/>
            </a:xfrm>
            <a:custGeom>
              <a:avLst/>
              <a:gdLst>
                <a:gd name="T0" fmla="*/ 0 w 23"/>
                <a:gd name="T1" fmla="*/ 0 h 20"/>
                <a:gd name="T2" fmla="*/ 12 w 23"/>
                <a:gd name="T3" fmla="*/ 20 h 20"/>
                <a:gd name="T4" fmla="*/ 23 w 23"/>
                <a:gd name="T5" fmla="*/ 0 h 20"/>
                <a:gd name="T6" fmla="*/ 0 w 23"/>
                <a:gd name="T7" fmla="*/ 0 h 20"/>
              </a:gdLst>
              <a:ahLst/>
              <a:cxnLst>
                <a:cxn ang="0">
                  <a:pos x="T0" y="T1"/>
                </a:cxn>
                <a:cxn ang="0">
                  <a:pos x="T2" y="T3"/>
                </a:cxn>
                <a:cxn ang="0">
                  <a:pos x="T4" y="T5"/>
                </a:cxn>
                <a:cxn ang="0">
                  <a:pos x="T6" y="T7"/>
                </a:cxn>
              </a:cxnLst>
              <a:rect l="0" t="0" r="r" b="b"/>
              <a:pathLst>
                <a:path w="23" h="20">
                  <a:moveTo>
                    <a:pt x="0" y="0"/>
                  </a:moveTo>
                  <a:lnTo>
                    <a:pt x="12" y="20"/>
                  </a:lnTo>
                  <a:lnTo>
                    <a:pt x="23" y="0"/>
                  </a:lnTo>
                  <a:lnTo>
                    <a:pt x="0" y="0"/>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00B0F0"/>
                </a:solidFill>
              </a:endParaRPr>
            </a:p>
          </p:txBody>
        </p:sp>
        <p:sp>
          <p:nvSpPr>
            <p:cNvPr id="387" name="Freeform 22"/>
            <p:cNvSpPr>
              <a:spLocks/>
            </p:cNvSpPr>
            <p:nvPr/>
          </p:nvSpPr>
          <p:spPr bwMode="auto">
            <a:xfrm>
              <a:off x="2862" y="2060"/>
              <a:ext cx="81" cy="47"/>
            </a:xfrm>
            <a:custGeom>
              <a:avLst/>
              <a:gdLst>
                <a:gd name="T0" fmla="*/ 0 w 81"/>
                <a:gd name="T1" fmla="*/ 0 h 47"/>
                <a:gd name="T2" fmla="*/ 0 w 81"/>
                <a:gd name="T3" fmla="*/ 24 h 47"/>
                <a:gd name="T4" fmla="*/ 81 w 81"/>
                <a:gd name="T5" fmla="*/ 24 h 47"/>
                <a:gd name="T6" fmla="*/ 81 w 81"/>
                <a:gd name="T7" fmla="*/ 47 h 47"/>
              </a:gdLst>
              <a:ahLst/>
              <a:cxnLst>
                <a:cxn ang="0">
                  <a:pos x="T0" y="T1"/>
                </a:cxn>
                <a:cxn ang="0">
                  <a:pos x="T2" y="T3"/>
                </a:cxn>
                <a:cxn ang="0">
                  <a:pos x="T4" y="T5"/>
                </a:cxn>
                <a:cxn ang="0">
                  <a:pos x="T6" y="T7"/>
                </a:cxn>
              </a:cxnLst>
              <a:rect l="0" t="0" r="r" b="b"/>
              <a:pathLst>
                <a:path w="81" h="47">
                  <a:moveTo>
                    <a:pt x="0" y="0"/>
                  </a:moveTo>
                  <a:lnTo>
                    <a:pt x="0" y="24"/>
                  </a:lnTo>
                  <a:lnTo>
                    <a:pt x="81" y="24"/>
                  </a:lnTo>
                  <a:lnTo>
                    <a:pt x="81" y="47"/>
                  </a:lnTo>
                </a:path>
              </a:pathLst>
            </a:custGeom>
            <a:noFill/>
            <a:ln w="6350" cap="flat">
              <a:solidFill>
                <a:srgbClr val="E6E6E6"/>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00B0F0"/>
                </a:solidFill>
              </a:endParaRPr>
            </a:p>
          </p:txBody>
        </p:sp>
        <p:sp>
          <p:nvSpPr>
            <p:cNvPr id="388" name="Freeform 23"/>
            <p:cNvSpPr>
              <a:spLocks/>
            </p:cNvSpPr>
            <p:nvPr/>
          </p:nvSpPr>
          <p:spPr bwMode="auto">
            <a:xfrm>
              <a:off x="2932" y="2103"/>
              <a:ext cx="22" cy="20"/>
            </a:xfrm>
            <a:custGeom>
              <a:avLst/>
              <a:gdLst>
                <a:gd name="T0" fmla="*/ 0 w 22"/>
                <a:gd name="T1" fmla="*/ 0 h 20"/>
                <a:gd name="T2" fmla="*/ 11 w 22"/>
                <a:gd name="T3" fmla="*/ 20 h 20"/>
                <a:gd name="T4" fmla="*/ 22 w 22"/>
                <a:gd name="T5" fmla="*/ 0 h 20"/>
                <a:gd name="T6" fmla="*/ 0 w 22"/>
                <a:gd name="T7" fmla="*/ 0 h 20"/>
              </a:gdLst>
              <a:ahLst/>
              <a:cxnLst>
                <a:cxn ang="0">
                  <a:pos x="T0" y="T1"/>
                </a:cxn>
                <a:cxn ang="0">
                  <a:pos x="T2" y="T3"/>
                </a:cxn>
                <a:cxn ang="0">
                  <a:pos x="T4" y="T5"/>
                </a:cxn>
                <a:cxn ang="0">
                  <a:pos x="T6" y="T7"/>
                </a:cxn>
              </a:cxnLst>
              <a:rect l="0" t="0" r="r" b="b"/>
              <a:pathLst>
                <a:path w="22" h="20">
                  <a:moveTo>
                    <a:pt x="0" y="0"/>
                  </a:moveTo>
                  <a:lnTo>
                    <a:pt x="11" y="20"/>
                  </a:lnTo>
                  <a:lnTo>
                    <a:pt x="22" y="0"/>
                  </a:lnTo>
                  <a:lnTo>
                    <a:pt x="0" y="0"/>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00B0F0"/>
                </a:solidFill>
              </a:endParaRPr>
            </a:p>
          </p:txBody>
        </p:sp>
        <p:sp>
          <p:nvSpPr>
            <p:cNvPr id="389" name="Freeform 24"/>
            <p:cNvSpPr>
              <a:spLocks/>
            </p:cNvSpPr>
            <p:nvPr/>
          </p:nvSpPr>
          <p:spPr bwMode="auto">
            <a:xfrm>
              <a:off x="3081" y="2174"/>
              <a:ext cx="137" cy="35"/>
            </a:xfrm>
            <a:custGeom>
              <a:avLst/>
              <a:gdLst>
                <a:gd name="T0" fmla="*/ 0 w 137"/>
                <a:gd name="T1" fmla="*/ 0 h 35"/>
                <a:gd name="T2" fmla="*/ 137 w 137"/>
                <a:gd name="T3" fmla="*/ 0 h 35"/>
                <a:gd name="T4" fmla="*/ 137 w 137"/>
                <a:gd name="T5" fmla="*/ 35 h 35"/>
              </a:gdLst>
              <a:ahLst/>
              <a:cxnLst>
                <a:cxn ang="0">
                  <a:pos x="T0" y="T1"/>
                </a:cxn>
                <a:cxn ang="0">
                  <a:pos x="T2" y="T3"/>
                </a:cxn>
                <a:cxn ang="0">
                  <a:pos x="T4" y="T5"/>
                </a:cxn>
              </a:cxnLst>
              <a:rect l="0" t="0" r="r" b="b"/>
              <a:pathLst>
                <a:path w="137" h="35">
                  <a:moveTo>
                    <a:pt x="0" y="0"/>
                  </a:moveTo>
                  <a:lnTo>
                    <a:pt x="137" y="0"/>
                  </a:lnTo>
                  <a:lnTo>
                    <a:pt x="137" y="35"/>
                  </a:lnTo>
                </a:path>
              </a:pathLst>
            </a:custGeom>
            <a:noFill/>
            <a:ln w="6350" cap="flat">
              <a:solidFill>
                <a:srgbClr val="E6E6E6"/>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00B0F0"/>
                </a:solidFill>
              </a:endParaRPr>
            </a:p>
          </p:txBody>
        </p:sp>
        <p:sp>
          <p:nvSpPr>
            <p:cNvPr id="390" name="Freeform 25"/>
            <p:cNvSpPr>
              <a:spLocks/>
            </p:cNvSpPr>
            <p:nvPr/>
          </p:nvSpPr>
          <p:spPr bwMode="auto">
            <a:xfrm>
              <a:off x="3207" y="2205"/>
              <a:ext cx="21" cy="19"/>
            </a:xfrm>
            <a:custGeom>
              <a:avLst/>
              <a:gdLst>
                <a:gd name="T0" fmla="*/ 0 w 21"/>
                <a:gd name="T1" fmla="*/ 0 h 19"/>
                <a:gd name="T2" fmla="*/ 11 w 21"/>
                <a:gd name="T3" fmla="*/ 19 h 19"/>
                <a:gd name="T4" fmla="*/ 21 w 21"/>
                <a:gd name="T5" fmla="*/ 0 h 19"/>
                <a:gd name="T6" fmla="*/ 0 w 21"/>
                <a:gd name="T7" fmla="*/ 0 h 19"/>
              </a:gdLst>
              <a:ahLst/>
              <a:cxnLst>
                <a:cxn ang="0">
                  <a:pos x="T0" y="T1"/>
                </a:cxn>
                <a:cxn ang="0">
                  <a:pos x="T2" y="T3"/>
                </a:cxn>
                <a:cxn ang="0">
                  <a:pos x="T4" y="T5"/>
                </a:cxn>
                <a:cxn ang="0">
                  <a:pos x="T6" y="T7"/>
                </a:cxn>
              </a:cxnLst>
              <a:rect l="0" t="0" r="r" b="b"/>
              <a:pathLst>
                <a:path w="21" h="19">
                  <a:moveTo>
                    <a:pt x="0" y="0"/>
                  </a:moveTo>
                  <a:lnTo>
                    <a:pt x="11" y="19"/>
                  </a:lnTo>
                  <a:lnTo>
                    <a:pt x="21" y="0"/>
                  </a:lnTo>
                  <a:lnTo>
                    <a:pt x="0" y="0"/>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00B0F0"/>
                </a:solidFill>
              </a:endParaRPr>
            </a:p>
          </p:txBody>
        </p:sp>
      </p:grpSp>
      <p:sp>
        <p:nvSpPr>
          <p:cNvPr id="391" name="Rectangle 390"/>
          <p:cNvSpPr>
            <a:spLocks noChangeAspect="1"/>
          </p:cNvSpPr>
          <p:nvPr/>
        </p:nvSpPr>
        <p:spPr bwMode="auto">
          <a:xfrm>
            <a:off x="3721222" y="4338339"/>
            <a:ext cx="2800419" cy="816369"/>
          </a:xfrm>
          <a:prstGeom prst="rect">
            <a:avLst/>
          </a:prstGeom>
          <a:noFill/>
          <a:ln w="38100" cap="flat" cmpd="sng" algn="ctr">
            <a:noFill/>
            <a:prstDash val="solid"/>
            <a:headEnd type="none" w="med" len="med"/>
            <a:tailEnd type="none" w="med" len="med"/>
          </a:ln>
          <a:effectLst/>
        </p:spPr>
        <p:txBody>
          <a:bodyPr vert="horz" wrap="square" lIns="93216" tIns="91401" rIns="93216" bIns="91401" numCol="1" rtlCol="0" anchor="t" anchorCtr="0" compatLnSpc="1">
            <a:prstTxWarp prst="textNoShape">
              <a:avLst/>
            </a:prstTxWarp>
          </a:bodyPr>
          <a:lstStyle/>
          <a:p>
            <a:pPr algn="ctr" defTabSz="932597" fontAlgn="base">
              <a:lnSpc>
                <a:spcPct val="90000"/>
              </a:lnSpc>
              <a:spcBef>
                <a:spcPct val="0"/>
              </a:spcBef>
              <a:spcAft>
                <a:spcPts val="600"/>
              </a:spcAft>
            </a:pPr>
            <a:r>
              <a:rPr lang="en-US" sz="1600" dirty="0"/>
              <a:t>Integrated development environment for Machine Learning </a:t>
            </a:r>
          </a:p>
        </p:txBody>
      </p:sp>
      <p:sp>
        <p:nvSpPr>
          <p:cNvPr id="392" name="Rectangle 391"/>
          <p:cNvSpPr>
            <a:spLocks noChangeAspect="1"/>
          </p:cNvSpPr>
          <p:nvPr/>
        </p:nvSpPr>
        <p:spPr bwMode="auto">
          <a:xfrm>
            <a:off x="3994337" y="3309392"/>
            <a:ext cx="1351588" cy="237262"/>
          </a:xfrm>
          <a:prstGeom prst="rect">
            <a:avLst/>
          </a:prstGeom>
          <a:noFill/>
          <a:ln w="38100" cap="flat" cmpd="sng" algn="ctr">
            <a:noFill/>
            <a:prstDash val="solid"/>
            <a:headEnd type="none" w="med" len="med"/>
            <a:tailEnd type="none" w="med" len="med"/>
          </a:ln>
          <a:effectLst/>
        </p:spPr>
        <p:txBody>
          <a:bodyPr vert="horz" wrap="square" lIns="93216" tIns="91401" rIns="93216" bIns="91401" numCol="1" rtlCol="0" anchor="t" anchorCtr="0" compatLnSpc="1">
            <a:prstTxWarp prst="textNoShape">
              <a:avLst/>
            </a:prstTxWarp>
          </a:bodyPr>
          <a:lstStyle/>
          <a:p>
            <a:pPr algn="ctr" defTabSz="932597" fontAlgn="base">
              <a:lnSpc>
                <a:spcPct val="90000"/>
              </a:lnSpc>
              <a:spcBef>
                <a:spcPct val="0"/>
              </a:spcBef>
              <a:spcAft>
                <a:spcPts val="600"/>
              </a:spcAft>
            </a:pPr>
            <a:r>
              <a:rPr lang="en-US" sz="1020" dirty="0">
                <a:solidFill>
                  <a:srgbClr val="FFFFFF"/>
                </a:solidFill>
              </a:rPr>
              <a:t>ML STUDIO</a:t>
            </a:r>
          </a:p>
        </p:txBody>
      </p:sp>
      <p:cxnSp>
        <p:nvCxnSpPr>
          <p:cNvPr id="393" name="Straight Connector 392"/>
          <p:cNvCxnSpPr/>
          <p:nvPr/>
        </p:nvCxnSpPr>
        <p:spPr>
          <a:xfrm>
            <a:off x="3733077" y="4330809"/>
            <a:ext cx="2788564"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441" name="Group 440"/>
          <p:cNvGrpSpPr/>
          <p:nvPr/>
        </p:nvGrpSpPr>
        <p:grpSpPr>
          <a:xfrm>
            <a:off x="10629662" y="2449498"/>
            <a:ext cx="466146" cy="800788"/>
            <a:chOff x="9384608" y="3646196"/>
            <a:chExt cx="466344" cy="801128"/>
          </a:xfrm>
        </p:grpSpPr>
        <p:grpSp>
          <p:nvGrpSpPr>
            <p:cNvPr id="442" name="Group 441"/>
            <p:cNvGrpSpPr/>
            <p:nvPr/>
          </p:nvGrpSpPr>
          <p:grpSpPr>
            <a:xfrm>
              <a:off x="9384608" y="3646196"/>
              <a:ext cx="466344" cy="801128"/>
              <a:chOff x="9384608" y="3646196"/>
              <a:chExt cx="466344" cy="801128"/>
            </a:xfrm>
          </p:grpSpPr>
          <p:sp>
            <p:nvSpPr>
              <p:cNvPr id="448" name="Freeform 10"/>
              <p:cNvSpPr>
                <a:spLocks/>
              </p:cNvSpPr>
              <p:nvPr/>
            </p:nvSpPr>
            <p:spPr bwMode="auto">
              <a:xfrm>
                <a:off x="9384608" y="3646196"/>
                <a:ext cx="466344" cy="801128"/>
              </a:xfrm>
              <a:custGeom>
                <a:avLst/>
                <a:gdLst>
                  <a:gd name="T0" fmla="*/ 172 w 184"/>
                  <a:gd name="T1" fmla="*/ 0 h 314"/>
                  <a:gd name="T2" fmla="*/ 12 w 184"/>
                  <a:gd name="T3" fmla="*/ 0 h 314"/>
                  <a:gd name="T4" fmla="*/ 0 w 184"/>
                  <a:gd name="T5" fmla="*/ 12 h 314"/>
                  <a:gd name="T6" fmla="*/ 0 w 184"/>
                  <a:gd name="T7" fmla="*/ 302 h 314"/>
                  <a:gd name="T8" fmla="*/ 12 w 184"/>
                  <a:gd name="T9" fmla="*/ 314 h 314"/>
                  <a:gd name="T10" fmla="*/ 172 w 184"/>
                  <a:gd name="T11" fmla="*/ 314 h 314"/>
                  <a:gd name="T12" fmla="*/ 184 w 184"/>
                  <a:gd name="T13" fmla="*/ 302 h 314"/>
                  <a:gd name="T14" fmla="*/ 184 w 184"/>
                  <a:gd name="T15" fmla="*/ 12 h 314"/>
                  <a:gd name="T16" fmla="*/ 172 w 184"/>
                  <a:gd name="T17"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4" h="314">
                    <a:moveTo>
                      <a:pt x="172" y="0"/>
                    </a:moveTo>
                    <a:cubicBezTo>
                      <a:pt x="12" y="0"/>
                      <a:pt x="12" y="0"/>
                      <a:pt x="12" y="0"/>
                    </a:cubicBezTo>
                    <a:cubicBezTo>
                      <a:pt x="6" y="0"/>
                      <a:pt x="0" y="5"/>
                      <a:pt x="0" y="12"/>
                    </a:cubicBezTo>
                    <a:cubicBezTo>
                      <a:pt x="0" y="302"/>
                      <a:pt x="0" y="302"/>
                      <a:pt x="0" y="302"/>
                    </a:cubicBezTo>
                    <a:cubicBezTo>
                      <a:pt x="0" y="308"/>
                      <a:pt x="6" y="314"/>
                      <a:pt x="12" y="314"/>
                    </a:cubicBezTo>
                    <a:cubicBezTo>
                      <a:pt x="172" y="314"/>
                      <a:pt x="172" y="314"/>
                      <a:pt x="172" y="314"/>
                    </a:cubicBezTo>
                    <a:cubicBezTo>
                      <a:pt x="178" y="314"/>
                      <a:pt x="184" y="308"/>
                      <a:pt x="184" y="302"/>
                    </a:cubicBezTo>
                    <a:cubicBezTo>
                      <a:pt x="184" y="12"/>
                      <a:pt x="184" y="12"/>
                      <a:pt x="184" y="12"/>
                    </a:cubicBezTo>
                    <a:cubicBezTo>
                      <a:pt x="184" y="5"/>
                      <a:pt x="178" y="0"/>
                      <a:pt x="172" y="0"/>
                    </a:cubicBezTo>
                  </a:path>
                </a:pathLst>
              </a:custGeom>
              <a:solidFill>
                <a:srgbClr val="FFFFFF"/>
              </a:solidFill>
              <a:ln>
                <a:noFill/>
              </a:ln>
              <a:extLst/>
            </p:spPr>
            <p:txBody>
              <a:bodyPr vert="horz" wrap="square" lIns="91401" tIns="45700" rIns="91401" bIns="4570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B0F0"/>
                  </a:solidFill>
                  <a:effectLst/>
                  <a:uLnTx/>
                  <a:uFillTx/>
                  <a:latin typeface="Segoe UI"/>
                </a:endParaRPr>
              </a:p>
            </p:txBody>
          </p:sp>
          <p:sp>
            <p:nvSpPr>
              <p:cNvPr id="449" name="Rectangle 11"/>
              <p:cNvSpPr>
                <a:spLocks noChangeArrowheads="1"/>
              </p:cNvSpPr>
              <p:nvPr/>
            </p:nvSpPr>
            <p:spPr bwMode="auto">
              <a:xfrm>
                <a:off x="9430600" y="3692189"/>
                <a:ext cx="374359" cy="629993"/>
              </a:xfrm>
              <a:prstGeom prst="rect">
                <a:avLst/>
              </a:prstGeom>
              <a:solidFill>
                <a:srgbClr val="DC3C00"/>
              </a:solidFill>
              <a:ln>
                <a:noFill/>
              </a:ln>
              <a:extLst/>
            </p:spPr>
            <p:txBody>
              <a:bodyPr vert="horz" wrap="square" lIns="91401" tIns="45700" rIns="91401" bIns="4570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B0F0"/>
                  </a:solidFill>
                  <a:effectLst/>
                  <a:uLnTx/>
                  <a:uFillTx/>
                  <a:latin typeface="Segoe UI"/>
                </a:endParaRPr>
              </a:p>
            </p:txBody>
          </p:sp>
          <p:grpSp>
            <p:nvGrpSpPr>
              <p:cNvPr id="450" name="Group 449"/>
              <p:cNvGrpSpPr/>
              <p:nvPr/>
            </p:nvGrpSpPr>
            <p:grpSpPr>
              <a:xfrm>
                <a:off x="9484650" y="3817383"/>
                <a:ext cx="268769" cy="458657"/>
                <a:chOff x="10365212" y="5859572"/>
                <a:chExt cx="483110" cy="660040"/>
              </a:xfrm>
              <a:solidFill>
                <a:srgbClr val="FFFFFF"/>
              </a:solidFill>
            </p:grpSpPr>
            <p:sp>
              <p:nvSpPr>
                <p:cNvPr id="451" name="Rectangle 9"/>
                <p:cNvSpPr>
                  <a:spLocks noChangeArrowheads="1"/>
                </p:cNvSpPr>
                <p:nvPr/>
              </p:nvSpPr>
              <p:spPr bwMode="auto">
                <a:xfrm>
                  <a:off x="10631433" y="6241326"/>
                  <a:ext cx="83515" cy="27828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B0F0"/>
                    </a:solidFill>
                    <a:effectLst/>
                    <a:uLnTx/>
                    <a:uFillTx/>
                    <a:latin typeface="Segoe UI"/>
                  </a:endParaRPr>
                </a:p>
              </p:txBody>
            </p:sp>
            <p:sp>
              <p:nvSpPr>
                <p:cNvPr id="452" name="Freeform 11"/>
                <p:cNvSpPr>
                  <a:spLocks/>
                </p:cNvSpPr>
                <p:nvPr/>
              </p:nvSpPr>
              <p:spPr bwMode="auto">
                <a:xfrm>
                  <a:off x="10365212" y="6063340"/>
                  <a:ext cx="84051" cy="456272"/>
                </a:xfrm>
                <a:custGeom>
                  <a:avLst/>
                  <a:gdLst>
                    <a:gd name="T0" fmla="*/ 0 w 314"/>
                    <a:gd name="T1" fmla="*/ 0 h 1292"/>
                    <a:gd name="T2" fmla="*/ 0 w 314"/>
                    <a:gd name="T3" fmla="*/ 641 h 1292"/>
                    <a:gd name="T4" fmla="*/ 0 w 314"/>
                    <a:gd name="T5" fmla="*/ 1292 h 1292"/>
                    <a:gd name="T6" fmla="*/ 314 w 314"/>
                    <a:gd name="T7" fmla="*/ 1292 h 1292"/>
                    <a:gd name="T8" fmla="*/ 314 w 314"/>
                    <a:gd name="T9" fmla="*/ 537 h 1292"/>
                    <a:gd name="T10" fmla="*/ 314 w 314"/>
                    <a:gd name="T11" fmla="*/ 0 h 1292"/>
                    <a:gd name="T12" fmla="*/ 0 w 314"/>
                    <a:gd name="T13" fmla="*/ 0 h 1292"/>
                  </a:gdLst>
                  <a:ahLst/>
                  <a:cxnLst>
                    <a:cxn ang="0">
                      <a:pos x="T0" y="T1"/>
                    </a:cxn>
                    <a:cxn ang="0">
                      <a:pos x="T2" y="T3"/>
                    </a:cxn>
                    <a:cxn ang="0">
                      <a:pos x="T4" y="T5"/>
                    </a:cxn>
                    <a:cxn ang="0">
                      <a:pos x="T6" y="T7"/>
                    </a:cxn>
                    <a:cxn ang="0">
                      <a:pos x="T8" y="T9"/>
                    </a:cxn>
                    <a:cxn ang="0">
                      <a:pos x="T10" y="T11"/>
                    </a:cxn>
                    <a:cxn ang="0">
                      <a:pos x="T12" y="T13"/>
                    </a:cxn>
                  </a:cxnLst>
                  <a:rect l="0" t="0" r="r" b="b"/>
                  <a:pathLst>
                    <a:path w="314" h="1292">
                      <a:moveTo>
                        <a:pt x="0" y="0"/>
                      </a:moveTo>
                      <a:lnTo>
                        <a:pt x="0" y="641"/>
                      </a:lnTo>
                      <a:lnTo>
                        <a:pt x="0" y="1292"/>
                      </a:lnTo>
                      <a:lnTo>
                        <a:pt x="314" y="1292"/>
                      </a:lnTo>
                      <a:lnTo>
                        <a:pt x="314" y="537"/>
                      </a:lnTo>
                      <a:lnTo>
                        <a:pt x="314" y="0"/>
                      </a:lnTo>
                      <a:lnTo>
                        <a:pt x="0"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B0F0"/>
                    </a:solidFill>
                    <a:effectLst/>
                    <a:uLnTx/>
                    <a:uFillTx/>
                    <a:latin typeface="Segoe UI"/>
                  </a:endParaRPr>
                </a:p>
              </p:txBody>
            </p:sp>
            <p:sp>
              <p:nvSpPr>
                <p:cNvPr id="453" name="Freeform 12"/>
                <p:cNvSpPr>
                  <a:spLocks/>
                </p:cNvSpPr>
                <p:nvPr/>
              </p:nvSpPr>
              <p:spPr bwMode="auto">
                <a:xfrm>
                  <a:off x="10497994" y="5859572"/>
                  <a:ext cx="84051" cy="660040"/>
                </a:xfrm>
                <a:custGeom>
                  <a:avLst/>
                  <a:gdLst>
                    <a:gd name="T0" fmla="*/ 0 w 314"/>
                    <a:gd name="T1" fmla="*/ 0 h 1869"/>
                    <a:gd name="T2" fmla="*/ 0 w 314"/>
                    <a:gd name="T3" fmla="*/ 1093 h 1869"/>
                    <a:gd name="T4" fmla="*/ 0 w 314"/>
                    <a:gd name="T5" fmla="*/ 1869 h 1869"/>
                    <a:gd name="T6" fmla="*/ 314 w 314"/>
                    <a:gd name="T7" fmla="*/ 1869 h 1869"/>
                    <a:gd name="T8" fmla="*/ 314 w 314"/>
                    <a:gd name="T9" fmla="*/ 991 h 1869"/>
                    <a:gd name="T10" fmla="*/ 314 w 314"/>
                    <a:gd name="T11" fmla="*/ 0 h 1869"/>
                    <a:gd name="T12" fmla="*/ 0 w 314"/>
                    <a:gd name="T13" fmla="*/ 0 h 1869"/>
                  </a:gdLst>
                  <a:ahLst/>
                  <a:cxnLst>
                    <a:cxn ang="0">
                      <a:pos x="T0" y="T1"/>
                    </a:cxn>
                    <a:cxn ang="0">
                      <a:pos x="T2" y="T3"/>
                    </a:cxn>
                    <a:cxn ang="0">
                      <a:pos x="T4" y="T5"/>
                    </a:cxn>
                    <a:cxn ang="0">
                      <a:pos x="T6" y="T7"/>
                    </a:cxn>
                    <a:cxn ang="0">
                      <a:pos x="T8" y="T9"/>
                    </a:cxn>
                    <a:cxn ang="0">
                      <a:pos x="T10" y="T11"/>
                    </a:cxn>
                    <a:cxn ang="0">
                      <a:pos x="T12" y="T13"/>
                    </a:cxn>
                  </a:cxnLst>
                  <a:rect l="0" t="0" r="r" b="b"/>
                  <a:pathLst>
                    <a:path w="314" h="1869">
                      <a:moveTo>
                        <a:pt x="0" y="0"/>
                      </a:moveTo>
                      <a:lnTo>
                        <a:pt x="0" y="1093"/>
                      </a:lnTo>
                      <a:lnTo>
                        <a:pt x="0" y="1869"/>
                      </a:lnTo>
                      <a:lnTo>
                        <a:pt x="314" y="1869"/>
                      </a:lnTo>
                      <a:lnTo>
                        <a:pt x="314" y="991"/>
                      </a:lnTo>
                      <a:lnTo>
                        <a:pt x="314" y="0"/>
                      </a:lnTo>
                      <a:lnTo>
                        <a:pt x="0"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B0F0"/>
                    </a:solidFill>
                    <a:effectLst/>
                    <a:uLnTx/>
                    <a:uFillTx/>
                    <a:latin typeface="Segoe UI"/>
                  </a:endParaRPr>
                </a:p>
              </p:txBody>
            </p:sp>
            <p:sp>
              <p:nvSpPr>
                <p:cNvPr id="454" name="Freeform 13"/>
                <p:cNvSpPr>
                  <a:spLocks/>
                </p:cNvSpPr>
                <p:nvPr/>
              </p:nvSpPr>
              <p:spPr bwMode="auto">
                <a:xfrm>
                  <a:off x="10764271" y="6070049"/>
                  <a:ext cx="84051" cy="449561"/>
                </a:xfrm>
                <a:custGeom>
                  <a:avLst/>
                  <a:gdLst>
                    <a:gd name="T0" fmla="*/ 0 w 314"/>
                    <a:gd name="T1" fmla="*/ 0 h 1273"/>
                    <a:gd name="T2" fmla="*/ 0 w 314"/>
                    <a:gd name="T3" fmla="*/ 251 h 1273"/>
                    <a:gd name="T4" fmla="*/ 0 w 314"/>
                    <a:gd name="T5" fmla="*/ 1273 h 1273"/>
                    <a:gd name="T6" fmla="*/ 314 w 314"/>
                    <a:gd name="T7" fmla="*/ 1273 h 1273"/>
                    <a:gd name="T8" fmla="*/ 314 w 314"/>
                    <a:gd name="T9" fmla="*/ 149 h 1273"/>
                    <a:gd name="T10" fmla="*/ 314 w 314"/>
                    <a:gd name="T11" fmla="*/ 0 h 1273"/>
                    <a:gd name="T12" fmla="*/ 0 w 314"/>
                    <a:gd name="T13" fmla="*/ 0 h 1273"/>
                  </a:gdLst>
                  <a:ahLst/>
                  <a:cxnLst>
                    <a:cxn ang="0">
                      <a:pos x="T0" y="T1"/>
                    </a:cxn>
                    <a:cxn ang="0">
                      <a:pos x="T2" y="T3"/>
                    </a:cxn>
                    <a:cxn ang="0">
                      <a:pos x="T4" y="T5"/>
                    </a:cxn>
                    <a:cxn ang="0">
                      <a:pos x="T6" y="T7"/>
                    </a:cxn>
                    <a:cxn ang="0">
                      <a:pos x="T8" y="T9"/>
                    </a:cxn>
                    <a:cxn ang="0">
                      <a:pos x="T10" y="T11"/>
                    </a:cxn>
                    <a:cxn ang="0">
                      <a:pos x="T12" y="T13"/>
                    </a:cxn>
                  </a:cxnLst>
                  <a:rect l="0" t="0" r="r" b="b"/>
                  <a:pathLst>
                    <a:path w="314" h="1273">
                      <a:moveTo>
                        <a:pt x="0" y="0"/>
                      </a:moveTo>
                      <a:lnTo>
                        <a:pt x="0" y="251"/>
                      </a:lnTo>
                      <a:lnTo>
                        <a:pt x="0" y="1273"/>
                      </a:lnTo>
                      <a:lnTo>
                        <a:pt x="314" y="1273"/>
                      </a:lnTo>
                      <a:lnTo>
                        <a:pt x="314" y="149"/>
                      </a:lnTo>
                      <a:lnTo>
                        <a:pt x="314" y="0"/>
                      </a:lnTo>
                      <a:lnTo>
                        <a:pt x="0"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B0F0"/>
                    </a:solidFill>
                    <a:effectLst/>
                    <a:uLnTx/>
                    <a:uFillTx/>
                    <a:latin typeface="Segoe UI"/>
                  </a:endParaRPr>
                </a:p>
              </p:txBody>
            </p:sp>
          </p:grpSp>
        </p:grpSp>
        <p:sp>
          <p:nvSpPr>
            <p:cNvPr id="443" name="Rectangle 12"/>
            <p:cNvSpPr>
              <a:spLocks noChangeArrowheads="1"/>
            </p:cNvSpPr>
            <p:nvPr/>
          </p:nvSpPr>
          <p:spPr bwMode="auto">
            <a:xfrm>
              <a:off x="9430600" y="3692189"/>
              <a:ext cx="374359" cy="62999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B0F0"/>
                </a:solidFill>
                <a:effectLst/>
                <a:uLnTx/>
                <a:uFillTx/>
                <a:latin typeface="Segoe UI"/>
              </a:endParaRPr>
            </a:p>
          </p:txBody>
        </p:sp>
        <p:sp>
          <p:nvSpPr>
            <p:cNvPr id="444" name="Freeform 13"/>
            <p:cNvSpPr>
              <a:spLocks/>
            </p:cNvSpPr>
            <p:nvPr/>
          </p:nvSpPr>
          <p:spPr bwMode="auto">
            <a:xfrm>
              <a:off x="9547187" y="4360686"/>
              <a:ext cx="141187" cy="18183"/>
            </a:xfrm>
            <a:custGeom>
              <a:avLst/>
              <a:gdLst>
                <a:gd name="T0" fmla="*/ 56 w 56"/>
                <a:gd name="T1" fmla="*/ 3 h 7"/>
                <a:gd name="T2" fmla="*/ 52 w 56"/>
                <a:gd name="T3" fmla="*/ 7 h 7"/>
                <a:gd name="T4" fmla="*/ 4 w 56"/>
                <a:gd name="T5" fmla="*/ 7 h 7"/>
                <a:gd name="T6" fmla="*/ 0 w 56"/>
                <a:gd name="T7" fmla="*/ 3 h 7"/>
                <a:gd name="T8" fmla="*/ 4 w 56"/>
                <a:gd name="T9" fmla="*/ 0 h 7"/>
                <a:gd name="T10" fmla="*/ 52 w 56"/>
                <a:gd name="T11" fmla="*/ 0 h 7"/>
                <a:gd name="T12" fmla="*/ 56 w 56"/>
                <a:gd name="T13" fmla="*/ 3 h 7"/>
              </a:gdLst>
              <a:ahLst/>
              <a:cxnLst>
                <a:cxn ang="0">
                  <a:pos x="T0" y="T1"/>
                </a:cxn>
                <a:cxn ang="0">
                  <a:pos x="T2" y="T3"/>
                </a:cxn>
                <a:cxn ang="0">
                  <a:pos x="T4" y="T5"/>
                </a:cxn>
                <a:cxn ang="0">
                  <a:pos x="T6" y="T7"/>
                </a:cxn>
                <a:cxn ang="0">
                  <a:pos x="T8" y="T9"/>
                </a:cxn>
                <a:cxn ang="0">
                  <a:pos x="T10" y="T11"/>
                </a:cxn>
                <a:cxn ang="0">
                  <a:pos x="T12" y="T13"/>
                </a:cxn>
              </a:cxnLst>
              <a:rect l="0" t="0" r="r" b="b"/>
              <a:pathLst>
                <a:path w="56" h="7">
                  <a:moveTo>
                    <a:pt x="56" y="3"/>
                  </a:moveTo>
                  <a:cubicBezTo>
                    <a:pt x="56" y="5"/>
                    <a:pt x="54" y="7"/>
                    <a:pt x="52" y="7"/>
                  </a:cubicBezTo>
                  <a:cubicBezTo>
                    <a:pt x="4" y="7"/>
                    <a:pt x="4" y="7"/>
                    <a:pt x="4" y="7"/>
                  </a:cubicBezTo>
                  <a:cubicBezTo>
                    <a:pt x="2" y="7"/>
                    <a:pt x="0" y="5"/>
                    <a:pt x="0" y="3"/>
                  </a:cubicBezTo>
                  <a:cubicBezTo>
                    <a:pt x="0" y="1"/>
                    <a:pt x="2" y="0"/>
                    <a:pt x="4" y="0"/>
                  </a:cubicBezTo>
                  <a:cubicBezTo>
                    <a:pt x="52" y="0"/>
                    <a:pt x="52" y="0"/>
                    <a:pt x="52" y="0"/>
                  </a:cubicBezTo>
                  <a:cubicBezTo>
                    <a:pt x="54" y="0"/>
                    <a:pt x="56" y="1"/>
                    <a:pt x="56" y="3"/>
                  </a:cubicBezTo>
                  <a:close/>
                </a:path>
              </a:pathLst>
            </a:custGeom>
            <a:solidFill>
              <a:srgbClr val="FFC000"/>
            </a:solidFill>
            <a:ln>
              <a:noFill/>
            </a:ln>
            <a:extLst/>
          </p:spPr>
          <p:txBody>
            <a:bodyPr vert="horz" wrap="square" lIns="91401" tIns="45700" rIns="91401" bIns="4570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B0F0"/>
                </a:solidFill>
                <a:effectLst/>
                <a:uLnTx/>
                <a:uFillTx/>
                <a:latin typeface="Segoe UI"/>
              </a:endParaRPr>
            </a:p>
          </p:txBody>
        </p:sp>
        <p:sp>
          <p:nvSpPr>
            <p:cNvPr id="445" name="Rectangle 14"/>
            <p:cNvSpPr>
              <a:spLocks noChangeArrowheads="1"/>
            </p:cNvSpPr>
            <p:nvPr/>
          </p:nvSpPr>
          <p:spPr bwMode="auto">
            <a:xfrm>
              <a:off x="9430600" y="4322181"/>
              <a:ext cx="124073" cy="1070"/>
            </a:xfrm>
            <a:prstGeom prst="rect">
              <a:avLst/>
            </a:prstGeom>
            <a:solidFill>
              <a:srgbClr val="5C4768"/>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B0F0"/>
                </a:solidFill>
                <a:effectLst/>
                <a:uLnTx/>
                <a:uFillTx/>
                <a:latin typeface="Segoe UI"/>
              </a:endParaRPr>
            </a:p>
          </p:txBody>
        </p:sp>
        <p:sp>
          <p:nvSpPr>
            <p:cNvPr id="446" name="Freeform 15"/>
            <p:cNvSpPr>
              <a:spLocks/>
            </p:cNvSpPr>
            <p:nvPr/>
          </p:nvSpPr>
          <p:spPr bwMode="auto">
            <a:xfrm>
              <a:off x="9430600" y="4322181"/>
              <a:ext cx="124073" cy="0"/>
            </a:xfrm>
            <a:custGeom>
              <a:avLst/>
              <a:gdLst>
                <a:gd name="T0" fmla="*/ 116 w 116"/>
                <a:gd name="T1" fmla="*/ 0 w 116"/>
                <a:gd name="T2" fmla="*/ 0 w 116"/>
                <a:gd name="T3" fmla="*/ 116 w 116"/>
              </a:gdLst>
              <a:ahLst/>
              <a:cxnLst>
                <a:cxn ang="0">
                  <a:pos x="T0" y="0"/>
                </a:cxn>
                <a:cxn ang="0">
                  <a:pos x="T1" y="0"/>
                </a:cxn>
                <a:cxn ang="0">
                  <a:pos x="T2" y="0"/>
                </a:cxn>
                <a:cxn ang="0">
                  <a:pos x="T3" y="0"/>
                </a:cxn>
              </a:cxnLst>
              <a:rect l="0" t="0" r="r" b="b"/>
              <a:pathLst>
                <a:path w="116">
                  <a:moveTo>
                    <a:pt x="116" y="0"/>
                  </a:moveTo>
                  <a:lnTo>
                    <a:pt x="0" y="0"/>
                  </a:lnTo>
                  <a:lnTo>
                    <a:pt x="0" y="0"/>
                  </a:lnTo>
                  <a:lnTo>
                    <a:pt x="116"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B0F0"/>
                </a:solidFill>
                <a:effectLst/>
                <a:uLnTx/>
                <a:uFillTx/>
                <a:latin typeface="Segoe UI"/>
              </a:endParaRPr>
            </a:p>
          </p:txBody>
        </p:sp>
        <p:sp>
          <p:nvSpPr>
            <p:cNvPr id="447" name="Freeform 17"/>
            <p:cNvSpPr>
              <a:spLocks/>
            </p:cNvSpPr>
            <p:nvPr/>
          </p:nvSpPr>
          <p:spPr bwMode="auto">
            <a:xfrm>
              <a:off x="9430600" y="3692189"/>
              <a:ext cx="220337" cy="629993"/>
            </a:xfrm>
            <a:custGeom>
              <a:avLst/>
              <a:gdLst>
                <a:gd name="T0" fmla="*/ 206 w 206"/>
                <a:gd name="T1" fmla="*/ 0 h 589"/>
                <a:gd name="T2" fmla="*/ 0 w 206"/>
                <a:gd name="T3" fmla="*/ 0 h 589"/>
                <a:gd name="T4" fmla="*/ 0 w 206"/>
                <a:gd name="T5" fmla="*/ 589 h 589"/>
                <a:gd name="T6" fmla="*/ 116 w 206"/>
                <a:gd name="T7" fmla="*/ 589 h 589"/>
                <a:gd name="T8" fmla="*/ 206 w 206"/>
                <a:gd name="T9" fmla="*/ 0 h 589"/>
              </a:gdLst>
              <a:ahLst/>
              <a:cxnLst>
                <a:cxn ang="0">
                  <a:pos x="T0" y="T1"/>
                </a:cxn>
                <a:cxn ang="0">
                  <a:pos x="T2" y="T3"/>
                </a:cxn>
                <a:cxn ang="0">
                  <a:pos x="T4" y="T5"/>
                </a:cxn>
                <a:cxn ang="0">
                  <a:pos x="T6" y="T7"/>
                </a:cxn>
                <a:cxn ang="0">
                  <a:pos x="T8" y="T9"/>
                </a:cxn>
              </a:cxnLst>
              <a:rect l="0" t="0" r="r" b="b"/>
              <a:pathLst>
                <a:path w="206" h="589">
                  <a:moveTo>
                    <a:pt x="206" y="0"/>
                  </a:moveTo>
                  <a:lnTo>
                    <a:pt x="0" y="0"/>
                  </a:lnTo>
                  <a:lnTo>
                    <a:pt x="0" y="589"/>
                  </a:lnTo>
                  <a:lnTo>
                    <a:pt x="116" y="589"/>
                  </a:lnTo>
                  <a:lnTo>
                    <a:pt x="206"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B0F0"/>
                </a:solidFill>
                <a:effectLst/>
                <a:uLnTx/>
                <a:uFillTx/>
                <a:latin typeface="Segoe UI"/>
              </a:endParaRPr>
            </a:p>
          </p:txBody>
        </p:sp>
      </p:grpSp>
      <p:grpSp>
        <p:nvGrpSpPr>
          <p:cNvPr id="455" name="Group 454"/>
          <p:cNvGrpSpPr/>
          <p:nvPr/>
        </p:nvGrpSpPr>
        <p:grpSpPr>
          <a:xfrm>
            <a:off x="10023104" y="3548072"/>
            <a:ext cx="1709200" cy="873342"/>
            <a:chOff x="9708797" y="4105152"/>
            <a:chExt cx="1709928" cy="873714"/>
          </a:xfrm>
        </p:grpSpPr>
        <p:grpSp>
          <p:nvGrpSpPr>
            <p:cNvPr id="456" name="Group 455"/>
            <p:cNvGrpSpPr/>
            <p:nvPr/>
          </p:nvGrpSpPr>
          <p:grpSpPr>
            <a:xfrm>
              <a:off x="9708797" y="4105152"/>
              <a:ext cx="1709928" cy="873714"/>
              <a:chOff x="13377563" y="2176438"/>
              <a:chExt cx="1709928" cy="873714"/>
            </a:xfrm>
          </p:grpSpPr>
          <p:sp>
            <p:nvSpPr>
              <p:cNvPr id="469" name="Freeform 5"/>
              <p:cNvSpPr>
                <a:spLocks/>
              </p:cNvSpPr>
              <p:nvPr/>
            </p:nvSpPr>
            <p:spPr bwMode="auto">
              <a:xfrm>
                <a:off x="13377563" y="2981404"/>
                <a:ext cx="1709928" cy="68748"/>
              </a:xfrm>
              <a:custGeom>
                <a:avLst/>
                <a:gdLst>
                  <a:gd name="T0" fmla="*/ 0 w 578"/>
                  <a:gd name="T1" fmla="*/ 6 h 23"/>
                  <a:gd name="T2" fmla="*/ 0 w 578"/>
                  <a:gd name="T3" fmla="*/ 11 h 23"/>
                  <a:gd name="T4" fmla="*/ 0 w 578"/>
                  <a:gd name="T5" fmla="*/ 12 h 23"/>
                  <a:gd name="T6" fmla="*/ 0 w 578"/>
                  <a:gd name="T7" fmla="*/ 12 h 23"/>
                  <a:gd name="T8" fmla="*/ 0 w 578"/>
                  <a:gd name="T9" fmla="*/ 13 h 23"/>
                  <a:gd name="T10" fmla="*/ 0 w 578"/>
                  <a:gd name="T11" fmla="*/ 14 h 23"/>
                  <a:gd name="T12" fmla="*/ 11 w 578"/>
                  <a:gd name="T13" fmla="*/ 23 h 23"/>
                  <a:gd name="T14" fmla="*/ 566 w 578"/>
                  <a:gd name="T15" fmla="*/ 23 h 23"/>
                  <a:gd name="T16" fmla="*/ 578 w 578"/>
                  <a:gd name="T17" fmla="*/ 15 h 23"/>
                  <a:gd name="T18" fmla="*/ 578 w 578"/>
                  <a:gd name="T19" fmla="*/ 14 h 23"/>
                  <a:gd name="T20" fmla="*/ 578 w 578"/>
                  <a:gd name="T21" fmla="*/ 6 h 23"/>
                  <a:gd name="T22" fmla="*/ 0 w 578"/>
                  <a:gd name="T23" fmla="*/ 6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8" h="23">
                    <a:moveTo>
                      <a:pt x="0" y="6"/>
                    </a:moveTo>
                    <a:cubicBezTo>
                      <a:pt x="0" y="18"/>
                      <a:pt x="0" y="11"/>
                      <a:pt x="0" y="11"/>
                    </a:cubicBezTo>
                    <a:cubicBezTo>
                      <a:pt x="0" y="12"/>
                      <a:pt x="0" y="12"/>
                      <a:pt x="0" y="12"/>
                    </a:cubicBezTo>
                    <a:cubicBezTo>
                      <a:pt x="0" y="12"/>
                      <a:pt x="0" y="12"/>
                      <a:pt x="0" y="12"/>
                    </a:cubicBezTo>
                    <a:cubicBezTo>
                      <a:pt x="0" y="13"/>
                      <a:pt x="0" y="13"/>
                      <a:pt x="0" y="13"/>
                    </a:cubicBezTo>
                    <a:cubicBezTo>
                      <a:pt x="0" y="14"/>
                      <a:pt x="0" y="14"/>
                      <a:pt x="0" y="14"/>
                    </a:cubicBezTo>
                    <a:cubicBezTo>
                      <a:pt x="0" y="19"/>
                      <a:pt x="6" y="23"/>
                      <a:pt x="11" y="23"/>
                    </a:cubicBezTo>
                    <a:cubicBezTo>
                      <a:pt x="566" y="23"/>
                      <a:pt x="566" y="23"/>
                      <a:pt x="566" y="23"/>
                    </a:cubicBezTo>
                    <a:cubicBezTo>
                      <a:pt x="572" y="23"/>
                      <a:pt x="576" y="20"/>
                      <a:pt x="578" y="15"/>
                    </a:cubicBezTo>
                    <a:cubicBezTo>
                      <a:pt x="578" y="14"/>
                      <a:pt x="578" y="14"/>
                      <a:pt x="578" y="14"/>
                    </a:cubicBezTo>
                    <a:cubicBezTo>
                      <a:pt x="578" y="0"/>
                      <a:pt x="578" y="6"/>
                      <a:pt x="578" y="6"/>
                    </a:cubicBezTo>
                    <a:lnTo>
                      <a:pt x="0" y="6"/>
                    </a:lnTo>
                    <a:close/>
                  </a:path>
                </a:pathLst>
              </a:custGeom>
              <a:solidFill>
                <a:srgbClr val="FFFFFF"/>
              </a:solidFill>
              <a:ln>
                <a:noFill/>
              </a:ln>
            </p:spPr>
            <p:txBody>
              <a:bodyPr vert="horz" wrap="square" lIns="91401" tIns="45700" rIns="91401" bIns="4570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B0F0"/>
                  </a:solidFill>
                  <a:effectLst/>
                  <a:uLnTx/>
                  <a:uFillTx/>
                  <a:latin typeface="Segoe UI"/>
                </a:endParaRPr>
              </a:p>
            </p:txBody>
          </p:sp>
          <p:sp>
            <p:nvSpPr>
              <p:cNvPr id="470" name="Freeform 6"/>
              <p:cNvSpPr>
                <a:spLocks/>
              </p:cNvSpPr>
              <p:nvPr/>
            </p:nvSpPr>
            <p:spPr bwMode="auto">
              <a:xfrm>
                <a:off x="13593804" y="2176438"/>
                <a:ext cx="1277446" cy="828716"/>
              </a:xfrm>
              <a:custGeom>
                <a:avLst/>
                <a:gdLst>
                  <a:gd name="T0" fmla="*/ 15 w 432"/>
                  <a:gd name="T1" fmla="*/ 278 h 278"/>
                  <a:gd name="T2" fmla="*/ 418 w 432"/>
                  <a:gd name="T3" fmla="*/ 278 h 278"/>
                  <a:gd name="T4" fmla="*/ 432 w 432"/>
                  <a:gd name="T5" fmla="*/ 263 h 278"/>
                  <a:gd name="T6" fmla="*/ 432 w 432"/>
                  <a:gd name="T7" fmla="*/ 15 h 278"/>
                  <a:gd name="T8" fmla="*/ 418 w 432"/>
                  <a:gd name="T9" fmla="*/ 0 h 278"/>
                  <a:gd name="T10" fmla="*/ 15 w 432"/>
                  <a:gd name="T11" fmla="*/ 0 h 278"/>
                  <a:gd name="T12" fmla="*/ 0 w 432"/>
                  <a:gd name="T13" fmla="*/ 15 h 278"/>
                  <a:gd name="T14" fmla="*/ 0 w 432"/>
                  <a:gd name="T15" fmla="*/ 263 h 278"/>
                  <a:gd name="T16" fmla="*/ 15 w 432"/>
                  <a:gd name="T17" fmla="*/ 278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2" h="278">
                    <a:moveTo>
                      <a:pt x="15" y="278"/>
                    </a:moveTo>
                    <a:cubicBezTo>
                      <a:pt x="418" y="278"/>
                      <a:pt x="418" y="278"/>
                      <a:pt x="418" y="278"/>
                    </a:cubicBezTo>
                    <a:cubicBezTo>
                      <a:pt x="427" y="278"/>
                      <a:pt x="432" y="272"/>
                      <a:pt x="432" y="263"/>
                    </a:cubicBezTo>
                    <a:cubicBezTo>
                      <a:pt x="432" y="15"/>
                      <a:pt x="432" y="15"/>
                      <a:pt x="432" y="15"/>
                    </a:cubicBezTo>
                    <a:cubicBezTo>
                      <a:pt x="432" y="6"/>
                      <a:pt x="427" y="0"/>
                      <a:pt x="418" y="0"/>
                    </a:cubicBezTo>
                    <a:cubicBezTo>
                      <a:pt x="15" y="0"/>
                      <a:pt x="15" y="0"/>
                      <a:pt x="15" y="0"/>
                    </a:cubicBezTo>
                    <a:cubicBezTo>
                      <a:pt x="8" y="0"/>
                      <a:pt x="0" y="6"/>
                      <a:pt x="0" y="15"/>
                    </a:cubicBezTo>
                    <a:cubicBezTo>
                      <a:pt x="0" y="263"/>
                      <a:pt x="0" y="263"/>
                      <a:pt x="0" y="263"/>
                    </a:cubicBezTo>
                    <a:cubicBezTo>
                      <a:pt x="0" y="272"/>
                      <a:pt x="8" y="278"/>
                      <a:pt x="15" y="278"/>
                    </a:cubicBezTo>
                  </a:path>
                </a:pathLst>
              </a:custGeom>
              <a:solidFill>
                <a:srgbClr val="FFFFFF"/>
              </a:solidFill>
              <a:ln>
                <a:noFill/>
              </a:ln>
            </p:spPr>
            <p:txBody>
              <a:bodyPr vert="horz" wrap="square" lIns="91401" tIns="45700" rIns="91401" bIns="4570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B0F0"/>
                  </a:solidFill>
                  <a:effectLst/>
                  <a:uLnTx/>
                  <a:uFillTx/>
                  <a:latin typeface="Segoe UI"/>
                </a:endParaRPr>
              </a:p>
            </p:txBody>
          </p:sp>
          <p:sp>
            <p:nvSpPr>
              <p:cNvPr id="471" name="Freeform 7"/>
              <p:cNvSpPr>
                <a:spLocks/>
              </p:cNvSpPr>
              <p:nvPr/>
            </p:nvSpPr>
            <p:spPr bwMode="auto">
              <a:xfrm>
                <a:off x="13650052" y="2223936"/>
                <a:ext cx="1167451" cy="727470"/>
              </a:xfrm>
              <a:custGeom>
                <a:avLst/>
                <a:gdLst>
                  <a:gd name="T0" fmla="*/ 0 w 395"/>
                  <a:gd name="T1" fmla="*/ 0 h 244"/>
                  <a:gd name="T2" fmla="*/ 395 w 395"/>
                  <a:gd name="T3" fmla="*/ 0 h 244"/>
                  <a:gd name="T4" fmla="*/ 395 w 395"/>
                  <a:gd name="T5" fmla="*/ 244 h 244"/>
                  <a:gd name="T6" fmla="*/ 0 w 395"/>
                  <a:gd name="T7" fmla="*/ 244 h 244"/>
                  <a:gd name="T8" fmla="*/ 0 w 395"/>
                  <a:gd name="T9" fmla="*/ 0 h 244"/>
                </a:gdLst>
                <a:ahLst/>
                <a:cxnLst>
                  <a:cxn ang="0">
                    <a:pos x="T0" y="T1"/>
                  </a:cxn>
                  <a:cxn ang="0">
                    <a:pos x="T2" y="T3"/>
                  </a:cxn>
                  <a:cxn ang="0">
                    <a:pos x="T4" y="T5"/>
                  </a:cxn>
                  <a:cxn ang="0">
                    <a:pos x="T6" y="T7"/>
                  </a:cxn>
                  <a:cxn ang="0">
                    <a:pos x="T8" y="T9"/>
                  </a:cxn>
                </a:cxnLst>
                <a:rect l="0" t="0" r="r" b="b"/>
                <a:pathLst>
                  <a:path w="395" h="244">
                    <a:moveTo>
                      <a:pt x="0" y="0"/>
                    </a:moveTo>
                    <a:cubicBezTo>
                      <a:pt x="395" y="0"/>
                      <a:pt x="395" y="0"/>
                      <a:pt x="395" y="0"/>
                    </a:cubicBezTo>
                    <a:cubicBezTo>
                      <a:pt x="395" y="244"/>
                      <a:pt x="395" y="244"/>
                      <a:pt x="395" y="244"/>
                    </a:cubicBezTo>
                    <a:cubicBezTo>
                      <a:pt x="0" y="244"/>
                      <a:pt x="0" y="244"/>
                      <a:pt x="0" y="244"/>
                    </a:cubicBezTo>
                    <a:cubicBezTo>
                      <a:pt x="0" y="0"/>
                      <a:pt x="0" y="0"/>
                      <a:pt x="0" y="0"/>
                    </a:cubicBezTo>
                  </a:path>
                </a:pathLst>
              </a:custGeom>
              <a:solidFill>
                <a:srgbClr val="DC3C00"/>
              </a:solidFill>
              <a:ln>
                <a:noFill/>
              </a:ln>
            </p:spPr>
            <p:txBody>
              <a:bodyPr vert="horz" wrap="square" lIns="91401" tIns="45700" rIns="91401" bIns="4570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B0F0"/>
                  </a:solidFill>
                  <a:effectLst/>
                  <a:uLnTx/>
                  <a:uFillTx/>
                  <a:latin typeface="Segoe UI"/>
                </a:endParaRPr>
              </a:p>
            </p:txBody>
          </p:sp>
        </p:grpSp>
        <p:grpSp>
          <p:nvGrpSpPr>
            <p:cNvPr id="457" name="Group 1031"/>
            <p:cNvGrpSpPr>
              <a:grpSpLocks/>
            </p:cNvGrpSpPr>
            <p:nvPr/>
          </p:nvGrpSpPr>
          <p:grpSpPr bwMode="auto">
            <a:xfrm>
              <a:off x="10118108" y="4299632"/>
              <a:ext cx="923472" cy="460684"/>
              <a:chOff x="4841436" y="5510539"/>
              <a:chExt cx="1049696" cy="523224"/>
            </a:xfrm>
            <a:solidFill>
              <a:srgbClr val="FFFFFF"/>
            </a:solidFill>
          </p:grpSpPr>
          <p:sp>
            <p:nvSpPr>
              <p:cNvPr id="458" name="Freeform 67"/>
              <p:cNvSpPr>
                <a:spLocks/>
              </p:cNvSpPr>
              <p:nvPr/>
            </p:nvSpPr>
            <p:spPr bwMode="auto">
              <a:xfrm>
                <a:off x="5030334" y="5852188"/>
                <a:ext cx="59777" cy="181575"/>
              </a:xfrm>
              <a:custGeom>
                <a:avLst/>
                <a:gdLst>
                  <a:gd name="T0" fmla="*/ 0 w 222"/>
                  <a:gd name="T1" fmla="*/ 0 h 674"/>
                  <a:gd name="T2" fmla="*/ 0 w 222"/>
                  <a:gd name="T3" fmla="*/ 135 h 674"/>
                  <a:gd name="T4" fmla="*/ 0 w 222"/>
                  <a:gd name="T5" fmla="*/ 674 h 674"/>
                  <a:gd name="T6" fmla="*/ 222 w 222"/>
                  <a:gd name="T7" fmla="*/ 674 h 674"/>
                  <a:gd name="T8" fmla="*/ 222 w 222"/>
                  <a:gd name="T9" fmla="*/ 29 h 674"/>
                  <a:gd name="T10" fmla="*/ 222 w 222"/>
                  <a:gd name="T11" fmla="*/ 0 h 674"/>
                  <a:gd name="T12" fmla="*/ 0 w 222"/>
                  <a:gd name="T13" fmla="*/ 0 h 674"/>
                </a:gdLst>
                <a:ahLst/>
                <a:cxnLst>
                  <a:cxn ang="0">
                    <a:pos x="T0" y="T1"/>
                  </a:cxn>
                  <a:cxn ang="0">
                    <a:pos x="T2" y="T3"/>
                  </a:cxn>
                  <a:cxn ang="0">
                    <a:pos x="T4" y="T5"/>
                  </a:cxn>
                  <a:cxn ang="0">
                    <a:pos x="T6" y="T7"/>
                  </a:cxn>
                  <a:cxn ang="0">
                    <a:pos x="T8" y="T9"/>
                  </a:cxn>
                  <a:cxn ang="0">
                    <a:pos x="T10" y="T11"/>
                  </a:cxn>
                  <a:cxn ang="0">
                    <a:pos x="T12" y="T13"/>
                  </a:cxn>
                </a:cxnLst>
                <a:rect l="0" t="0" r="r" b="b"/>
                <a:pathLst>
                  <a:path w="222" h="674">
                    <a:moveTo>
                      <a:pt x="0" y="0"/>
                    </a:moveTo>
                    <a:lnTo>
                      <a:pt x="0" y="135"/>
                    </a:lnTo>
                    <a:lnTo>
                      <a:pt x="0" y="674"/>
                    </a:lnTo>
                    <a:lnTo>
                      <a:pt x="222" y="674"/>
                    </a:lnTo>
                    <a:lnTo>
                      <a:pt x="222" y="29"/>
                    </a:lnTo>
                    <a:lnTo>
                      <a:pt x="222" y="0"/>
                    </a:lnTo>
                    <a:lnTo>
                      <a:pt x="0" y="0"/>
                    </a:lnTo>
                    <a:close/>
                  </a:path>
                </a:pathLst>
              </a:custGeom>
              <a:grpFill/>
              <a:ln>
                <a:noFill/>
              </a:ln>
            </p:spPr>
            <p:txBody>
              <a:bodyPr/>
              <a:lstStyle/>
              <a:p>
                <a:pPr marL="0" marR="0" lvl="0" indent="0" defTabSz="932151"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B0F0"/>
                  </a:solidFill>
                  <a:effectLst/>
                  <a:uLnTx/>
                  <a:uFillTx/>
                  <a:latin typeface="Segoe UI"/>
                </a:endParaRPr>
              </a:p>
            </p:txBody>
          </p:sp>
          <p:sp>
            <p:nvSpPr>
              <p:cNvPr id="459" name="Freeform 68"/>
              <p:cNvSpPr>
                <a:spLocks/>
              </p:cNvSpPr>
              <p:nvPr/>
            </p:nvSpPr>
            <p:spPr bwMode="auto">
              <a:xfrm>
                <a:off x="5125978" y="5677779"/>
                <a:ext cx="59777" cy="355984"/>
              </a:xfrm>
              <a:custGeom>
                <a:avLst/>
                <a:gdLst>
                  <a:gd name="T0" fmla="*/ 0 w 223"/>
                  <a:gd name="T1" fmla="*/ 0 h 1319"/>
                  <a:gd name="T2" fmla="*/ 0 w 223"/>
                  <a:gd name="T3" fmla="*/ 652 h 1319"/>
                  <a:gd name="T4" fmla="*/ 0 w 223"/>
                  <a:gd name="T5" fmla="*/ 1319 h 1319"/>
                  <a:gd name="T6" fmla="*/ 223 w 223"/>
                  <a:gd name="T7" fmla="*/ 1319 h 1319"/>
                  <a:gd name="T8" fmla="*/ 223 w 223"/>
                  <a:gd name="T9" fmla="*/ 548 h 1319"/>
                  <a:gd name="T10" fmla="*/ 223 w 223"/>
                  <a:gd name="T11" fmla="*/ 0 h 1319"/>
                  <a:gd name="T12" fmla="*/ 0 w 223"/>
                  <a:gd name="T13" fmla="*/ 0 h 1319"/>
                </a:gdLst>
                <a:ahLst/>
                <a:cxnLst>
                  <a:cxn ang="0">
                    <a:pos x="T0" y="T1"/>
                  </a:cxn>
                  <a:cxn ang="0">
                    <a:pos x="T2" y="T3"/>
                  </a:cxn>
                  <a:cxn ang="0">
                    <a:pos x="T4" y="T5"/>
                  </a:cxn>
                  <a:cxn ang="0">
                    <a:pos x="T6" y="T7"/>
                  </a:cxn>
                  <a:cxn ang="0">
                    <a:pos x="T8" y="T9"/>
                  </a:cxn>
                  <a:cxn ang="0">
                    <a:pos x="T10" y="T11"/>
                  </a:cxn>
                  <a:cxn ang="0">
                    <a:pos x="T12" y="T13"/>
                  </a:cxn>
                </a:cxnLst>
                <a:rect l="0" t="0" r="r" b="b"/>
                <a:pathLst>
                  <a:path w="223" h="1319">
                    <a:moveTo>
                      <a:pt x="0" y="0"/>
                    </a:moveTo>
                    <a:lnTo>
                      <a:pt x="0" y="652"/>
                    </a:lnTo>
                    <a:lnTo>
                      <a:pt x="0" y="1319"/>
                    </a:lnTo>
                    <a:lnTo>
                      <a:pt x="223" y="1319"/>
                    </a:lnTo>
                    <a:lnTo>
                      <a:pt x="223" y="548"/>
                    </a:lnTo>
                    <a:lnTo>
                      <a:pt x="223" y="0"/>
                    </a:lnTo>
                    <a:lnTo>
                      <a:pt x="0" y="0"/>
                    </a:lnTo>
                    <a:close/>
                  </a:path>
                </a:pathLst>
              </a:custGeom>
              <a:grpFill/>
              <a:ln>
                <a:noFill/>
              </a:ln>
            </p:spPr>
            <p:txBody>
              <a:bodyPr/>
              <a:lstStyle/>
              <a:p>
                <a:pPr marL="0" marR="0" lvl="0" indent="0" defTabSz="932151"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B0F0"/>
                  </a:solidFill>
                  <a:effectLst/>
                  <a:uLnTx/>
                  <a:uFillTx/>
                  <a:latin typeface="Segoe UI"/>
                </a:endParaRPr>
              </a:p>
            </p:txBody>
          </p:sp>
          <p:sp>
            <p:nvSpPr>
              <p:cNvPr id="460" name="Freeform 69"/>
              <p:cNvSpPr>
                <a:spLocks/>
              </p:cNvSpPr>
              <p:nvPr/>
            </p:nvSpPr>
            <p:spPr bwMode="auto">
              <a:xfrm>
                <a:off x="5219231" y="5517707"/>
                <a:ext cx="62169" cy="516056"/>
              </a:xfrm>
              <a:custGeom>
                <a:avLst/>
                <a:gdLst>
                  <a:gd name="T0" fmla="*/ 0 w 223"/>
                  <a:gd name="T1" fmla="*/ 0 h 1909"/>
                  <a:gd name="T2" fmla="*/ 0 w 223"/>
                  <a:gd name="T3" fmla="*/ 1117 h 1909"/>
                  <a:gd name="T4" fmla="*/ 0 w 223"/>
                  <a:gd name="T5" fmla="*/ 1909 h 1909"/>
                  <a:gd name="T6" fmla="*/ 223 w 223"/>
                  <a:gd name="T7" fmla="*/ 1909 h 1909"/>
                  <a:gd name="T8" fmla="*/ 223 w 223"/>
                  <a:gd name="T9" fmla="*/ 1012 h 1909"/>
                  <a:gd name="T10" fmla="*/ 223 w 223"/>
                  <a:gd name="T11" fmla="*/ 0 h 1909"/>
                  <a:gd name="T12" fmla="*/ 0 w 223"/>
                  <a:gd name="T13" fmla="*/ 0 h 1909"/>
                </a:gdLst>
                <a:ahLst/>
                <a:cxnLst>
                  <a:cxn ang="0">
                    <a:pos x="T0" y="T1"/>
                  </a:cxn>
                  <a:cxn ang="0">
                    <a:pos x="T2" y="T3"/>
                  </a:cxn>
                  <a:cxn ang="0">
                    <a:pos x="T4" y="T5"/>
                  </a:cxn>
                  <a:cxn ang="0">
                    <a:pos x="T6" y="T7"/>
                  </a:cxn>
                  <a:cxn ang="0">
                    <a:pos x="T8" y="T9"/>
                  </a:cxn>
                  <a:cxn ang="0">
                    <a:pos x="T10" y="T11"/>
                  </a:cxn>
                  <a:cxn ang="0">
                    <a:pos x="T12" y="T13"/>
                  </a:cxn>
                </a:cxnLst>
                <a:rect l="0" t="0" r="r" b="b"/>
                <a:pathLst>
                  <a:path w="223" h="1909">
                    <a:moveTo>
                      <a:pt x="0" y="0"/>
                    </a:moveTo>
                    <a:lnTo>
                      <a:pt x="0" y="1117"/>
                    </a:lnTo>
                    <a:lnTo>
                      <a:pt x="0" y="1909"/>
                    </a:lnTo>
                    <a:lnTo>
                      <a:pt x="223" y="1909"/>
                    </a:lnTo>
                    <a:lnTo>
                      <a:pt x="223" y="1012"/>
                    </a:lnTo>
                    <a:lnTo>
                      <a:pt x="223" y="0"/>
                    </a:lnTo>
                    <a:lnTo>
                      <a:pt x="0" y="0"/>
                    </a:lnTo>
                    <a:close/>
                  </a:path>
                </a:pathLst>
              </a:custGeom>
              <a:grpFill/>
              <a:ln>
                <a:noFill/>
              </a:ln>
            </p:spPr>
            <p:txBody>
              <a:bodyPr/>
              <a:lstStyle/>
              <a:p>
                <a:pPr marL="0" marR="0" lvl="0" indent="0" defTabSz="932151"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B0F0"/>
                  </a:solidFill>
                  <a:effectLst/>
                  <a:uLnTx/>
                  <a:uFillTx/>
                  <a:latin typeface="Segoe UI"/>
                </a:endParaRPr>
              </a:p>
            </p:txBody>
          </p:sp>
          <p:sp>
            <p:nvSpPr>
              <p:cNvPr id="461" name="Freeform 70"/>
              <p:cNvSpPr>
                <a:spLocks/>
              </p:cNvSpPr>
              <p:nvPr/>
            </p:nvSpPr>
            <p:spPr bwMode="auto">
              <a:xfrm>
                <a:off x="4841436" y="5859354"/>
                <a:ext cx="59778" cy="174409"/>
              </a:xfrm>
              <a:custGeom>
                <a:avLst/>
                <a:gdLst>
                  <a:gd name="T0" fmla="*/ 0 w 222"/>
                  <a:gd name="T1" fmla="*/ 0 h 648"/>
                  <a:gd name="T2" fmla="*/ 0 w 222"/>
                  <a:gd name="T3" fmla="*/ 361 h 648"/>
                  <a:gd name="T4" fmla="*/ 0 w 222"/>
                  <a:gd name="T5" fmla="*/ 648 h 648"/>
                  <a:gd name="T6" fmla="*/ 222 w 222"/>
                  <a:gd name="T7" fmla="*/ 648 h 648"/>
                  <a:gd name="T8" fmla="*/ 222 w 222"/>
                  <a:gd name="T9" fmla="*/ 256 h 648"/>
                  <a:gd name="T10" fmla="*/ 222 w 222"/>
                  <a:gd name="T11" fmla="*/ 0 h 648"/>
                  <a:gd name="T12" fmla="*/ 0 w 222"/>
                  <a:gd name="T13" fmla="*/ 0 h 648"/>
                </a:gdLst>
                <a:ahLst/>
                <a:cxnLst>
                  <a:cxn ang="0">
                    <a:pos x="T0" y="T1"/>
                  </a:cxn>
                  <a:cxn ang="0">
                    <a:pos x="T2" y="T3"/>
                  </a:cxn>
                  <a:cxn ang="0">
                    <a:pos x="T4" y="T5"/>
                  </a:cxn>
                  <a:cxn ang="0">
                    <a:pos x="T6" y="T7"/>
                  </a:cxn>
                  <a:cxn ang="0">
                    <a:pos x="T8" y="T9"/>
                  </a:cxn>
                  <a:cxn ang="0">
                    <a:pos x="T10" y="T11"/>
                  </a:cxn>
                  <a:cxn ang="0">
                    <a:pos x="T12" y="T13"/>
                  </a:cxn>
                </a:cxnLst>
                <a:rect l="0" t="0" r="r" b="b"/>
                <a:pathLst>
                  <a:path w="222" h="648">
                    <a:moveTo>
                      <a:pt x="0" y="0"/>
                    </a:moveTo>
                    <a:lnTo>
                      <a:pt x="0" y="361"/>
                    </a:lnTo>
                    <a:lnTo>
                      <a:pt x="0" y="648"/>
                    </a:lnTo>
                    <a:lnTo>
                      <a:pt x="222" y="648"/>
                    </a:lnTo>
                    <a:lnTo>
                      <a:pt x="222" y="256"/>
                    </a:lnTo>
                    <a:lnTo>
                      <a:pt x="222" y="0"/>
                    </a:lnTo>
                    <a:lnTo>
                      <a:pt x="0" y="0"/>
                    </a:lnTo>
                    <a:close/>
                  </a:path>
                </a:pathLst>
              </a:custGeom>
              <a:grpFill/>
              <a:ln>
                <a:noFill/>
              </a:ln>
            </p:spPr>
            <p:txBody>
              <a:bodyPr/>
              <a:lstStyle/>
              <a:p>
                <a:pPr marL="0" marR="0" lvl="0" indent="0" defTabSz="932151"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B0F0"/>
                  </a:solidFill>
                  <a:effectLst/>
                  <a:uLnTx/>
                  <a:uFillTx/>
                  <a:latin typeface="Segoe UI"/>
                </a:endParaRPr>
              </a:p>
            </p:txBody>
          </p:sp>
          <p:sp>
            <p:nvSpPr>
              <p:cNvPr id="462" name="Freeform 71"/>
              <p:cNvSpPr>
                <a:spLocks/>
              </p:cNvSpPr>
              <p:nvPr/>
            </p:nvSpPr>
            <p:spPr bwMode="auto">
              <a:xfrm>
                <a:off x="4937080" y="5653888"/>
                <a:ext cx="59778" cy="379875"/>
              </a:xfrm>
              <a:custGeom>
                <a:avLst/>
                <a:gdLst>
                  <a:gd name="T0" fmla="*/ 0 w 222"/>
                  <a:gd name="T1" fmla="*/ 0 h 1402"/>
                  <a:gd name="T2" fmla="*/ 0 w 222"/>
                  <a:gd name="T3" fmla="*/ 1062 h 1402"/>
                  <a:gd name="T4" fmla="*/ 0 w 222"/>
                  <a:gd name="T5" fmla="*/ 1402 h 1402"/>
                  <a:gd name="T6" fmla="*/ 222 w 222"/>
                  <a:gd name="T7" fmla="*/ 1402 h 1402"/>
                  <a:gd name="T8" fmla="*/ 222 w 222"/>
                  <a:gd name="T9" fmla="*/ 977 h 1402"/>
                  <a:gd name="T10" fmla="*/ 222 w 222"/>
                  <a:gd name="T11" fmla="*/ 0 h 1402"/>
                  <a:gd name="T12" fmla="*/ 0 w 222"/>
                  <a:gd name="T13" fmla="*/ 0 h 1402"/>
                </a:gdLst>
                <a:ahLst/>
                <a:cxnLst>
                  <a:cxn ang="0">
                    <a:pos x="T0" y="T1"/>
                  </a:cxn>
                  <a:cxn ang="0">
                    <a:pos x="T2" y="T3"/>
                  </a:cxn>
                  <a:cxn ang="0">
                    <a:pos x="T4" y="T5"/>
                  </a:cxn>
                  <a:cxn ang="0">
                    <a:pos x="T6" y="T7"/>
                  </a:cxn>
                  <a:cxn ang="0">
                    <a:pos x="T8" y="T9"/>
                  </a:cxn>
                  <a:cxn ang="0">
                    <a:pos x="T10" y="T11"/>
                  </a:cxn>
                  <a:cxn ang="0">
                    <a:pos x="T12" y="T13"/>
                  </a:cxn>
                </a:cxnLst>
                <a:rect l="0" t="0" r="r" b="b"/>
                <a:pathLst>
                  <a:path w="222" h="1402">
                    <a:moveTo>
                      <a:pt x="0" y="0"/>
                    </a:moveTo>
                    <a:lnTo>
                      <a:pt x="0" y="1062"/>
                    </a:lnTo>
                    <a:lnTo>
                      <a:pt x="0" y="1402"/>
                    </a:lnTo>
                    <a:lnTo>
                      <a:pt x="222" y="1402"/>
                    </a:lnTo>
                    <a:lnTo>
                      <a:pt x="222" y="977"/>
                    </a:lnTo>
                    <a:lnTo>
                      <a:pt x="222" y="0"/>
                    </a:lnTo>
                    <a:lnTo>
                      <a:pt x="0" y="0"/>
                    </a:lnTo>
                    <a:close/>
                  </a:path>
                </a:pathLst>
              </a:custGeom>
              <a:grpFill/>
              <a:ln>
                <a:noFill/>
              </a:ln>
            </p:spPr>
            <p:txBody>
              <a:bodyPr/>
              <a:lstStyle/>
              <a:p>
                <a:pPr marL="0" marR="0" lvl="0" indent="0" defTabSz="932151"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B0F0"/>
                  </a:solidFill>
                  <a:effectLst/>
                  <a:uLnTx/>
                  <a:uFillTx/>
                  <a:latin typeface="Segoe UI"/>
                </a:endParaRPr>
              </a:p>
            </p:txBody>
          </p:sp>
          <p:sp>
            <p:nvSpPr>
              <p:cNvPr id="463" name="Freeform 72"/>
              <p:cNvSpPr>
                <a:spLocks/>
              </p:cNvSpPr>
              <p:nvPr/>
            </p:nvSpPr>
            <p:spPr bwMode="auto">
              <a:xfrm>
                <a:off x="5534857" y="5510539"/>
                <a:ext cx="258239" cy="229358"/>
              </a:xfrm>
              <a:custGeom>
                <a:avLst/>
                <a:gdLst>
                  <a:gd name="T0" fmla="*/ 0 w 401"/>
                  <a:gd name="T1" fmla="*/ 28 h 359"/>
                  <a:gd name="T2" fmla="*/ 149 w 401"/>
                  <a:gd name="T3" fmla="*/ 0 h 359"/>
                  <a:gd name="T4" fmla="*/ 401 w 401"/>
                  <a:gd name="T5" fmla="*/ 88 h 359"/>
                  <a:gd name="T6" fmla="*/ 156 w 401"/>
                  <a:gd name="T7" fmla="*/ 359 h 359"/>
                  <a:gd name="T8" fmla="*/ 0 w 401"/>
                  <a:gd name="T9" fmla="*/ 28 h 359"/>
                </a:gdLst>
                <a:ahLst/>
                <a:cxnLst>
                  <a:cxn ang="0">
                    <a:pos x="T0" y="T1"/>
                  </a:cxn>
                  <a:cxn ang="0">
                    <a:pos x="T2" y="T3"/>
                  </a:cxn>
                  <a:cxn ang="0">
                    <a:pos x="T4" y="T5"/>
                  </a:cxn>
                  <a:cxn ang="0">
                    <a:pos x="T6" y="T7"/>
                  </a:cxn>
                  <a:cxn ang="0">
                    <a:pos x="T8" y="T9"/>
                  </a:cxn>
                </a:cxnLst>
                <a:rect l="0" t="0" r="r" b="b"/>
                <a:pathLst>
                  <a:path w="401" h="359">
                    <a:moveTo>
                      <a:pt x="0" y="28"/>
                    </a:moveTo>
                    <a:cubicBezTo>
                      <a:pt x="47" y="9"/>
                      <a:pt x="97" y="0"/>
                      <a:pt x="149" y="0"/>
                    </a:cubicBezTo>
                    <a:cubicBezTo>
                      <a:pt x="241" y="0"/>
                      <a:pt x="330" y="31"/>
                      <a:pt x="401" y="88"/>
                    </a:cubicBezTo>
                    <a:cubicBezTo>
                      <a:pt x="156" y="359"/>
                      <a:pt x="156" y="359"/>
                      <a:pt x="156" y="359"/>
                    </a:cubicBezTo>
                    <a:lnTo>
                      <a:pt x="0" y="28"/>
                    </a:lnTo>
                    <a:close/>
                  </a:path>
                </a:pathLst>
              </a:custGeom>
              <a:grpFill/>
              <a:ln>
                <a:noFill/>
              </a:ln>
            </p:spPr>
            <p:txBody>
              <a:bodyPr/>
              <a:lstStyle/>
              <a:p>
                <a:pPr marL="0" marR="0" lvl="0" indent="0" defTabSz="932151"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B0F0"/>
                  </a:solidFill>
                  <a:effectLst/>
                  <a:uLnTx/>
                  <a:uFillTx/>
                  <a:latin typeface="Segoe UI"/>
                </a:endParaRPr>
              </a:p>
            </p:txBody>
          </p:sp>
          <p:sp>
            <p:nvSpPr>
              <p:cNvPr id="464" name="Freeform 73"/>
              <p:cNvSpPr>
                <a:spLocks/>
              </p:cNvSpPr>
              <p:nvPr/>
            </p:nvSpPr>
            <p:spPr bwMode="auto">
              <a:xfrm>
                <a:off x="5695061" y="5589382"/>
                <a:ext cx="169768" cy="138571"/>
              </a:xfrm>
              <a:custGeom>
                <a:avLst/>
                <a:gdLst>
                  <a:gd name="T0" fmla="*/ 192 w 266"/>
                  <a:gd name="T1" fmla="*/ 0 h 213"/>
                  <a:gd name="T2" fmla="*/ 266 w 266"/>
                  <a:gd name="T3" fmla="*/ 104 h 213"/>
                  <a:gd name="T4" fmla="*/ 0 w 266"/>
                  <a:gd name="T5" fmla="*/ 213 h 213"/>
                  <a:gd name="T6" fmla="*/ 192 w 266"/>
                  <a:gd name="T7" fmla="*/ 0 h 213"/>
                </a:gdLst>
                <a:ahLst/>
                <a:cxnLst>
                  <a:cxn ang="0">
                    <a:pos x="T0" y="T1"/>
                  </a:cxn>
                  <a:cxn ang="0">
                    <a:pos x="T2" y="T3"/>
                  </a:cxn>
                  <a:cxn ang="0">
                    <a:pos x="T4" y="T5"/>
                  </a:cxn>
                  <a:cxn ang="0">
                    <a:pos x="T6" y="T7"/>
                  </a:cxn>
                </a:cxnLst>
                <a:rect l="0" t="0" r="r" b="b"/>
                <a:pathLst>
                  <a:path w="266" h="213">
                    <a:moveTo>
                      <a:pt x="192" y="0"/>
                    </a:moveTo>
                    <a:cubicBezTo>
                      <a:pt x="222" y="30"/>
                      <a:pt x="247" y="66"/>
                      <a:pt x="266" y="104"/>
                    </a:cubicBezTo>
                    <a:cubicBezTo>
                      <a:pt x="0" y="213"/>
                      <a:pt x="0" y="213"/>
                      <a:pt x="0" y="213"/>
                    </a:cubicBezTo>
                    <a:lnTo>
                      <a:pt x="192" y="0"/>
                    </a:lnTo>
                    <a:close/>
                  </a:path>
                </a:pathLst>
              </a:custGeom>
              <a:grpFill/>
              <a:ln>
                <a:noFill/>
              </a:ln>
            </p:spPr>
            <p:txBody>
              <a:bodyPr/>
              <a:lstStyle/>
              <a:p>
                <a:pPr marL="0" marR="0" lvl="0" indent="0" defTabSz="932151"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B0F0"/>
                  </a:solidFill>
                  <a:effectLst/>
                  <a:uLnTx/>
                  <a:uFillTx/>
                  <a:latin typeface="Segoe UI"/>
                </a:endParaRPr>
              </a:p>
            </p:txBody>
          </p:sp>
          <p:sp>
            <p:nvSpPr>
              <p:cNvPr id="465" name="Freeform 74"/>
              <p:cNvSpPr>
                <a:spLocks/>
              </p:cNvSpPr>
              <p:nvPr/>
            </p:nvSpPr>
            <p:spPr bwMode="auto">
              <a:xfrm>
                <a:off x="5369871" y="5543987"/>
                <a:ext cx="239111" cy="398988"/>
              </a:xfrm>
              <a:custGeom>
                <a:avLst/>
                <a:gdLst>
                  <a:gd name="T0" fmla="*/ 99 w 375"/>
                  <a:gd name="T1" fmla="*/ 622 h 622"/>
                  <a:gd name="T2" fmla="*/ 0 w 375"/>
                  <a:gd name="T3" fmla="*/ 356 h 622"/>
                  <a:gd name="T4" fmla="*/ 210 w 375"/>
                  <a:gd name="T5" fmla="*/ 0 h 622"/>
                  <a:gd name="T6" fmla="*/ 375 w 375"/>
                  <a:gd name="T7" fmla="*/ 351 h 622"/>
                  <a:gd name="T8" fmla="*/ 99 w 375"/>
                  <a:gd name="T9" fmla="*/ 622 h 622"/>
                </a:gdLst>
                <a:ahLst/>
                <a:cxnLst>
                  <a:cxn ang="0">
                    <a:pos x="T0" y="T1"/>
                  </a:cxn>
                  <a:cxn ang="0">
                    <a:pos x="T2" y="T3"/>
                  </a:cxn>
                  <a:cxn ang="0">
                    <a:pos x="T4" y="T5"/>
                  </a:cxn>
                  <a:cxn ang="0">
                    <a:pos x="T6" y="T7"/>
                  </a:cxn>
                  <a:cxn ang="0">
                    <a:pos x="T8" y="T9"/>
                  </a:cxn>
                </a:cxnLst>
                <a:rect l="0" t="0" r="r" b="b"/>
                <a:pathLst>
                  <a:path w="375" h="622">
                    <a:moveTo>
                      <a:pt x="99" y="622"/>
                    </a:moveTo>
                    <a:cubicBezTo>
                      <a:pt x="35" y="548"/>
                      <a:pt x="0" y="455"/>
                      <a:pt x="0" y="356"/>
                    </a:cubicBezTo>
                    <a:cubicBezTo>
                      <a:pt x="0" y="208"/>
                      <a:pt x="82" y="71"/>
                      <a:pt x="210" y="0"/>
                    </a:cubicBezTo>
                    <a:cubicBezTo>
                      <a:pt x="375" y="351"/>
                      <a:pt x="375" y="351"/>
                      <a:pt x="375" y="351"/>
                    </a:cubicBezTo>
                    <a:lnTo>
                      <a:pt x="99" y="622"/>
                    </a:lnTo>
                    <a:close/>
                  </a:path>
                </a:pathLst>
              </a:custGeom>
              <a:grpFill/>
              <a:ln>
                <a:noFill/>
              </a:ln>
            </p:spPr>
            <p:txBody>
              <a:bodyPr/>
              <a:lstStyle/>
              <a:p>
                <a:pPr marL="0" marR="0" lvl="0" indent="0" defTabSz="932151"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B0F0"/>
                  </a:solidFill>
                  <a:effectLst/>
                  <a:uLnTx/>
                  <a:uFillTx/>
                  <a:latin typeface="Segoe UI"/>
                </a:endParaRPr>
              </a:p>
            </p:txBody>
          </p:sp>
          <p:sp>
            <p:nvSpPr>
              <p:cNvPr id="466" name="Freeform 75"/>
              <p:cNvSpPr>
                <a:spLocks/>
              </p:cNvSpPr>
              <p:nvPr/>
            </p:nvSpPr>
            <p:spPr bwMode="auto">
              <a:xfrm>
                <a:off x="5718972" y="5689726"/>
                <a:ext cx="172160" cy="64506"/>
              </a:xfrm>
              <a:custGeom>
                <a:avLst/>
                <a:gdLst>
                  <a:gd name="T0" fmla="*/ 0 w 269"/>
                  <a:gd name="T1" fmla="*/ 102 h 102"/>
                  <a:gd name="T2" fmla="*/ 249 w 269"/>
                  <a:gd name="T3" fmla="*/ 0 h 102"/>
                  <a:gd name="T4" fmla="*/ 269 w 269"/>
                  <a:gd name="T5" fmla="*/ 102 h 102"/>
                  <a:gd name="T6" fmla="*/ 0 w 269"/>
                  <a:gd name="T7" fmla="*/ 102 h 102"/>
                </a:gdLst>
                <a:ahLst/>
                <a:cxnLst>
                  <a:cxn ang="0">
                    <a:pos x="T0" y="T1"/>
                  </a:cxn>
                  <a:cxn ang="0">
                    <a:pos x="T2" y="T3"/>
                  </a:cxn>
                  <a:cxn ang="0">
                    <a:pos x="T4" y="T5"/>
                  </a:cxn>
                  <a:cxn ang="0">
                    <a:pos x="T6" y="T7"/>
                  </a:cxn>
                </a:cxnLst>
                <a:rect l="0" t="0" r="r" b="b"/>
                <a:pathLst>
                  <a:path w="269" h="102">
                    <a:moveTo>
                      <a:pt x="0" y="102"/>
                    </a:moveTo>
                    <a:cubicBezTo>
                      <a:pt x="249" y="0"/>
                      <a:pt x="249" y="0"/>
                      <a:pt x="249" y="0"/>
                    </a:cubicBezTo>
                    <a:cubicBezTo>
                      <a:pt x="260" y="33"/>
                      <a:pt x="267" y="67"/>
                      <a:pt x="269" y="102"/>
                    </a:cubicBezTo>
                    <a:lnTo>
                      <a:pt x="0" y="102"/>
                    </a:lnTo>
                    <a:close/>
                  </a:path>
                </a:pathLst>
              </a:custGeom>
              <a:grpFill/>
              <a:ln>
                <a:noFill/>
              </a:ln>
            </p:spPr>
            <p:txBody>
              <a:bodyPr/>
              <a:lstStyle/>
              <a:p>
                <a:pPr marL="0" marR="0" lvl="0" indent="0" defTabSz="932151"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B0F0"/>
                  </a:solidFill>
                  <a:effectLst/>
                  <a:uLnTx/>
                  <a:uFillTx/>
                  <a:latin typeface="Segoe UI"/>
                </a:endParaRPr>
              </a:p>
            </p:txBody>
          </p:sp>
          <p:sp>
            <p:nvSpPr>
              <p:cNvPr id="467" name="Freeform 76"/>
              <p:cNvSpPr>
                <a:spLocks/>
              </p:cNvSpPr>
              <p:nvPr/>
            </p:nvSpPr>
            <p:spPr bwMode="auto">
              <a:xfrm>
                <a:off x="5458341" y="5859354"/>
                <a:ext cx="107600" cy="138571"/>
              </a:xfrm>
              <a:custGeom>
                <a:avLst/>
                <a:gdLst>
                  <a:gd name="T0" fmla="*/ 62 w 171"/>
                  <a:gd name="T1" fmla="*/ 215 h 215"/>
                  <a:gd name="T2" fmla="*/ 0 w 171"/>
                  <a:gd name="T3" fmla="*/ 169 h 215"/>
                  <a:gd name="T4" fmla="*/ 171 w 171"/>
                  <a:gd name="T5" fmla="*/ 0 h 215"/>
                  <a:gd name="T6" fmla="*/ 62 w 171"/>
                  <a:gd name="T7" fmla="*/ 215 h 215"/>
                </a:gdLst>
                <a:ahLst/>
                <a:cxnLst>
                  <a:cxn ang="0">
                    <a:pos x="T0" y="T1"/>
                  </a:cxn>
                  <a:cxn ang="0">
                    <a:pos x="T2" y="T3"/>
                  </a:cxn>
                  <a:cxn ang="0">
                    <a:pos x="T4" y="T5"/>
                  </a:cxn>
                  <a:cxn ang="0">
                    <a:pos x="T6" y="T7"/>
                  </a:cxn>
                </a:cxnLst>
                <a:rect l="0" t="0" r="r" b="b"/>
                <a:pathLst>
                  <a:path w="171" h="215">
                    <a:moveTo>
                      <a:pt x="62" y="215"/>
                    </a:moveTo>
                    <a:cubicBezTo>
                      <a:pt x="40" y="201"/>
                      <a:pt x="19" y="186"/>
                      <a:pt x="0" y="169"/>
                    </a:cubicBezTo>
                    <a:cubicBezTo>
                      <a:pt x="171" y="0"/>
                      <a:pt x="171" y="0"/>
                      <a:pt x="171" y="0"/>
                    </a:cubicBezTo>
                    <a:lnTo>
                      <a:pt x="62" y="215"/>
                    </a:lnTo>
                    <a:close/>
                  </a:path>
                </a:pathLst>
              </a:custGeom>
              <a:grpFill/>
              <a:ln>
                <a:noFill/>
              </a:ln>
            </p:spPr>
            <p:txBody>
              <a:bodyPr/>
              <a:lstStyle/>
              <a:p>
                <a:pPr marL="0" marR="0" lvl="0" indent="0" defTabSz="932151"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B0F0"/>
                  </a:solidFill>
                  <a:effectLst/>
                  <a:uLnTx/>
                  <a:uFillTx/>
                  <a:latin typeface="Segoe UI"/>
                </a:endParaRPr>
              </a:p>
            </p:txBody>
          </p:sp>
          <p:sp>
            <p:nvSpPr>
              <p:cNvPr id="468" name="Freeform 77"/>
              <p:cNvSpPr>
                <a:spLocks/>
              </p:cNvSpPr>
              <p:nvPr/>
            </p:nvSpPr>
            <p:spPr bwMode="auto">
              <a:xfrm>
                <a:off x="5527684" y="5790070"/>
                <a:ext cx="363448" cy="243693"/>
              </a:xfrm>
              <a:custGeom>
                <a:avLst/>
                <a:gdLst>
                  <a:gd name="T0" fmla="*/ 160 w 566"/>
                  <a:gd name="T1" fmla="*/ 381 h 381"/>
                  <a:gd name="T2" fmla="*/ 0 w 566"/>
                  <a:gd name="T3" fmla="*/ 348 h 381"/>
                  <a:gd name="T4" fmla="*/ 176 w 566"/>
                  <a:gd name="T5" fmla="*/ 0 h 381"/>
                  <a:gd name="T6" fmla="*/ 566 w 566"/>
                  <a:gd name="T7" fmla="*/ 0 h 381"/>
                  <a:gd name="T8" fmla="*/ 160 w 566"/>
                  <a:gd name="T9" fmla="*/ 381 h 381"/>
                </a:gdLst>
                <a:ahLst/>
                <a:cxnLst>
                  <a:cxn ang="0">
                    <a:pos x="T0" y="T1"/>
                  </a:cxn>
                  <a:cxn ang="0">
                    <a:pos x="T2" y="T3"/>
                  </a:cxn>
                  <a:cxn ang="0">
                    <a:pos x="T4" y="T5"/>
                  </a:cxn>
                  <a:cxn ang="0">
                    <a:pos x="T6" y="T7"/>
                  </a:cxn>
                  <a:cxn ang="0">
                    <a:pos x="T8" y="T9"/>
                  </a:cxn>
                </a:cxnLst>
                <a:rect l="0" t="0" r="r" b="b"/>
                <a:pathLst>
                  <a:path w="566" h="381">
                    <a:moveTo>
                      <a:pt x="160" y="381"/>
                    </a:moveTo>
                    <a:cubicBezTo>
                      <a:pt x="104" y="381"/>
                      <a:pt x="50" y="370"/>
                      <a:pt x="0" y="348"/>
                    </a:cubicBezTo>
                    <a:cubicBezTo>
                      <a:pt x="176" y="0"/>
                      <a:pt x="176" y="0"/>
                      <a:pt x="176" y="0"/>
                    </a:cubicBezTo>
                    <a:cubicBezTo>
                      <a:pt x="566" y="0"/>
                      <a:pt x="566" y="0"/>
                      <a:pt x="566" y="0"/>
                    </a:cubicBezTo>
                    <a:cubicBezTo>
                      <a:pt x="552" y="213"/>
                      <a:pt x="375" y="381"/>
                      <a:pt x="160" y="381"/>
                    </a:cubicBezTo>
                    <a:close/>
                  </a:path>
                </a:pathLst>
              </a:custGeom>
              <a:grpFill/>
              <a:ln>
                <a:noFill/>
              </a:ln>
            </p:spPr>
            <p:txBody>
              <a:bodyPr/>
              <a:lstStyle/>
              <a:p>
                <a:pPr marL="0" marR="0" lvl="0" indent="0" defTabSz="932151"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B0F0"/>
                  </a:solidFill>
                  <a:effectLst/>
                  <a:uLnTx/>
                  <a:uFillTx/>
                  <a:latin typeface="Segoe UI"/>
                </a:endParaRPr>
              </a:p>
            </p:txBody>
          </p:sp>
        </p:grpSp>
      </p:grpSp>
      <p:grpSp>
        <p:nvGrpSpPr>
          <p:cNvPr id="472" name="Group 471"/>
          <p:cNvGrpSpPr/>
          <p:nvPr/>
        </p:nvGrpSpPr>
        <p:grpSpPr>
          <a:xfrm>
            <a:off x="10346389" y="4736021"/>
            <a:ext cx="1109073" cy="720572"/>
            <a:chOff x="10355354" y="2960609"/>
            <a:chExt cx="1109544" cy="720878"/>
          </a:xfrm>
        </p:grpSpPr>
        <p:grpSp>
          <p:nvGrpSpPr>
            <p:cNvPr id="473" name="Group 472"/>
            <p:cNvGrpSpPr/>
            <p:nvPr/>
          </p:nvGrpSpPr>
          <p:grpSpPr>
            <a:xfrm>
              <a:off x="10355354" y="2960609"/>
              <a:ext cx="1109544" cy="720878"/>
              <a:chOff x="10355354" y="2831936"/>
              <a:chExt cx="1307592" cy="849551"/>
            </a:xfrm>
          </p:grpSpPr>
          <p:sp>
            <p:nvSpPr>
              <p:cNvPr id="486" name="Freeform 18"/>
              <p:cNvSpPr>
                <a:spLocks/>
              </p:cNvSpPr>
              <p:nvPr/>
            </p:nvSpPr>
            <p:spPr bwMode="auto">
              <a:xfrm>
                <a:off x="10355354" y="2831936"/>
                <a:ext cx="1307592" cy="849551"/>
              </a:xfrm>
              <a:custGeom>
                <a:avLst/>
                <a:gdLst>
                  <a:gd name="T0" fmla="*/ 14 w 432"/>
                  <a:gd name="T1" fmla="*/ 278 h 278"/>
                  <a:gd name="T2" fmla="*/ 418 w 432"/>
                  <a:gd name="T3" fmla="*/ 278 h 278"/>
                  <a:gd name="T4" fmla="*/ 432 w 432"/>
                  <a:gd name="T5" fmla="*/ 263 h 278"/>
                  <a:gd name="T6" fmla="*/ 432 w 432"/>
                  <a:gd name="T7" fmla="*/ 15 h 278"/>
                  <a:gd name="T8" fmla="*/ 418 w 432"/>
                  <a:gd name="T9" fmla="*/ 0 h 278"/>
                  <a:gd name="T10" fmla="*/ 14 w 432"/>
                  <a:gd name="T11" fmla="*/ 0 h 278"/>
                  <a:gd name="T12" fmla="*/ 0 w 432"/>
                  <a:gd name="T13" fmla="*/ 15 h 278"/>
                  <a:gd name="T14" fmla="*/ 0 w 432"/>
                  <a:gd name="T15" fmla="*/ 263 h 278"/>
                  <a:gd name="T16" fmla="*/ 14 w 432"/>
                  <a:gd name="T17" fmla="*/ 278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2" h="278">
                    <a:moveTo>
                      <a:pt x="14" y="278"/>
                    </a:moveTo>
                    <a:cubicBezTo>
                      <a:pt x="418" y="278"/>
                      <a:pt x="418" y="278"/>
                      <a:pt x="418" y="278"/>
                    </a:cubicBezTo>
                    <a:cubicBezTo>
                      <a:pt x="427" y="278"/>
                      <a:pt x="432" y="272"/>
                      <a:pt x="432" y="263"/>
                    </a:cubicBezTo>
                    <a:cubicBezTo>
                      <a:pt x="432" y="15"/>
                      <a:pt x="432" y="15"/>
                      <a:pt x="432" y="15"/>
                    </a:cubicBezTo>
                    <a:cubicBezTo>
                      <a:pt x="432" y="6"/>
                      <a:pt x="427" y="0"/>
                      <a:pt x="418" y="0"/>
                    </a:cubicBezTo>
                    <a:cubicBezTo>
                      <a:pt x="14" y="0"/>
                      <a:pt x="14" y="0"/>
                      <a:pt x="14" y="0"/>
                    </a:cubicBezTo>
                    <a:cubicBezTo>
                      <a:pt x="7" y="0"/>
                      <a:pt x="0" y="6"/>
                      <a:pt x="0" y="15"/>
                    </a:cubicBezTo>
                    <a:cubicBezTo>
                      <a:pt x="0" y="263"/>
                      <a:pt x="0" y="263"/>
                      <a:pt x="0" y="263"/>
                    </a:cubicBezTo>
                    <a:cubicBezTo>
                      <a:pt x="0" y="272"/>
                      <a:pt x="7" y="278"/>
                      <a:pt x="14" y="278"/>
                    </a:cubicBezTo>
                  </a:path>
                </a:pathLst>
              </a:custGeom>
              <a:solidFill>
                <a:srgbClr val="FFFFFF"/>
              </a:solidFill>
              <a:ln>
                <a:noFill/>
              </a:ln>
            </p:spPr>
            <p:txBody>
              <a:bodyPr vert="horz" wrap="square" lIns="91401" tIns="45700" rIns="91401" bIns="4570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B0F0"/>
                  </a:solidFill>
                  <a:effectLst/>
                  <a:uLnTx/>
                  <a:uFillTx/>
                  <a:latin typeface="Segoe UI"/>
                </a:endParaRPr>
              </a:p>
            </p:txBody>
          </p:sp>
          <p:sp>
            <p:nvSpPr>
              <p:cNvPr id="487" name="Freeform 19"/>
              <p:cNvSpPr>
                <a:spLocks/>
              </p:cNvSpPr>
              <p:nvPr/>
            </p:nvSpPr>
            <p:spPr bwMode="auto">
              <a:xfrm>
                <a:off x="10412929" y="2847289"/>
                <a:ext cx="1192442" cy="742078"/>
              </a:xfrm>
              <a:custGeom>
                <a:avLst/>
                <a:gdLst>
                  <a:gd name="T0" fmla="*/ 0 w 394"/>
                  <a:gd name="T1" fmla="*/ 12 h 243"/>
                  <a:gd name="T2" fmla="*/ 394 w 394"/>
                  <a:gd name="T3" fmla="*/ 12 h 243"/>
                  <a:gd name="T4" fmla="*/ 394 w 394"/>
                  <a:gd name="T5" fmla="*/ 243 h 243"/>
                  <a:gd name="T6" fmla="*/ 0 w 394"/>
                  <a:gd name="T7" fmla="*/ 243 h 243"/>
                  <a:gd name="T8" fmla="*/ 0 w 394"/>
                  <a:gd name="T9" fmla="*/ 12 h 243"/>
                </a:gdLst>
                <a:ahLst/>
                <a:cxnLst>
                  <a:cxn ang="0">
                    <a:pos x="T0" y="T1"/>
                  </a:cxn>
                  <a:cxn ang="0">
                    <a:pos x="T2" y="T3"/>
                  </a:cxn>
                  <a:cxn ang="0">
                    <a:pos x="T4" y="T5"/>
                  </a:cxn>
                  <a:cxn ang="0">
                    <a:pos x="T6" y="T7"/>
                  </a:cxn>
                  <a:cxn ang="0">
                    <a:pos x="T8" y="T9"/>
                  </a:cxn>
                </a:cxnLst>
                <a:rect l="0" t="0" r="r" b="b"/>
                <a:pathLst>
                  <a:path w="394" h="243">
                    <a:moveTo>
                      <a:pt x="0" y="12"/>
                    </a:moveTo>
                    <a:cubicBezTo>
                      <a:pt x="394" y="12"/>
                      <a:pt x="394" y="12"/>
                      <a:pt x="394" y="12"/>
                    </a:cubicBezTo>
                    <a:cubicBezTo>
                      <a:pt x="394" y="173"/>
                      <a:pt x="394" y="243"/>
                      <a:pt x="394" y="243"/>
                    </a:cubicBezTo>
                    <a:cubicBezTo>
                      <a:pt x="0" y="243"/>
                      <a:pt x="0" y="243"/>
                      <a:pt x="0" y="243"/>
                    </a:cubicBezTo>
                    <a:cubicBezTo>
                      <a:pt x="0" y="0"/>
                      <a:pt x="0" y="12"/>
                      <a:pt x="0" y="12"/>
                    </a:cubicBezTo>
                  </a:path>
                </a:pathLst>
              </a:custGeom>
              <a:solidFill>
                <a:srgbClr val="DC3C00"/>
              </a:solidFill>
              <a:ln>
                <a:noFill/>
              </a:ln>
            </p:spPr>
            <p:txBody>
              <a:bodyPr vert="horz" wrap="square" lIns="91401" tIns="45700" rIns="91401" bIns="4570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B0F0"/>
                  </a:solidFill>
                  <a:effectLst/>
                  <a:uLnTx/>
                  <a:uFillTx/>
                  <a:latin typeface="Segoe UI"/>
                </a:endParaRPr>
              </a:p>
            </p:txBody>
          </p:sp>
        </p:grpSp>
        <p:grpSp>
          <p:nvGrpSpPr>
            <p:cNvPr id="474" name="Group 1031"/>
            <p:cNvGrpSpPr>
              <a:grpSpLocks/>
            </p:cNvGrpSpPr>
            <p:nvPr/>
          </p:nvGrpSpPr>
          <p:grpSpPr bwMode="auto">
            <a:xfrm>
              <a:off x="10599291" y="3157951"/>
              <a:ext cx="595154" cy="296900"/>
              <a:chOff x="4841436" y="5510539"/>
              <a:chExt cx="1049696" cy="523224"/>
            </a:xfrm>
            <a:solidFill>
              <a:srgbClr val="FFFFFF"/>
            </a:solidFill>
          </p:grpSpPr>
          <p:sp>
            <p:nvSpPr>
              <p:cNvPr id="475" name="Freeform 67"/>
              <p:cNvSpPr>
                <a:spLocks/>
              </p:cNvSpPr>
              <p:nvPr/>
            </p:nvSpPr>
            <p:spPr bwMode="auto">
              <a:xfrm>
                <a:off x="5030334" y="5852188"/>
                <a:ext cx="59777" cy="181575"/>
              </a:xfrm>
              <a:custGeom>
                <a:avLst/>
                <a:gdLst>
                  <a:gd name="T0" fmla="*/ 0 w 222"/>
                  <a:gd name="T1" fmla="*/ 0 h 674"/>
                  <a:gd name="T2" fmla="*/ 0 w 222"/>
                  <a:gd name="T3" fmla="*/ 135 h 674"/>
                  <a:gd name="T4" fmla="*/ 0 w 222"/>
                  <a:gd name="T5" fmla="*/ 674 h 674"/>
                  <a:gd name="T6" fmla="*/ 222 w 222"/>
                  <a:gd name="T7" fmla="*/ 674 h 674"/>
                  <a:gd name="T8" fmla="*/ 222 w 222"/>
                  <a:gd name="T9" fmla="*/ 29 h 674"/>
                  <a:gd name="T10" fmla="*/ 222 w 222"/>
                  <a:gd name="T11" fmla="*/ 0 h 674"/>
                  <a:gd name="T12" fmla="*/ 0 w 222"/>
                  <a:gd name="T13" fmla="*/ 0 h 674"/>
                </a:gdLst>
                <a:ahLst/>
                <a:cxnLst>
                  <a:cxn ang="0">
                    <a:pos x="T0" y="T1"/>
                  </a:cxn>
                  <a:cxn ang="0">
                    <a:pos x="T2" y="T3"/>
                  </a:cxn>
                  <a:cxn ang="0">
                    <a:pos x="T4" y="T5"/>
                  </a:cxn>
                  <a:cxn ang="0">
                    <a:pos x="T6" y="T7"/>
                  </a:cxn>
                  <a:cxn ang="0">
                    <a:pos x="T8" y="T9"/>
                  </a:cxn>
                  <a:cxn ang="0">
                    <a:pos x="T10" y="T11"/>
                  </a:cxn>
                  <a:cxn ang="0">
                    <a:pos x="T12" y="T13"/>
                  </a:cxn>
                </a:cxnLst>
                <a:rect l="0" t="0" r="r" b="b"/>
                <a:pathLst>
                  <a:path w="222" h="674">
                    <a:moveTo>
                      <a:pt x="0" y="0"/>
                    </a:moveTo>
                    <a:lnTo>
                      <a:pt x="0" y="135"/>
                    </a:lnTo>
                    <a:lnTo>
                      <a:pt x="0" y="674"/>
                    </a:lnTo>
                    <a:lnTo>
                      <a:pt x="222" y="674"/>
                    </a:lnTo>
                    <a:lnTo>
                      <a:pt x="222" y="29"/>
                    </a:lnTo>
                    <a:lnTo>
                      <a:pt x="222" y="0"/>
                    </a:lnTo>
                    <a:lnTo>
                      <a:pt x="0" y="0"/>
                    </a:lnTo>
                    <a:close/>
                  </a:path>
                </a:pathLst>
              </a:custGeom>
              <a:grpFill/>
              <a:ln>
                <a:noFill/>
              </a:ln>
            </p:spPr>
            <p:txBody>
              <a:bodyPr/>
              <a:lstStyle/>
              <a:p>
                <a:pPr marL="0" marR="0" lvl="0" indent="0" defTabSz="932151"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B0F0"/>
                  </a:solidFill>
                  <a:effectLst/>
                  <a:uLnTx/>
                  <a:uFillTx/>
                  <a:latin typeface="Segoe UI"/>
                </a:endParaRPr>
              </a:p>
            </p:txBody>
          </p:sp>
          <p:sp>
            <p:nvSpPr>
              <p:cNvPr id="476" name="Freeform 68"/>
              <p:cNvSpPr>
                <a:spLocks/>
              </p:cNvSpPr>
              <p:nvPr/>
            </p:nvSpPr>
            <p:spPr bwMode="auto">
              <a:xfrm>
                <a:off x="5125978" y="5677779"/>
                <a:ext cx="59777" cy="355984"/>
              </a:xfrm>
              <a:custGeom>
                <a:avLst/>
                <a:gdLst>
                  <a:gd name="T0" fmla="*/ 0 w 223"/>
                  <a:gd name="T1" fmla="*/ 0 h 1319"/>
                  <a:gd name="T2" fmla="*/ 0 w 223"/>
                  <a:gd name="T3" fmla="*/ 652 h 1319"/>
                  <a:gd name="T4" fmla="*/ 0 w 223"/>
                  <a:gd name="T5" fmla="*/ 1319 h 1319"/>
                  <a:gd name="T6" fmla="*/ 223 w 223"/>
                  <a:gd name="T7" fmla="*/ 1319 h 1319"/>
                  <a:gd name="T8" fmla="*/ 223 w 223"/>
                  <a:gd name="T9" fmla="*/ 548 h 1319"/>
                  <a:gd name="T10" fmla="*/ 223 w 223"/>
                  <a:gd name="T11" fmla="*/ 0 h 1319"/>
                  <a:gd name="T12" fmla="*/ 0 w 223"/>
                  <a:gd name="T13" fmla="*/ 0 h 1319"/>
                </a:gdLst>
                <a:ahLst/>
                <a:cxnLst>
                  <a:cxn ang="0">
                    <a:pos x="T0" y="T1"/>
                  </a:cxn>
                  <a:cxn ang="0">
                    <a:pos x="T2" y="T3"/>
                  </a:cxn>
                  <a:cxn ang="0">
                    <a:pos x="T4" y="T5"/>
                  </a:cxn>
                  <a:cxn ang="0">
                    <a:pos x="T6" y="T7"/>
                  </a:cxn>
                  <a:cxn ang="0">
                    <a:pos x="T8" y="T9"/>
                  </a:cxn>
                  <a:cxn ang="0">
                    <a:pos x="T10" y="T11"/>
                  </a:cxn>
                  <a:cxn ang="0">
                    <a:pos x="T12" y="T13"/>
                  </a:cxn>
                </a:cxnLst>
                <a:rect l="0" t="0" r="r" b="b"/>
                <a:pathLst>
                  <a:path w="223" h="1319">
                    <a:moveTo>
                      <a:pt x="0" y="0"/>
                    </a:moveTo>
                    <a:lnTo>
                      <a:pt x="0" y="652"/>
                    </a:lnTo>
                    <a:lnTo>
                      <a:pt x="0" y="1319"/>
                    </a:lnTo>
                    <a:lnTo>
                      <a:pt x="223" y="1319"/>
                    </a:lnTo>
                    <a:lnTo>
                      <a:pt x="223" y="548"/>
                    </a:lnTo>
                    <a:lnTo>
                      <a:pt x="223" y="0"/>
                    </a:lnTo>
                    <a:lnTo>
                      <a:pt x="0" y="0"/>
                    </a:lnTo>
                    <a:close/>
                  </a:path>
                </a:pathLst>
              </a:custGeom>
              <a:grpFill/>
              <a:ln>
                <a:noFill/>
              </a:ln>
            </p:spPr>
            <p:txBody>
              <a:bodyPr/>
              <a:lstStyle/>
              <a:p>
                <a:pPr marL="0" marR="0" lvl="0" indent="0" defTabSz="932151"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B0F0"/>
                  </a:solidFill>
                  <a:effectLst/>
                  <a:uLnTx/>
                  <a:uFillTx/>
                  <a:latin typeface="Segoe UI"/>
                </a:endParaRPr>
              </a:p>
            </p:txBody>
          </p:sp>
          <p:sp>
            <p:nvSpPr>
              <p:cNvPr id="477" name="Freeform 69"/>
              <p:cNvSpPr>
                <a:spLocks/>
              </p:cNvSpPr>
              <p:nvPr/>
            </p:nvSpPr>
            <p:spPr bwMode="auto">
              <a:xfrm>
                <a:off x="5219231" y="5517707"/>
                <a:ext cx="62169" cy="516056"/>
              </a:xfrm>
              <a:custGeom>
                <a:avLst/>
                <a:gdLst>
                  <a:gd name="T0" fmla="*/ 0 w 223"/>
                  <a:gd name="T1" fmla="*/ 0 h 1909"/>
                  <a:gd name="T2" fmla="*/ 0 w 223"/>
                  <a:gd name="T3" fmla="*/ 1117 h 1909"/>
                  <a:gd name="T4" fmla="*/ 0 w 223"/>
                  <a:gd name="T5" fmla="*/ 1909 h 1909"/>
                  <a:gd name="T6" fmla="*/ 223 w 223"/>
                  <a:gd name="T7" fmla="*/ 1909 h 1909"/>
                  <a:gd name="T8" fmla="*/ 223 w 223"/>
                  <a:gd name="T9" fmla="*/ 1012 h 1909"/>
                  <a:gd name="T10" fmla="*/ 223 w 223"/>
                  <a:gd name="T11" fmla="*/ 0 h 1909"/>
                  <a:gd name="T12" fmla="*/ 0 w 223"/>
                  <a:gd name="T13" fmla="*/ 0 h 1909"/>
                </a:gdLst>
                <a:ahLst/>
                <a:cxnLst>
                  <a:cxn ang="0">
                    <a:pos x="T0" y="T1"/>
                  </a:cxn>
                  <a:cxn ang="0">
                    <a:pos x="T2" y="T3"/>
                  </a:cxn>
                  <a:cxn ang="0">
                    <a:pos x="T4" y="T5"/>
                  </a:cxn>
                  <a:cxn ang="0">
                    <a:pos x="T6" y="T7"/>
                  </a:cxn>
                  <a:cxn ang="0">
                    <a:pos x="T8" y="T9"/>
                  </a:cxn>
                  <a:cxn ang="0">
                    <a:pos x="T10" y="T11"/>
                  </a:cxn>
                  <a:cxn ang="0">
                    <a:pos x="T12" y="T13"/>
                  </a:cxn>
                </a:cxnLst>
                <a:rect l="0" t="0" r="r" b="b"/>
                <a:pathLst>
                  <a:path w="223" h="1909">
                    <a:moveTo>
                      <a:pt x="0" y="0"/>
                    </a:moveTo>
                    <a:lnTo>
                      <a:pt x="0" y="1117"/>
                    </a:lnTo>
                    <a:lnTo>
                      <a:pt x="0" y="1909"/>
                    </a:lnTo>
                    <a:lnTo>
                      <a:pt x="223" y="1909"/>
                    </a:lnTo>
                    <a:lnTo>
                      <a:pt x="223" y="1012"/>
                    </a:lnTo>
                    <a:lnTo>
                      <a:pt x="223" y="0"/>
                    </a:lnTo>
                    <a:lnTo>
                      <a:pt x="0" y="0"/>
                    </a:lnTo>
                    <a:close/>
                  </a:path>
                </a:pathLst>
              </a:custGeom>
              <a:grpFill/>
              <a:ln>
                <a:noFill/>
              </a:ln>
            </p:spPr>
            <p:txBody>
              <a:bodyPr/>
              <a:lstStyle/>
              <a:p>
                <a:pPr marL="0" marR="0" lvl="0" indent="0" defTabSz="932151"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B0F0"/>
                  </a:solidFill>
                  <a:effectLst/>
                  <a:uLnTx/>
                  <a:uFillTx/>
                  <a:latin typeface="Segoe UI"/>
                </a:endParaRPr>
              </a:p>
            </p:txBody>
          </p:sp>
          <p:sp>
            <p:nvSpPr>
              <p:cNvPr id="478" name="Freeform 70"/>
              <p:cNvSpPr>
                <a:spLocks/>
              </p:cNvSpPr>
              <p:nvPr/>
            </p:nvSpPr>
            <p:spPr bwMode="auto">
              <a:xfrm>
                <a:off x="4841436" y="5859354"/>
                <a:ext cx="59778" cy="174409"/>
              </a:xfrm>
              <a:custGeom>
                <a:avLst/>
                <a:gdLst>
                  <a:gd name="T0" fmla="*/ 0 w 222"/>
                  <a:gd name="T1" fmla="*/ 0 h 648"/>
                  <a:gd name="T2" fmla="*/ 0 w 222"/>
                  <a:gd name="T3" fmla="*/ 361 h 648"/>
                  <a:gd name="T4" fmla="*/ 0 w 222"/>
                  <a:gd name="T5" fmla="*/ 648 h 648"/>
                  <a:gd name="T6" fmla="*/ 222 w 222"/>
                  <a:gd name="T7" fmla="*/ 648 h 648"/>
                  <a:gd name="T8" fmla="*/ 222 w 222"/>
                  <a:gd name="T9" fmla="*/ 256 h 648"/>
                  <a:gd name="T10" fmla="*/ 222 w 222"/>
                  <a:gd name="T11" fmla="*/ 0 h 648"/>
                  <a:gd name="T12" fmla="*/ 0 w 222"/>
                  <a:gd name="T13" fmla="*/ 0 h 648"/>
                </a:gdLst>
                <a:ahLst/>
                <a:cxnLst>
                  <a:cxn ang="0">
                    <a:pos x="T0" y="T1"/>
                  </a:cxn>
                  <a:cxn ang="0">
                    <a:pos x="T2" y="T3"/>
                  </a:cxn>
                  <a:cxn ang="0">
                    <a:pos x="T4" y="T5"/>
                  </a:cxn>
                  <a:cxn ang="0">
                    <a:pos x="T6" y="T7"/>
                  </a:cxn>
                  <a:cxn ang="0">
                    <a:pos x="T8" y="T9"/>
                  </a:cxn>
                  <a:cxn ang="0">
                    <a:pos x="T10" y="T11"/>
                  </a:cxn>
                  <a:cxn ang="0">
                    <a:pos x="T12" y="T13"/>
                  </a:cxn>
                </a:cxnLst>
                <a:rect l="0" t="0" r="r" b="b"/>
                <a:pathLst>
                  <a:path w="222" h="648">
                    <a:moveTo>
                      <a:pt x="0" y="0"/>
                    </a:moveTo>
                    <a:lnTo>
                      <a:pt x="0" y="361"/>
                    </a:lnTo>
                    <a:lnTo>
                      <a:pt x="0" y="648"/>
                    </a:lnTo>
                    <a:lnTo>
                      <a:pt x="222" y="648"/>
                    </a:lnTo>
                    <a:lnTo>
                      <a:pt x="222" y="256"/>
                    </a:lnTo>
                    <a:lnTo>
                      <a:pt x="222" y="0"/>
                    </a:lnTo>
                    <a:lnTo>
                      <a:pt x="0" y="0"/>
                    </a:lnTo>
                    <a:close/>
                  </a:path>
                </a:pathLst>
              </a:custGeom>
              <a:grpFill/>
              <a:ln>
                <a:noFill/>
              </a:ln>
            </p:spPr>
            <p:txBody>
              <a:bodyPr/>
              <a:lstStyle/>
              <a:p>
                <a:pPr marL="0" marR="0" lvl="0" indent="0" defTabSz="932151"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B0F0"/>
                  </a:solidFill>
                  <a:effectLst/>
                  <a:uLnTx/>
                  <a:uFillTx/>
                  <a:latin typeface="Segoe UI"/>
                </a:endParaRPr>
              </a:p>
            </p:txBody>
          </p:sp>
          <p:sp>
            <p:nvSpPr>
              <p:cNvPr id="479" name="Freeform 71"/>
              <p:cNvSpPr>
                <a:spLocks/>
              </p:cNvSpPr>
              <p:nvPr/>
            </p:nvSpPr>
            <p:spPr bwMode="auto">
              <a:xfrm>
                <a:off x="4937080" y="5653888"/>
                <a:ext cx="59778" cy="379875"/>
              </a:xfrm>
              <a:custGeom>
                <a:avLst/>
                <a:gdLst>
                  <a:gd name="T0" fmla="*/ 0 w 222"/>
                  <a:gd name="T1" fmla="*/ 0 h 1402"/>
                  <a:gd name="T2" fmla="*/ 0 w 222"/>
                  <a:gd name="T3" fmla="*/ 1062 h 1402"/>
                  <a:gd name="T4" fmla="*/ 0 w 222"/>
                  <a:gd name="T5" fmla="*/ 1402 h 1402"/>
                  <a:gd name="T6" fmla="*/ 222 w 222"/>
                  <a:gd name="T7" fmla="*/ 1402 h 1402"/>
                  <a:gd name="T8" fmla="*/ 222 w 222"/>
                  <a:gd name="T9" fmla="*/ 977 h 1402"/>
                  <a:gd name="T10" fmla="*/ 222 w 222"/>
                  <a:gd name="T11" fmla="*/ 0 h 1402"/>
                  <a:gd name="T12" fmla="*/ 0 w 222"/>
                  <a:gd name="T13" fmla="*/ 0 h 1402"/>
                </a:gdLst>
                <a:ahLst/>
                <a:cxnLst>
                  <a:cxn ang="0">
                    <a:pos x="T0" y="T1"/>
                  </a:cxn>
                  <a:cxn ang="0">
                    <a:pos x="T2" y="T3"/>
                  </a:cxn>
                  <a:cxn ang="0">
                    <a:pos x="T4" y="T5"/>
                  </a:cxn>
                  <a:cxn ang="0">
                    <a:pos x="T6" y="T7"/>
                  </a:cxn>
                  <a:cxn ang="0">
                    <a:pos x="T8" y="T9"/>
                  </a:cxn>
                  <a:cxn ang="0">
                    <a:pos x="T10" y="T11"/>
                  </a:cxn>
                  <a:cxn ang="0">
                    <a:pos x="T12" y="T13"/>
                  </a:cxn>
                </a:cxnLst>
                <a:rect l="0" t="0" r="r" b="b"/>
                <a:pathLst>
                  <a:path w="222" h="1402">
                    <a:moveTo>
                      <a:pt x="0" y="0"/>
                    </a:moveTo>
                    <a:lnTo>
                      <a:pt x="0" y="1062"/>
                    </a:lnTo>
                    <a:lnTo>
                      <a:pt x="0" y="1402"/>
                    </a:lnTo>
                    <a:lnTo>
                      <a:pt x="222" y="1402"/>
                    </a:lnTo>
                    <a:lnTo>
                      <a:pt x="222" y="977"/>
                    </a:lnTo>
                    <a:lnTo>
                      <a:pt x="222" y="0"/>
                    </a:lnTo>
                    <a:lnTo>
                      <a:pt x="0" y="0"/>
                    </a:lnTo>
                    <a:close/>
                  </a:path>
                </a:pathLst>
              </a:custGeom>
              <a:grpFill/>
              <a:ln>
                <a:noFill/>
              </a:ln>
            </p:spPr>
            <p:txBody>
              <a:bodyPr/>
              <a:lstStyle/>
              <a:p>
                <a:pPr marL="0" marR="0" lvl="0" indent="0" defTabSz="932151"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B0F0"/>
                  </a:solidFill>
                  <a:effectLst/>
                  <a:uLnTx/>
                  <a:uFillTx/>
                  <a:latin typeface="Segoe UI"/>
                </a:endParaRPr>
              </a:p>
            </p:txBody>
          </p:sp>
          <p:sp>
            <p:nvSpPr>
              <p:cNvPr id="480" name="Freeform 72"/>
              <p:cNvSpPr>
                <a:spLocks/>
              </p:cNvSpPr>
              <p:nvPr/>
            </p:nvSpPr>
            <p:spPr bwMode="auto">
              <a:xfrm>
                <a:off x="5534857" y="5510539"/>
                <a:ext cx="258239" cy="229358"/>
              </a:xfrm>
              <a:custGeom>
                <a:avLst/>
                <a:gdLst>
                  <a:gd name="T0" fmla="*/ 0 w 401"/>
                  <a:gd name="T1" fmla="*/ 28 h 359"/>
                  <a:gd name="T2" fmla="*/ 149 w 401"/>
                  <a:gd name="T3" fmla="*/ 0 h 359"/>
                  <a:gd name="T4" fmla="*/ 401 w 401"/>
                  <a:gd name="T5" fmla="*/ 88 h 359"/>
                  <a:gd name="T6" fmla="*/ 156 w 401"/>
                  <a:gd name="T7" fmla="*/ 359 h 359"/>
                  <a:gd name="T8" fmla="*/ 0 w 401"/>
                  <a:gd name="T9" fmla="*/ 28 h 359"/>
                </a:gdLst>
                <a:ahLst/>
                <a:cxnLst>
                  <a:cxn ang="0">
                    <a:pos x="T0" y="T1"/>
                  </a:cxn>
                  <a:cxn ang="0">
                    <a:pos x="T2" y="T3"/>
                  </a:cxn>
                  <a:cxn ang="0">
                    <a:pos x="T4" y="T5"/>
                  </a:cxn>
                  <a:cxn ang="0">
                    <a:pos x="T6" y="T7"/>
                  </a:cxn>
                  <a:cxn ang="0">
                    <a:pos x="T8" y="T9"/>
                  </a:cxn>
                </a:cxnLst>
                <a:rect l="0" t="0" r="r" b="b"/>
                <a:pathLst>
                  <a:path w="401" h="359">
                    <a:moveTo>
                      <a:pt x="0" y="28"/>
                    </a:moveTo>
                    <a:cubicBezTo>
                      <a:pt x="47" y="9"/>
                      <a:pt x="97" y="0"/>
                      <a:pt x="149" y="0"/>
                    </a:cubicBezTo>
                    <a:cubicBezTo>
                      <a:pt x="241" y="0"/>
                      <a:pt x="330" y="31"/>
                      <a:pt x="401" y="88"/>
                    </a:cubicBezTo>
                    <a:cubicBezTo>
                      <a:pt x="156" y="359"/>
                      <a:pt x="156" y="359"/>
                      <a:pt x="156" y="359"/>
                    </a:cubicBezTo>
                    <a:lnTo>
                      <a:pt x="0" y="28"/>
                    </a:lnTo>
                    <a:close/>
                  </a:path>
                </a:pathLst>
              </a:custGeom>
              <a:grpFill/>
              <a:ln>
                <a:noFill/>
              </a:ln>
            </p:spPr>
            <p:txBody>
              <a:bodyPr/>
              <a:lstStyle/>
              <a:p>
                <a:pPr marL="0" marR="0" lvl="0" indent="0" defTabSz="932151"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B0F0"/>
                  </a:solidFill>
                  <a:effectLst/>
                  <a:uLnTx/>
                  <a:uFillTx/>
                  <a:latin typeface="Segoe UI"/>
                </a:endParaRPr>
              </a:p>
            </p:txBody>
          </p:sp>
          <p:sp>
            <p:nvSpPr>
              <p:cNvPr id="481" name="Freeform 73"/>
              <p:cNvSpPr>
                <a:spLocks/>
              </p:cNvSpPr>
              <p:nvPr/>
            </p:nvSpPr>
            <p:spPr bwMode="auto">
              <a:xfrm>
                <a:off x="5695061" y="5589382"/>
                <a:ext cx="169768" cy="138571"/>
              </a:xfrm>
              <a:custGeom>
                <a:avLst/>
                <a:gdLst>
                  <a:gd name="T0" fmla="*/ 192 w 266"/>
                  <a:gd name="T1" fmla="*/ 0 h 213"/>
                  <a:gd name="T2" fmla="*/ 266 w 266"/>
                  <a:gd name="T3" fmla="*/ 104 h 213"/>
                  <a:gd name="T4" fmla="*/ 0 w 266"/>
                  <a:gd name="T5" fmla="*/ 213 h 213"/>
                  <a:gd name="T6" fmla="*/ 192 w 266"/>
                  <a:gd name="T7" fmla="*/ 0 h 213"/>
                </a:gdLst>
                <a:ahLst/>
                <a:cxnLst>
                  <a:cxn ang="0">
                    <a:pos x="T0" y="T1"/>
                  </a:cxn>
                  <a:cxn ang="0">
                    <a:pos x="T2" y="T3"/>
                  </a:cxn>
                  <a:cxn ang="0">
                    <a:pos x="T4" y="T5"/>
                  </a:cxn>
                  <a:cxn ang="0">
                    <a:pos x="T6" y="T7"/>
                  </a:cxn>
                </a:cxnLst>
                <a:rect l="0" t="0" r="r" b="b"/>
                <a:pathLst>
                  <a:path w="266" h="213">
                    <a:moveTo>
                      <a:pt x="192" y="0"/>
                    </a:moveTo>
                    <a:cubicBezTo>
                      <a:pt x="222" y="30"/>
                      <a:pt x="247" y="66"/>
                      <a:pt x="266" y="104"/>
                    </a:cubicBezTo>
                    <a:cubicBezTo>
                      <a:pt x="0" y="213"/>
                      <a:pt x="0" y="213"/>
                      <a:pt x="0" y="213"/>
                    </a:cubicBezTo>
                    <a:lnTo>
                      <a:pt x="192" y="0"/>
                    </a:lnTo>
                    <a:close/>
                  </a:path>
                </a:pathLst>
              </a:custGeom>
              <a:grpFill/>
              <a:ln>
                <a:noFill/>
              </a:ln>
            </p:spPr>
            <p:txBody>
              <a:bodyPr/>
              <a:lstStyle/>
              <a:p>
                <a:pPr marL="0" marR="0" lvl="0" indent="0" defTabSz="932151"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B0F0"/>
                  </a:solidFill>
                  <a:effectLst/>
                  <a:uLnTx/>
                  <a:uFillTx/>
                  <a:latin typeface="Segoe UI"/>
                </a:endParaRPr>
              </a:p>
            </p:txBody>
          </p:sp>
          <p:sp>
            <p:nvSpPr>
              <p:cNvPr id="482" name="Freeform 74"/>
              <p:cNvSpPr>
                <a:spLocks/>
              </p:cNvSpPr>
              <p:nvPr/>
            </p:nvSpPr>
            <p:spPr bwMode="auto">
              <a:xfrm>
                <a:off x="5369871" y="5543987"/>
                <a:ext cx="239111" cy="398988"/>
              </a:xfrm>
              <a:custGeom>
                <a:avLst/>
                <a:gdLst>
                  <a:gd name="T0" fmla="*/ 99 w 375"/>
                  <a:gd name="T1" fmla="*/ 622 h 622"/>
                  <a:gd name="T2" fmla="*/ 0 w 375"/>
                  <a:gd name="T3" fmla="*/ 356 h 622"/>
                  <a:gd name="T4" fmla="*/ 210 w 375"/>
                  <a:gd name="T5" fmla="*/ 0 h 622"/>
                  <a:gd name="T6" fmla="*/ 375 w 375"/>
                  <a:gd name="T7" fmla="*/ 351 h 622"/>
                  <a:gd name="T8" fmla="*/ 99 w 375"/>
                  <a:gd name="T9" fmla="*/ 622 h 622"/>
                </a:gdLst>
                <a:ahLst/>
                <a:cxnLst>
                  <a:cxn ang="0">
                    <a:pos x="T0" y="T1"/>
                  </a:cxn>
                  <a:cxn ang="0">
                    <a:pos x="T2" y="T3"/>
                  </a:cxn>
                  <a:cxn ang="0">
                    <a:pos x="T4" y="T5"/>
                  </a:cxn>
                  <a:cxn ang="0">
                    <a:pos x="T6" y="T7"/>
                  </a:cxn>
                  <a:cxn ang="0">
                    <a:pos x="T8" y="T9"/>
                  </a:cxn>
                </a:cxnLst>
                <a:rect l="0" t="0" r="r" b="b"/>
                <a:pathLst>
                  <a:path w="375" h="622">
                    <a:moveTo>
                      <a:pt x="99" y="622"/>
                    </a:moveTo>
                    <a:cubicBezTo>
                      <a:pt x="35" y="548"/>
                      <a:pt x="0" y="455"/>
                      <a:pt x="0" y="356"/>
                    </a:cubicBezTo>
                    <a:cubicBezTo>
                      <a:pt x="0" y="208"/>
                      <a:pt x="82" y="71"/>
                      <a:pt x="210" y="0"/>
                    </a:cubicBezTo>
                    <a:cubicBezTo>
                      <a:pt x="375" y="351"/>
                      <a:pt x="375" y="351"/>
                      <a:pt x="375" y="351"/>
                    </a:cubicBezTo>
                    <a:lnTo>
                      <a:pt x="99" y="622"/>
                    </a:lnTo>
                    <a:close/>
                  </a:path>
                </a:pathLst>
              </a:custGeom>
              <a:grpFill/>
              <a:ln>
                <a:noFill/>
              </a:ln>
            </p:spPr>
            <p:txBody>
              <a:bodyPr/>
              <a:lstStyle/>
              <a:p>
                <a:pPr marL="0" marR="0" lvl="0" indent="0" defTabSz="932151"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B0F0"/>
                  </a:solidFill>
                  <a:effectLst/>
                  <a:uLnTx/>
                  <a:uFillTx/>
                  <a:latin typeface="Segoe UI"/>
                </a:endParaRPr>
              </a:p>
            </p:txBody>
          </p:sp>
          <p:sp>
            <p:nvSpPr>
              <p:cNvPr id="483" name="Freeform 75"/>
              <p:cNvSpPr>
                <a:spLocks/>
              </p:cNvSpPr>
              <p:nvPr/>
            </p:nvSpPr>
            <p:spPr bwMode="auto">
              <a:xfrm>
                <a:off x="5718972" y="5689726"/>
                <a:ext cx="172160" cy="64506"/>
              </a:xfrm>
              <a:custGeom>
                <a:avLst/>
                <a:gdLst>
                  <a:gd name="T0" fmla="*/ 0 w 269"/>
                  <a:gd name="T1" fmla="*/ 102 h 102"/>
                  <a:gd name="T2" fmla="*/ 249 w 269"/>
                  <a:gd name="T3" fmla="*/ 0 h 102"/>
                  <a:gd name="T4" fmla="*/ 269 w 269"/>
                  <a:gd name="T5" fmla="*/ 102 h 102"/>
                  <a:gd name="T6" fmla="*/ 0 w 269"/>
                  <a:gd name="T7" fmla="*/ 102 h 102"/>
                </a:gdLst>
                <a:ahLst/>
                <a:cxnLst>
                  <a:cxn ang="0">
                    <a:pos x="T0" y="T1"/>
                  </a:cxn>
                  <a:cxn ang="0">
                    <a:pos x="T2" y="T3"/>
                  </a:cxn>
                  <a:cxn ang="0">
                    <a:pos x="T4" y="T5"/>
                  </a:cxn>
                  <a:cxn ang="0">
                    <a:pos x="T6" y="T7"/>
                  </a:cxn>
                </a:cxnLst>
                <a:rect l="0" t="0" r="r" b="b"/>
                <a:pathLst>
                  <a:path w="269" h="102">
                    <a:moveTo>
                      <a:pt x="0" y="102"/>
                    </a:moveTo>
                    <a:cubicBezTo>
                      <a:pt x="249" y="0"/>
                      <a:pt x="249" y="0"/>
                      <a:pt x="249" y="0"/>
                    </a:cubicBezTo>
                    <a:cubicBezTo>
                      <a:pt x="260" y="33"/>
                      <a:pt x="267" y="67"/>
                      <a:pt x="269" y="102"/>
                    </a:cubicBezTo>
                    <a:lnTo>
                      <a:pt x="0" y="102"/>
                    </a:lnTo>
                    <a:close/>
                  </a:path>
                </a:pathLst>
              </a:custGeom>
              <a:grpFill/>
              <a:ln>
                <a:noFill/>
              </a:ln>
            </p:spPr>
            <p:txBody>
              <a:bodyPr/>
              <a:lstStyle/>
              <a:p>
                <a:pPr marL="0" marR="0" lvl="0" indent="0" defTabSz="932151"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B0F0"/>
                  </a:solidFill>
                  <a:effectLst/>
                  <a:uLnTx/>
                  <a:uFillTx/>
                  <a:latin typeface="Segoe UI"/>
                </a:endParaRPr>
              </a:p>
            </p:txBody>
          </p:sp>
          <p:sp>
            <p:nvSpPr>
              <p:cNvPr id="484" name="Freeform 76"/>
              <p:cNvSpPr>
                <a:spLocks/>
              </p:cNvSpPr>
              <p:nvPr/>
            </p:nvSpPr>
            <p:spPr bwMode="auto">
              <a:xfrm>
                <a:off x="5458341" y="5859354"/>
                <a:ext cx="107600" cy="138571"/>
              </a:xfrm>
              <a:custGeom>
                <a:avLst/>
                <a:gdLst>
                  <a:gd name="T0" fmla="*/ 62 w 171"/>
                  <a:gd name="T1" fmla="*/ 215 h 215"/>
                  <a:gd name="T2" fmla="*/ 0 w 171"/>
                  <a:gd name="T3" fmla="*/ 169 h 215"/>
                  <a:gd name="T4" fmla="*/ 171 w 171"/>
                  <a:gd name="T5" fmla="*/ 0 h 215"/>
                  <a:gd name="T6" fmla="*/ 62 w 171"/>
                  <a:gd name="T7" fmla="*/ 215 h 215"/>
                </a:gdLst>
                <a:ahLst/>
                <a:cxnLst>
                  <a:cxn ang="0">
                    <a:pos x="T0" y="T1"/>
                  </a:cxn>
                  <a:cxn ang="0">
                    <a:pos x="T2" y="T3"/>
                  </a:cxn>
                  <a:cxn ang="0">
                    <a:pos x="T4" y="T5"/>
                  </a:cxn>
                  <a:cxn ang="0">
                    <a:pos x="T6" y="T7"/>
                  </a:cxn>
                </a:cxnLst>
                <a:rect l="0" t="0" r="r" b="b"/>
                <a:pathLst>
                  <a:path w="171" h="215">
                    <a:moveTo>
                      <a:pt x="62" y="215"/>
                    </a:moveTo>
                    <a:cubicBezTo>
                      <a:pt x="40" y="201"/>
                      <a:pt x="19" y="186"/>
                      <a:pt x="0" y="169"/>
                    </a:cubicBezTo>
                    <a:cubicBezTo>
                      <a:pt x="171" y="0"/>
                      <a:pt x="171" y="0"/>
                      <a:pt x="171" y="0"/>
                    </a:cubicBezTo>
                    <a:lnTo>
                      <a:pt x="62" y="215"/>
                    </a:lnTo>
                    <a:close/>
                  </a:path>
                </a:pathLst>
              </a:custGeom>
              <a:grpFill/>
              <a:ln>
                <a:noFill/>
              </a:ln>
            </p:spPr>
            <p:txBody>
              <a:bodyPr/>
              <a:lstStyle/>
              <a:p>
                <a:pPr marL="0" marR="0" lvl="0" indent="0" defTabSz="932151"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B0F0"/>
                  </a:solidFill>
                  <a:effectLst/>
                  <a:uLnTx/>
                  <a:uFillTx/>
                  <a:latin typeface="Segoe UI"/>
                </a:endParaRPr>
              </a:p>
            </p:txBody>
          </p:sp>
          <p:sp>
            <p:nvSpPr>
              <p:cNvPr id="485" name="Freeform 77"/>
              <p:cNvSpPr>
                <a:spLocks/>
              </p:cNvSpPr>
              <p:nvPr/>
            </p:nvSpPr>
            <p:spPr bwMode="auto">
              <a:xfrm>
                <a:off x="5527684" y="5790070"/>
                <a:ext cx="363448" cy="243693"/>
              </a:xfrm>
              <a:custGeom>
                <a:avLst/>
                <a:gdLst>
                  <a:gd name="T0" fmla="*/ 160 w 566"/>
                  <a:gd name="T1" fmla="*/ 381 h 381"/>
                  <a:gd name="T2" fmla="*/ 0 w 566"/>
                  <a:gd name="T3" fmla="*/ 348 h 381"/>
                  <a:gd name="T4" fmla="*/ 176 w 566"/>
                  <a:gd name="T5" fmla="*/ 0 h 381"/>
                  <a:gd name="T6" fmla="*/ 566 w 566"/>
                  <a:gd name="T7" fmla="*/ 0 h 381"/>
                  <a:gd name="T8" fmla="*/ 160 w 566"/>
                  <a:gd name="T9" fmla="*/ 381 h 381"/>
                </a:gdLst>
                <a:ahLst/>
                <a:cxnLst>
                  <a:cxn ang="0">
                    <a:pos x="T0" y="T1"/>
                  </a:cxn>
                  <a:cxn ang="0">
                    <a:pos x="T2" y="T3"/>
                  </a:cxn>
                  <a:cxn ang="0">
                    <a:pos x="T4" y="T5"/>
                  </a:cxn>
                  <a:cxn ang="0">
                    <a:pos x="T6" y="T7"/>
                  </a:cxn>
                  <a:cxn ang="0">
                    <a:pos x="T8" y="T9"/>
                  </a:cxn>
                </a:cxnLst>
                <a:rect l="0" t="0" r="r" b="b"/>
                <a:pathLst>
                  <a:path w="566" h="381">
                    <a:moveTo>
                      <a:pt x="160" y="381"/>
                    </a:moveTo>
                    <a:cubicBezTo>
                      <a:pt x="104" y="381"/>
                      <a:pt x="50" y="370"/>
                      <a:pt x="0" y="348"/>
                    </a:cubicBezTo>
                    <a:cubicBezTo>
                      <a:pt x="176" y="0"/>
                      <a:pt x="176" y="0"/>
                      <a:pt x="176" y="0"/>
                    </a:cubicBezTo>
                    <a:cubicBezTo>
                      <a:pt x="566" y="0"/>
                      <a:pt x="566" y="0"/>
                      <a:pt x="566" y="0"/>
                    </a:cubicBezTo>
                    <a:cubicBezTo>
                      <a:pt x="552" y="213"/>
                      <a:pt x="375" y="381"/>
                      <a:pt x="160" y="381"/>
                    </a:cubicBezTo>
                    <a:close/>
                  </a:path>
                </a:pathLst>
              </a:custGeom>
              <a:grpFill/>
              <a:ln>
                <a:noFill/>
              </a:ln>
            </p:spPr>
            <p:txBody>
              <a:bodyPr/>
              <a:lstStyle/>
              <a:p>
                <a:pPr marL="0" marR="0" lvl="0" indent="0" defTabSz="932151"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B0F0"/>
                  </a:solidFill>
                  <a:effectLst/>
                  <a:uLnTx/>
                  <a:uFillTx/>
                  <a:latin typeface="Segoe UI"/>
                </a:endParaRPr>
              </a:p>
            </p:txBody>
          </p:sp>
        </p:grpSp>
      </p:grpSp>
      <p:sp>
        <p:nvSpPr>
          <p:cNvPr id="2" name="Wolke 1">
            <a:extLst>
              <a:ext uri="{FF2B5EF4-FFF2-40B4-BE49-F238E27FC236}">
                <a16:creationId xmlns:a16="http://schemas.microsoft.com/office/drawing/2014/main" id="{DE71A693-2882-49D5-AC6F-0AD28FC36D30}"/>
              </a:ext>
            </a:extLst>
          </p:cNvPr>
          <p:cNvSpPr/>
          <p:nvPr/>
        </p:nvSpPr>
        <p:spPr>
          <a:xfrm>
            <a:off x="508883" y="2490227"/>
            <a:ext cx="1993810" cy="1378403"/>
          </a:xfrm>
          <a:prstGeom prst="cloud">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1" name="Wolke 100">
            <a:extLst>
              <a:ext uri="{FF2B5EF4-FFF2-40B4-BE49-F238E27FC236}">
                <a16:creationId xmlns:a16="http://schemas.microsoft.com/office/drawing/2014/main" id="{64EE326B-4FCD-4B7C-9DEB-D9A738405495}"/>
              </a:ext>
            </a:extLst>
          </p:cNvPr>
          <p:cNvSpPr/>
          <p:nvPr/>
        </p:nvSpPr>
        <p:spPr>
          <a:xfrm>
            <a:off x="7626612" y="3067328"/>
            <a:ext cx="792017" cy="660236"/>
          </a:xfrm>
          <a:prstGeom prst="cloud">
            <a:avLst/>
          </a:prstGeom>
          <a:solidFill>
            <a:schemeClr val="accent4">
              <a:lumMod val="20000"/>
              <a:lumOff val="80000"/>
              <a:alpha val="4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02" name="Grafik 101">
            <a:extLst>
              <a:ext uri="{FF2B5EF4-FFF2-40B4-BE49-F238E27FC236}">
                <a16:creationId xmlns:a16="http://schemas.microsoft.com/office/drawing/2014/main" id="{A4FBA2AF-F33A-40F0-B124-937B61229A85}"/>
              </a:ext>
            </a:extLst>
          </p:cNvPr>
          <p:cNvPicPr>
            <a:picLocks noChangeAspect="1"/>
          </p:cNvPicPr>
          <p:nvPr/>
        </p:nvPicPr>
        <p:blipFill>
          <a:blip r:embed="rId8"/>
          <a:stretch>
            <a:fillRect/>
          </a:stretch>
        </p:blipFill>
        <p:spPr>
          <a:xfrm>
            <a:off x="152400" y="6121400"/>
            <a:ext cx="2143125" cy="561975"/>
          </a:xfrm>
          <a:prstGeom prst="rect">
            <a:avLst/>
          </a:prstGeom>
        </p:spPr>
      </p:pic>
    </p:spTree>
    <p:extLst>
      <p:ext uri="{BB962C8B-B14F-4D97-AF65-F5344CB8AC3E}">
        <p14:creationId xmlns:p14="http://schemas.microsoft.com/office/powerpoint/2010/main" val="25796016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02AF3E1-8B7C-45C5-A4D9-EC4AB9B1F115}"/>
              </a:ext>
            </a:extLst>
          </p:cNvPr>
          <p:cNvSpPr>
            <a:spLocks noGrp="1"/>
          </p:cNvSpPr>
          <p:nvPr>
            <p:ph type="title"/>
          </p:nvPr>
        </p:nvSpPr>
        <p:spPr/>
        <p:txBody>
          <a:bodyPr/>
          <a:lstStyle/>
          <a:p>
            <a:r>
              <a:rPr lang="de-DE" dirty="0"/>
              <a:t>AI and ML Basics</a:t>
            </a:r>
            <a:endParaRPr lang="de-DE" dirty="0">
              <a:solidFill>
                <a:srgbClr val="FF0000"/>
              </a:solidFill>
            </a:endParaRPr>
          </a:p>
        </p:txBody>
      </p:sp>
      <p:sp>
        <p:nvSpPr>
          <p:cNvPr id="3" name="Inhaltsplatzhalter 2">
            <a:extLst>
              <a:ext uri="{FF2B5EF4-FFF2-40B4-BE49-F238E27FC236}">
                <a16:creationId xmlns:a16="http://schemas.microsoft.com/office/drawing/2014/main" id="{6D870237-4895-4854-80D6-17BDE7A15458}"/>
              </a:ext>
            </a:extLst>
          </p:cNvPr>
          <p:cNvSpPr>
            <a:spLocks noGrp="1"/>
          </p:cNvSpPr>
          <p:nvPr>
            <p:ph idx="1"/>
          </p:nvPr>
        </p:nvSpPr>
        <p:spPr/>
        <p:txBody>
          <a:bodyPr/>
          <a:lstStyle/>
          <a:p>
            <a:pPr marL="0" indent="0">
              <a:buNone/>
            </a:pPr>
            <a:r>
              <a:rPr lang="de-DE" dirty="0"/>
              <a:t>3 </a:t>
            </a:r>
            <a:r>
              <a:rPr lang="de-DE" dirty="0" err="1"/>
              <a:t>general</a:t>
            </a:r>
            <a:r>
              <a:rPr lang="de-DE" dirty="0"/>
              <a:t> Tasks in </a:t>
            </a:r>
            <a:r>
              <a:rPr lang="de-DE" dirty="0" err="1"/>
              <a:t>Machine</a:t>
            </a:r>
            <a:r>
              <a:rPr lang="de-DE" dirty="0"/>
              <a:t> Learning:</a:t>
            </a:r>
          </a:p>
          <a:p>
            <a:pPr marL="0" indent="0">
              <a:buNone/>
            </a:pPr>
            <a:endParaRPr lang="de-DE" dirty="0"/>
          </a:p>
          <a:p>
            <a:pPr lvl="1"/>
            <a:r>
              <a:rPr lang="de-DE" sz="2800" dirty="0"/>
              <a:t>Classification</a:t>
            </a:r>
          </a:p>
          <a:p>
            <a:pPr lvl="1"/>
            <a:r>
              <a:rPr lang="de-DE" sz="2800" dirty="0"/>
              <a:t>Regression</a:t>
            </a:r>
          </a:p>
          <a:p>
            <a:pPr lvl="1"/>
            <a:r>
              <a:rPr lang="de-DE" sz="2800" dirty="0"/>
              <a:t>Clustering</a:t>
            </a:r>
          </a:p>
        </p:txBody>
      </p:sp>
      <p:sp>
        <p:nvSpPr>
          <p:cNvPr id="4" name="Foliennummernplatzhalter 3">
            <a:extLst>
              <a:ext uri="{FF2B5EF4-FFF2-40B4-BE49-F238E27FC236}">
                <a16:creationId xmlns:a16="http://schemas.microsoft.com/office/drawing/2014/main" id="{3A5A6B20-0422-4ACD-9B0E-7AAF3298AEAB}"/>
              </a:ext>
            </a:extLst>
          </p:cNvPr>
          <p:cNvSpPr>
            <a:spLocks noGrp="1"/>
          </p:cNvSpPr>
          <p:nvPr>
            <p:ph type="sldNum" sz="quarter" idx="12"/>
          </p:nvPr>
        </p:nvSpPr>
        <p:spPr/>
        <p:txBody>
          <a:bodyPr/>
          <a:lstStyle/>
          <a:p>
            <a:fld id="{3BE8C309-F0BC-47D5-9A47-19AA664CBA27}" type="slidenum">
              <a:rPr lang="de-DE" smtClean="0"/>
              <a:t>23</a:t>
            </a:fld>
            <a:endParaRPr lang="de-DE"/>
          </a:p>
        </p:txBody>
      </p:sp>
    </p:spTree>
    <p:extLst>
      <p:ext uri="{BB962C8B-B14F-4D97-AF65-F5344CB8AC3E}">
        <p14:creationId xmlns:p14="http://schemas.microsoft.com/office/powerpoint/2010/main" val="30671956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7" name="Group 66"/>
          <p:cNvGrpSpPr/>
          <p:nvPr/>
        </p:nvGrpSpPr>
        <p:grpSpPr>
          <a:xfrm>
            <a:off x="1615787" y="1575882"/>
            <a:ext cx="9147606" cy="3658031"/>
            <a:chOff x="1615787" y="1575882"/>
            <a:chExt cx="9147606" cy="3658031"/>
          </a:xfrm>
        </p:grpSpPr>
        <p:sp>
          <p:nvSpPr>
            <p:cNvPr id="6" name="Freeform 5"/>
            <p:cNvSpPr/>
            <p:nvPr/>
          </p:nvSpPr>
          <p:spPr>
            <a:xfrm>
              <a:off x="1615787" y="1577314"/>
              <a:ext cx="7311880" cy="3656599"/>
            </a:xfrm>
            <a:custGeom>
              <a:avLst/>
              <a:gdLst>
                <a:gd name="connsiteX0" fmla="*/ 0 w 7907481"/>
                <a:gd name="connsiteY0" fmla="*/ 2982336 h 3138200"/>
                <a:gd name="connsiteX1" fmla="*/ 2452254 w 7907481"/>
                <a:gd name="connsiteY1" fmla="*/ 114446 h 3138200"/>
                <a:gd name="connsiteX2" fmla="*/ 4468090 w 7907481"/>
                <a:gd name="connsiteY2" fmla="*/ 2992727 h 3138200"/>
                <a:gd name="connsiteX3" fmla="*/ 5548745 w 7907481"/>
                <a:gd name="connsiteY3" fmla="*/ 146 h 3138200"/>
                <a:gd name="connsiteX4" fmla="*/ 7907481 w 7907481"/>
                <a:gd name="connsiteY4" fmla="*/ 3138200 h 3138200"/>
                <a:gd name="connsiteX0" fmla="*/ 0 w 8510154"/>
                <a:gd name="connsiteY0" fmla="*/ 1548390 h 3138200"/>
                <a:gd name="connsiteX1" fmla="*/ 3054927 w 8510154"/>
                <a:gd name="connsiteY1" fmla="*/ 114446 h 3138200"/>
                <a:gd name="connsiteX2" fmla="*/ 5070763 w 8510154"/>
                <a:gd name="connsiteY2" fmla="*/ 2992727 h 3138200"/>
                <a:gd name="connsiteX3" fmla="*/ 6151418 w 8510154"/>
                <a:gd name="connsiteY3" fmla="*/ 146 h 3138200"/>
                <a:gd name="connsiteX4" fmla="*/ 8510154 w 8510154"/>
                <a:gd name="connsiteY4" fmla="*/ 3138200 h 3138200"/>
                <a:gd name="connsiteX0" fmla="*/ 0 w 8014854"/>
                <a:gd name="connsiteY0" fmla="*/ 1830330 h 3138200"/>
                <a:gd name="connsiteX1" fmla="*/ 2559627 w 8014854"/>
                <a:gd name="connsiteY1" fmla="*/ 114446 h 3138200"/>
                <a:gd name="connsiteX2" fmla="*/ 4575463 w 8014854"/>
                <a:gd name="connsiteY2" fmla="*/ 2992727 h 3138200"/>
                <a:gd name="connsiteX3" fmla="*/ 5656118 w 8014854"/>
                <a:gd name="connsiteY3" fmla="*/ 146 h 3138200"/>
                <a:gd name="connsiteX4" fmla="*/ 8014854 w 8014854"/>
                <a:gd name="connsiteY4" fmla="*/ 3138200 h 3138200"/>
                <a:gd name="connsiteX0" fmla="*/ 0 w 8008504"/>
                <a:gd name="connsiteY0" fmla="*/ 1827155 h 3138200"/>
                <a:gd name="connsiteX1" fmla="*/ 2553277 w 8008504"/>
                <a:gd name="connsiteY1" fmla="*/ 114446 h 3138200"/>
                <a:gd name="connsiteX2" fmla="*/ 4569113 w 8008504"/>
                <a:gd name="connsiteY2" fmla="*/ 2992727 h 3138200"/>
                <a:gd name="connsiteX3" fmla="*/ 5649768 w 8008504"/>
                <a:gd name="connsiteY3" fmla="*/ 146 h 3138200"/>
                <a:gd name="connsiteX4" fmla="*/ 8008504 w 8008504"/>
                <a:gd name="connsiteY4" fmla="*/ 3138200 h 3138200"/>
                <a:gd name="connsiteX0" fmla="*/ 0 w 8008504"/>
                <a:gd name="connsiteY0" fmla="*/ 1860091 h 3171136"/>
                <a:gd name="connsiteX1" fmla="*/ 1835727 w 8008504"/>
                <a:gd name="connsiteY1" fmla="*/ 36257 h 3171136"/>
                <a:gd name="connsiteX2" fmla="*/ 4569113 w 8008504"/>
                <a:gd name="connsiteY2" fmla="*/ 3025663 h 3171136"/>
                <a:gd name="connsiteX3" fmla="*/ 5649768 w 8008504"/>
                <a:gd name="connsiteY3" fmla="*/ 33082 h 3171136"/>
                <a:gd name="connsiteX4" fmla="*/ 8008504 w 8008504"/>
                <a:gd name="connsiteY4" fmla="*/ 3171136 h 3171136"/>
                <a:gd name="connsiteX0" fmla="*/ 0 w 8008504"/>
                <a:gd name="connsiteY0" fmla="*/ 1827155 h 3138200"/>
                <a:gd name="connsiteX1" fmla="*/ 1835727 w 8008504"/>
                <a:gd name="connsiteY1" fmla="*/ 3321 h 3138200"/>
                <a:gd name="connsiteX2" fmla="*/ 4569113 w 8008504"/>
                <a:gd name="connsiteY2" fmla="*/ 2992727 h 3138200"/>
                <a:gd name="connsiteX3" fmla="*/ 5649768 w 8008504"/>
                <a:gd name="connsiteY3" fmla="*/ 146 h 3138200"/>
                <a:gd name="connsiteX4" fmla="*/ 8008504 w 8008504"/>
                <a:gd name="connsiteY4" fmla="*/ 3138200 h 3138200"/>
                <a:gd name="connsiteX0" fmla="*/ 0 w 8008504"/>
                <a:gd name="connsiteY0" fmla="*/ 1827169 h 3138214"/>
                <a:gd name="connsiteX1" fmla="*/ 1835727 w 8008504"/>
                <a:gd name="connsiteY1" fmla="*/ 3335 h 3138214"/>
                <a:gd name="connsiteX2" fmla="*/ 3400713 w 8008504"/>
                <a:gd name="connsiteY2" fmla="*/ 1727576 h 3138214"/>
                <a:gd name="connsiteX3" fmla="*/ 4569113 w 8008504"/>
                <a:gd name="connsiteY3" fmla="*/ 2992741 h 3138214"/>
                <a:gd name="connsiteX4" fmla="*/ 5649768 w 8008504"/>
                <a:gd name="connsiteY4" fmla="*/ 160 h 3138214"/>
                <a:gd name="connsiteX5" fmla="*/ 8008504 w 8008504"/>
                <a:gd name="connsiteY5" fmla="*/ 3138214 h 3138214"/>
                <a:gd name="connsiteX0" fmla="*/ 0 w 8008504"/>
                <a:gd name="connsiteY0" fmla="*/ 1827170 h 3138215"/>
                <a:gd name="connsiteX1" fmla="*/ 1835727 w 8008504"/>
                <a:gd name="connsiteY1" fmla="*/ 3336 h 3138215"/>
                <a:gd name="connsiteX2" fmla="*/ 3661063 w 8008504"/>
                <a:gd name="connsiteY2" fmla="*/ 1832352 h 3138215"/>
                <a:gd name="connsiteX3" fmla="*/ 4569113 w 8008504"/>
                <a:gd name="connsiteY3" fmla="*/ 2992742 h 3138215"/>
                <a:gd name="connsiteX4" fmla="*/ 5649768 w 8008504"/>
                <a:gd name="connsiteY4" fmla="*/ 161 h 3138215"/>
                <a:gd name="connsiteX5" fmla="*/ 8008504 w 8008504"/>
                <a:gd name="connsiteY5" fmla="*/ 3138215 h 3138215"/>
                <a:gd name="connsiteX0" fmla="*/ 0 w 8008504"/>
                <a:gd name="connsiteY0" fmla="*/ 1828979 h 3699018"/>
                <a:gd name="connsiteX1" fmla="*/ 1835727 w 8008504"/>
                <a:gd name="connsiteY1" fmla="*/ 5145 h 3699018"/>
                <a:gd name="connsiteX2" fmla="*/ 3661063 w 8008504"/>
                <a:gd name="connsiteY2" fmla="*/ 1834161 h 3699018"/>
                <a:gd name="connsiteX3" fmla="*/ 5488276 w 8008504"/>
                <a:gd name="connsiteY3" fmla="*/ 3661301 h 3699018"/>
                <a:gd name="connsiteX4" fmla="*/ 5649768 w 8008504"/>
                <a:gd name="connsiteY4" fmla="*/ 1970 h 3699018"/>
                <a:gd name="connsiteX5" fmla="*/ 8008504 w 8008504"/>
                <a:gd name="connsiteY5" fmla="*/ 3140024 h 3699018"/>
                <a:gd name="connsiteX0" fmla="*/ 0 w 8008504"/>
                <a:gd name="connsiteY0" fmla="*/ 1828979 h 3661301"/>
                <a:gd name="connsiteX1" fmla="*/ 1835727 w 8008504"/>
                <a:gd name="connsiteY1" fmla="*/ 5145 h 3661301"/>
                <a:gd name="connsiteX2" fmla="*/ 3661063 w 8008504"/>
                <a:gd name="connsiteY2" fmla="*/ 1834161 h 3661301"/>
                <a:gd name="connsiteX3" fmla="*/ 5488276 w 8008504"/>
                <a:gd name="connsiteY3" fmla="*/ 3661301 h 3661301"/>
                <a:gd name="connsiteX4" fmla="*/ 5649768 w 8008504"/>
                <a:gd name="connsiteY4" fmla="*/ 1970 h 3661301"/>
                <a:gd name="connsiteX5" fmla="*/ 8008504 w 8008504"/>
                <a:gd name="connsiteY5" fmla="*/ 3140024 h 3661301"/>
                <a:gd name="connsiteX0" fmla="*/ 0 w 8008504"/>
                <a:gd name="connsiteY0" fmla="*/ 1833738 h 3703945"/>
                <a:gd name="connsiteX1" fmla="*/ 1835727 w 8008504"/>
                <a:gd name="connsiteY1" fmla="*/ 9904 h 3703945"/>
                <a:gd name="connsiteX2" fmla="*/ 3661063 w 8008504"/>
                <a:gd name="connsiteY2" fmla="*/ 1838920 h 3703945"/>
                <a:gd name="connsiteX3" fmla="*/ 5488276 w 8008504"/>
                <a:gd name="connsiteY3" fmla="*/ 3666060 h 3703945"/>
                <a:gd name="connsiteX4" fmla="*/ 7302355 w 8008504"/>
                <a:gd name="connsiteY4" fmla="*/ 1967 h 3703945"/>
                <a:gd name="connsiteX5" fmla="*/ 8008504 w 8008504"/>
                <a:gd name="connsiteY5" fmla="*/ 3144783 h 3703945"/>
                <a:gd name="connsiteX0" fmla="*/ 0 w 8008504"/>
                <a:gd name="connsiteY0" fmla="*/ 1831772 h 3701979"/>
                <a:gd name="connsiteX1" fmla="*/ 1835727 w 8008504"/>
                <a:gd name="connsiteY1" fmla="*/ 7938 h 3701979"/>
                <a:gd name="connsiteX2" fmla="*/ 3661063 w 8008504"/>
                <a:gd name="connsiteY2" fmla="*/ 1836954 h 3701979"/>
                <a:gd name="connsiteX3" fmla="*/ 5488276 w 8008504"/>
                <a:gd name="connsiteY3" fmla="*/ 3664094 h 3701979"/>
                <a:gd name="connsiteX4" fmla="*/ 7302355 w 8008504"/>
                <a:gd name="connsiteY4" fmla="*/ 1 h 3701979"/>
                <a:gd name="connsiteX5" fmla="*/ 8008504 w 8008504"/>
                <a:gd name="connsiteY5" fmla="*/ 3142817 h 3701979"/>
                <a:gd name="connsiteX0" fmla="*/ 0 w 8008504"/>
                <a:gd name="connsiteY0" fmla="*/ 1831772 h 3701979"/>
                <a:gd name="connsiteX1" fmla="*/ 1835727 w 8008504"/>
                <a:gd name="connsiteY1" fmla="*/ 7938 h 3701979"/>
                <a:gd name="connsiteX2" fmla="*/ 3661063 w 8008504"/>
                <a:gd name="connsiteY2" fmla="*/ 1836954 h 3701979"/>
                <a:gd name="connsiteX3" fmla="*/ 5488276 w 8008504"/>
                <a:gd name="connsiteY3" fmla="*/ 3664094 h 3701979"/>
                <a:gd name="connsiteX4" fmla="*/ 7311880 w 8008504"/>
                <a:gd name="connsiteY4" fmla="*/ 1 h 3701979"/>
                <a:gd name="connsiteX5" fmla="*/ 8008504 w 8008504"/>
                <a:gd name="connsiteY5" fmla="*/ 3142817 h 3701979"/>
                <a:gd name="connsiteX0" fmla="*/ 0 w 9161029"/>
                <a:gd name="connsiteY0" fmla="*/ 1831773 h 3701980"/>
                <a:gd name="connsiteX1" fmla="*/ 1835727 w 9161029"/>
                <a:gd name="connsiteY1" fmla="*/ 7939 h 3701980"/>
                <a:gd name="connsiteX2" fmla="*/ 3661063 w 9161029"/>
                <a:gd name="connsiteY2" fmla="*/ 1836955 h 3701980"/>
                <a:gd name="connsiteX3" fmla="*/ 5488276 w 9161029"/>
                <a:gd name="connsiteY3" fmla="*/ 3664095 h 3701980"/>
                <a:gd name="connsiteX4" fmla="*/ 7311880 w 9161029"/>
                <a:gd name="connsiteY4" fmla="*/ 2 h 3701980"/>
                <a:gd name="connsiteX5" fmla="*/ 9161029 w 9161029"/>
                <a:gd name="connsiteY5" fmla="*/ 3685743 h 3701980"/>
                <a:gd name="connsiteX0" fmla="*/ 0 w 9161029"/>
                <a:gd name="connsiteY0" fmla="*/ 1831773 h 3701980"/>
                <a:gd name="connsiteX1" fmla="*/ 1835727 w 9161029"/>
                <a:gd name="connsiteY1" fmla="*/ 7939 h 3701980"/>
                <a:gd name="connsiteX2" fmla="*/ 3661063 w 9161029"/>
                <a:gd name="connsiteY2" fmla="*/ 1836955 h 3701980"/>
                <a:gd name="connsiteX3" fmla="*/ 5488276 w 9161029"/>
                <a:gd name="connsiteY3" fmla="*/ 3664095 h 3701980"/>
                <a:gd name="connsiteX4" fmla="*/ 7311880 w 9161029"/>
                <a:gd name="connsiteY4" fmla="*/ 2 h 3701980"/>
                <a:gd name="connsiteX5" fmla="*/ 9161029 w 9161029"/>
                <a:gd name="connsiteY5" fmla="*/ 3685743 h 3701980"/>
                <a:gd name="connsiteX0" fmla="*/ 0 w 9161029"/>
                <a:gd name="connsiteY0" fmla="*/ 1831773 h 3701980"/>
                <a:gd name="connsiteX1" fmla="*/ 1835727 w 9161029"/>
                <a:gd name="connsiteY1" fmla="*/ 7939 h 3701980"/>
                <a:gd name="connsiteX2" fmla="*/ 3661063 w 9161029"/>
                <a:gd name="connsiteY2" fmla="*/ 1836955 h 3701980"/>
                <a:gd name="connsiteX3" fmla="*/ 5488276 w 9161029"/>
                <a:gd name="connsiteY3" fmla="*/ 3664095 h 3701980"/>
                <a:gd name="connsiteX4" fmla="*/ 7311880 w 9161029"/>
                <a:gd name="connsiteY4" fmla="*/ 2 h 3701980"/>
                <a:gd name="connsiteX5" fmla="*/ 9161029 w 9161029"/>
                <a:gd name="connsiteY5" fmla="*/ 3685743 h 3701980"/>
                <a:gd name="connsiteX0" fmla="*/ 0 w 9161029"/>
                <a:gd name="connsiteY0" fmla="*/ 1823836 h 3677806"/>
                <a:gd name="connsiteX1" fmla="*/ 1835727 w 9161029"/>
                <a:gd name="connsiteY1" fmla="*/ 2 h 3677806"/>
                <a:gd name="connsiteX2" fmla="*/ 3661063 w 9161029"/>
                <a:gd name="connsiteY2" fmla="*/ 1829018 h 3677806"/>
                <a:gd name="connsiteX3" fmla="*/ 5488276 w 9161029"/>
                <a:gd name="connsiteY3" fmla="*/ 3656158 h 3677806"/>
                <a:gd name="connsiteX4" fmla="*/ 7311880 w 9161029"/>
                <a:gd name="connsiteY4" fmla="*/ 1839915 h 3677806"/>
                <a:gd name="connsiteX5" fmla="*/ 9161029 w 9161029"/>
                <a:gd name="connsiteY5" fmla="*/ 3677806 h 3677806"/>
                <a:gd name="connsiteX0" fmla="*/ 0 w 9141979"/>
                <a:gd name="connsiteY0" fmla="*/ 2271551 h 4103875"/>
                <a:gd name="connsiteX1" fmla="*/ 1835727 w 9141979"/>
                <a:gd name="connsiteY1" fmla="*/ 447717 h 4103875"/>
                <a:gd name="connsiteX2" fmla="*/ 3661063 w 9141979"/>
                <a:gd name="connsiteY2" fmla="*/ 2276733 h 4103875"/>
                <a:gd name="connsiteX3" fmla="*/ 5488276 w 9141979"/>
                <a:gd name="connsiteY3" fmla="*/ 4103873 h 4103875"/>
                <a:gd name="connsiteX4" fmla="*/ 7311880 w 9141979"/>
                <a:gd name="connsiteY4" fmla="*/ 2287630 h 4103875"/>
                <a:gd name="connsiteX5" fmla="*/ 9141979 w 9141979"/>
                <a:gd name="connsiteY5" fmla="*/ 467921 h 4103875"/>
                <a:gd name="connsiteX0" fmla="*/ 0 w 9141979"/>
                <a:gd name="connsiteY0" fmla="*/ 1823836 h 3656160"/>
                <a:gd name="connsiteX1" fmla="*/ 1835727 w 9141979"/>
                <a:gd name="connsiteY1" fmla="*/ 2 h 3656160"/>
                <a:gd name="connsiteX2" fmla="*/ 3661063 w 9141979"/>
                <a:gd name="connsiteY2" fmla="*/ 1829018 h 3656160"/>
                <a:gd name="connsiteX3" fmla="*/ 5488276 w 9141979"/>
                <a:gd name="connsiteY3" fmla="*/ 3656158 h 3656160"/>
                <a:gd name="connsiteX4" fmla="*/ 7311880 w 9141979"/>
                <a:gd name="connsiteY4" fmla="*/ 1839915 h 3656160"/>
                <a:gd name="connsiteX5" fmla="*/ 9141979 w 9141979"/>
                <a:gd name="connsiteY5" fmla="*/ 20206 h 3656160"/>
                <a:gd name="connsiteX0" fmla="*/ 0 w 9141979"/>
                <a:gd name="connsiteY0" fmla="*/ 1823836 h 3656160"/>
                <a:gd name="connsiteX1" fmla="*/ 1835727 w 9141979"/>
                <a:gd name="connsiteY1" fmla="*/ 2 h 3656160"/>
                <a:gd name="connsiteX2" fmla="*/ 3661063 w 9141979"/>
                <a:gd name="connsiteY2" fmla="*/ 1829018 h 3656160"/>
                <a:gd name="connsiteX3" fmla="*/ 5488276 w 9141979"/>
                <a:gd name="connsiteY3" fmla="*/ 3656158 h 3656160"/>
                <a:gd name="connsiteX4" fmla="*/ 7311880 w 9141979"/>
                <a:gd name="connsiteY4" fmla="*/ 1839915 h 3656160"/>
                <a:gd name="connsiteX5" fmla="*/ 9141979 w 9141979"/>
                <a:gd name="connsiteY5" fmla="*/ 20206 h 3656160"/>
                <a:gd name="connsiteX0" fmla="*/ 0 w 9141979"/>
                <a:gd name="connsiteY0" fmla="*/ 1823836 h 3656240"/>
                <a:gd name="connsiteX1" fmla="*/ 1835727 w 9141979"/>
                <a:gd name="connsiteY1" fmla="*/ 2 h 3656240"/>
                <a:gd name="connsiteX2" fmla="*/ 3661063 w 9141979"/>
                <a:gd name="connsiteY2" fmla="*/ 1829018 h 3656240"/>
                <a:gd name="connsiteX3" fmla="*/ 5488276 w 9141979"/>
                <a:gd name="connsiteY3" fmla="*/ 3656158 h 3656240"/>
                <a:gd name="connsiteX4" fmla="*/ 7311880 w 9141979"/>
                <a:gd name="connsiteY4" fmla="*/ 1839915 h 3656240"/>
                <a:gd name="connsiteX5" fmla="*/ 9141979 w 9141979"/>
                <a:gd name="connsiteY5" fmla="*/ 20206 h 3656240"/>
                <a:gd name="connsiteX0" fmla="*/ 0 w 9141979"/>
                <a:gd name="connsiteY0" fmla="*/ 1823836 h 3656240"/>
                <a:gd name="connsiteX1" fmla="*/ 1835727 w 9141979"/>
                <a:gd name="connsiteY1" fmla="*/ 2 h 3656240"/>
                <a:gd name="connsiteX2" fmla="*/ 3661063 w 9141979"/>
                <a:gd name="connsiteY2" fmla="*/ 1829018 h 3656240"/>
                <a:gd name="connsiteX3" fmla="*/ 5488276 w 9141979"/>
                <a:gd name="connsiteY3" fmla="*/ 3656158 h 3656240"/>
                <a:gd name="connsiteX4" fmla="*/ 7311880 w 9141979"/>
                <a:gd name="connsiteY4" fmla="*/ 1839915 h 3656240"/>
                <a:gd name="connsiteX5" fmla="*/ 9141979 w 9141979"/>
                <a:gd name="connsiteY5" fmla="*/ 20206 h 3656240"/>
                <a:gd name="connsiteX0" fmla="*/ 0 w 9141979"/>
                <a:gd name="connsiteY0" fmla="*/ 1823836 h 3656159"/>
                <a:gd name="connsiteX1" fmla="*/ 1835727 w 9141979"/>
                <a:gd name="connsiteY1" fmla="*/ 2 h 3656159"/>
                <a:gd name="connsiteX2" fmla="*/ 3661063 w 9141979"/>
                <a:gd name="connsiteY2" fmla="*/ 1829018 h 3656159"/>
                <a:gd name="connsiteX3" fmla="*/ 5488276 w 9141979"/>
                <a:gd name="connsiteY3" fmla="*/ 3656158 h 3656159"/>
                <a:gd name="connsiteX4" fmla="*/ 7311880 w 9141979"/>
                <a:gd name="connsiteY4" fmla="*/ 1839915 h 3656159"/>
                <a:gd name="connsiteX5" fmla="*/ 9141979 w 9141979"/>
                <a:gd name="connsiteY5" fmla="*/ 20206 h 3656159"/>
                <a:gd name="connsiteX0" fmla="*/ 0 w 9141979"/>
                <a:gd name="connsiteY0" fmla="*/ 1823836 h 3656159"/>
                <a:gd name="connsiteX1" fmla="*/ 1835727 w 9141979"/>
                <a:gd name="connsiteY1" fmla="*/ 2 h 3656159"/>
                <a:gd name="connsiteX2" fmla="*/ 3661063 w 9141979"/>
                <a:gd name="connsiteY2" fmla="*/ 1829018 h 3656159"/>
                <a:gd name="connsiteX3" fmla="*/ 5488276 w 9141979"/>
                <a:gd name="connsiteY3" fmla="*/ 3656158 h 3656159"/>
                <a:gd name="connsiteX4" fmla="*/ 7311880 w 9141979"/>
                <a:gd name="connsiteY4" fmla="*/ 1839915 h 3656159"/>
                <a:gd name="connsiteX5" fmla="*/ 9141979 w 9141979"/>
                <a:gd name="connsiteY5" fmla="*/ 20206 h 3656159"/>
                <a:gd name="connsiteX0" fmla="*/ 0 w 9141979"/>
                <a:gd name="connsiteY0" fmla="*/ 1823836 h 3656159"/>
                <a:gd name="connsiteX1" fmla="*/ 1835727 w 9141979"/>
                <a:gd name="connsiteY1" fmla="*/ 2 h 3656159"/>
                <a:gd name="connsiteX2" fmla="*/ 3661063 w 9141979"/>
                <a:gd name="connsiteY2" fmla="*/ 1829018 h 3656159"/>
                <a:gd name="connsiteX3" fmla="*/ 5488276 w 9141979"/>
                <a:gd name="connsiteY3" fmla="*/ 3656158 h 3656159"/>
                <a:gd name="connsiteX4" fmla="*/ 7311880 w 9141979"/>
                <a:gd name="connsiteY4" fmla="*/ 1839915 h 3656159"/>
                <a:gd name="connsiteX5" fmla="*/ 9141979 w 9141979"/>
                <a:gd name="connsiteY5" fmla="*/ 20206 h 3656159"/>
                <a:gd name="connsiteX0" fmla="*/ 0 w 7311880"/>
                <a:gd name="connsiteY0" fmla="*/ 1823836 h 3656159"/>
                <a:gd name="connsiteX1" fmla="*/ 1835727 w 7311880"/>
                <a:gd name="connsiteY1" fmla="*/ 2 h 3656159"/>
                <a:gd name="connsiteX2" fmla="*/ 3661063 w 7311880"/>
                <a:gd name="connsiteY2" fmla="*/ 1829018 h 3656159"/>
                <a:gd name="connsiteX3" fmla="*/ 5488276 w 7311880"/>
                <a:gd name="connsiteY3" fmla="*/ 3656158 h 3656159"/>
                <a:gd name="connsiteX4" fmla="*/ 7311880 w 7311880"/>
                <a:gd name="connsiteY4" fmla="*/ 1839915 h 3656159"/>
                <a:gd name="connsiteX0" fmla="*/ 0 w 7311880"/>
                <a:gd name="connsiteY0" fmla="*/ 1823836 h 3656159"/>
                <a:gd name="connsiteX1" fmla="*/ 1835727 w 7311880"/>
                <a:gd name="connsiteY1" fmla="*/ 2 h 3656159"/>
                <a:gd name="connsiteX2" fmla="*/ 3661063 w 7311880"/>
                <a:gd name="connsiteY2" fmla="*/ 1829018 h 3656159"/>
                <a:gd name="connsiteX3" fmla="*/ 5488276 w 7311880"/>
                <a:gd name="connsiteY3" fmla="*/ 3656158 h 3656159"/>
                <a:gd name="connsiteX4" fmla="*/ 7311880 w 7311880"/>
                <a:gd name="connsiteY4" fmla="*/ 1839915 h 3656159"/>
                <a:gd name="connsiteX0" fmla="*/ 0 w 7311880"/>
                <a:gd name="connsiteY0" fmla="*/ 1826747 h 3659070"/>
                <a:gd name="connsiteX1" fmla="*/ 1835727 w 7311880"/>
                <a:gd name="connsiteY1" fmla="*/ 2913 h 3659070"/>
                <a:gd name="connsiteX2" fmla="*/ 3661063 w 7311880"/>
                <a:gd name="connsiteY2" fmla="*/ 1831929 h 3659070"/>
                <a:gd name="connsiteX3" fmla="*/ 5488276 w 7311880"/>
                <a:gd name="connsiteY3" fmla="*/ 3659069 h 3659070"/>
                <a:gd name="connsiteX4" fmla="*/ 7311880 w 7311880"/>
                <a:gd name="connsiteY4" fmla="*/ 1842826 h 3659070"/>
                <a:gd name="connsiteX0" fmla="*/ 0 w 7311880"/>
                <a:gd name="connsiteY0" fmla="*/ 1824252 h 3656575"/>
                <a:gd name="connsiteX1" fmla="*/ 1835727 w 7311880"/>
                <a:gd name="connsiteY1" fmla="*/ 418 h 3656575"/>
                <a:gd name="connsiteX2" fmla="*/ 3661063 w 7311880"/>
                <a:gd name="connsiteY2" fmla="*/ 1829434 h 3656575"/>
                <a:gd name="connsiteX3" fmla="*/ 5488276 w 7311880"/>
                <a:gd name="connsiteY3" fmla="*/ 3656574 h 3656575"/>
                <a:gd name="connsiteX4" fmla="*/ 7311880 w 7311880"/>
                <a:gd name="connsiteY4" fmla="*/ 1840331 h 3656575"/>
                <a:gd name="connsiteX0" fmla="*/ 0 w 7311880"/>
                <a:gd name="connsiteY0" fmla="*/ 1824252 h 3657283"/>
                <a:gd name="connsiteX1" fmla="*/ 1835727 w 7311880"/>
                <a:gd name="connsiteY1" fmla="*/ 418 h 3657283"/>
                <a:gd name="connsiteX2" fmla="*/ 3661063 w 7311880"/>
                <a:gd name="connsiteY2" fmla="*/ 1829434 h 3657283"/>
                <a:gd name="connsiteX3" fmla="*/ 5488276 w 7311880"/>
                <a:gd name="connsiteY3" fmla="*/ 3656574 h 3657283"/>
                <a:gd name="connsiteX4" fmla="*/ 7311880 w 7311880"/>
                <a:gd name="connsiteY4" fmla="*/ 1840331 h 3657283"/>
                <a:gd name="connsiteX0" fmla="*/ 0 w 7311880"/>
                <a:gd name="connsiteY0" fmla="*/ 1824252 h 3657308"/>
                <a:gd name="connsiteX1" fmla="*/ 1835727 w 7311880"/>
                <a:gd name="connsiteY1" fmla="*/ 418 h 3657308"/>
                <a:gd name="connsiteX2" fmla="*/ 3661063 w 7311880"/>
                <a:gd name="connsiteY2" fmla="*/ 1829434 h 3657308"/>
                <a:gd name="connsiteX3" fmla="*/ 5488276 w 7311880"/>
                <a:gd name="connsiteY3" fmla="*/ 3656574 h 3657308"/>
                <a:gd name="connsiteX4" fmla="*/ 7311880 w 7311880"/>
                <a:gd name="connsiteY4" fmla="*/ 1840331 h 3657308"/>
                <a:gd name="connsiteX0" fmla="*/ 0 w 7311880"/>
                <a:gd name="connsiteY0" fmla="*/ 1824266 h 3657322"/>
                <a:gd name="connsiteX1" fmla="*/ 1835727 w 7311880"/>
                <a:gd name="connsiteY1" fmla="*/ 432 h 3657322"/>
                <a:gd name="connsiteX2" fmla="*/ 3661063 w 7311880"/>
                <a:gd name="connsiteY2" fmla="*/ 1829448 h 3657322"/>
                <a:gd name="connsiteX3" fmla="*/ 5488276 w 7311880"/>
                <a:gd name="connsiteY3" fmla="*/ 3656588 h 3657322"/>
                <a:gd name="connsiteX4" fmla="*/ 7311880 w 7311880"/>
                <a:gd name="connsiteY4" fmla="*/ 1840345 h 3657322"/>
                <a:gd name="connsiteX0" fmla="*/ 0 w 7311880"/>
                <a:gd name="connsiteY0" fmla="*/ 1824276 h 3657332"/>
                <a:gd name="connsiteX1" fmla="*/ 1835727 w 7311880"/>
                <a:gd name="connsiteY1" fmla="*/ 442 h 3657332"/>
                <a:gd name="connsiteX2" fmla="*/ 3661063 w 7311880"/>
                <a:gd name="connsiteY2" fmla="*/ 1829458 h 3657332"/>
                <a:gd name="connsiteX3" fmla="*/ 5488276 w 7311880"/>
                <a:gd name="connsiteY3" fmla="*/ 3656598 h 3657332"/>
                <a:gd name="connsiteX4" fmla="*/ 7311880 w 7311880"/>
                <a:gd name="connsiteY4" fmla="*/ 1840355 h 3657332"/>
                <a:gd name="connsiteX0" fmla="*/ 0 w 7311880"/>
                <a:gd name="connsiteY0" fmla="*/ 1824276 h 3657332"/>
                <a:gd name="connsiteX1" fmla="*/ 1835727 w 7311880"/>
                <a:gd name="connsiteY1" fmla="*/ 442 h 3657332"/>
                <a:gd name="connsiteX2" fmla="*/ 3661063 w 7311880"/>
                <a:gd name="connsiteY2" fmla="*/ 1829458 h 3657332"/>
                <a:gd name="connsiteX3" fmla="*/ 5488276 w 7311880"/>
                <a:gd name="connsiteY3" fmla="*/ 3656598 h 3657332"/>
                <a:gd name="connsiteX4" fmla="*/ 7311880 w 7311880"/>
                <a:gd name="connsiteY4" fmla="*/ 1840355 h 3657332"/>
                <a:gd name="connsiteX0" fmla="*/ 0 w 7311880"/>
                <a:gd name="connsiteY0" fmla="*/ 1824276 h 3656599"/>
                <a:gd name="connsiteX1" fmla="*/ 1835727 w 7311880"/>
                <a:gd name="connsiteY1" fmla="*/ 442 h 3656599"/>
                <a:gd name="connsiteX2" fmla="*/ 3661063 w 7311880"/>
                <a:gd name="connsiteY2" fmla="*/ 1829458 h 3656599"/>
                <a:gd name="connsiteX3" fmla="*/ 5488276 w 7311880"/>
                <a:gd name="connsiteY3" fmla="*/ 3656598 h 3656599"/>
                <a:gd name="connsiteX4" fmla="*/ 7311880 w 7311880"/>
                <a:gd name="connsiteY4" fmla="*/ 1840355 h 3656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11880" h="3656599">
                  <a:moveTo>
                    <a:pt x="0" y="1824276"/>
                  </a:moveTo>
                  <a:cubicBezTo>
                    <a:pt x="853786" y="389465"/>
                    <a:pt x="1330325" y="28153"/>
                    <a:pt x="1835727" y="442"/>
                  </a:cubicBezTo>
                  <a:cubicBezTo>
                    <a:pt x="2341129" y="-27269"/>
                    <a:pt x="3215024" y="1255024"/>
                    <a:pt x="3661063" y="1829458"/>
                  </a:cubicBezTo>
                  <a:cubicBezTo>
                    <a:pt x="4059477" y="2375317"/>
                    <a:pt x="4927432" y="3654782"/>
                    <a:pt x="5488276" y="3656598"/>
                  </a:cubicBezTo>
                  <a:cubicBezTo>
                    <a:pt x="6049120" y="3658414"/>
                    <a:pt x="6950580" y="2312997"/>
                    <a:pt x="7311880" y="1840355"/>
                  </a:cubicBezTo>
                </a:path>
              </a:pathLst>
            </a:custGeom>
            <a:noFill/>
            <a:ln w="730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Freeform 53"/>
            <p:cNvSpPr/>
            <p:nvPr/>
          </p:nvSpPr>
          <p:spPr>
            <a:xfrm>
              <a:off x="8927666" y="1575882"/>
              <a:ext cx="1835727" cy="1823834"/>
            </a:xfrm>
            <a:custGeom>
              <a:avLst/>
              <a:gdLst>
                <a:gd name="connsiteX0" fmla="*/ 0 w 7907481"/>
                <a:gd name="connsiteY0" fmla="*/ 2982336 h 3138200"/>
                <a:gd name="connsiteX1" fmla="*/ 2452254 w 7907481"/>
                <a:gd name="connsiteY1" fmla="*/ 114446 h 3138200"/>
                <a:gd name="connsiteX2" fmla="*/ 4468090 w 7907481"/>
                <a:gd name="connsiteY2" fmla="*/ 2992727 h 3138200"/>
                <a:gd name="connsiteX3" fmla="*/ 5548745 w 7907481"/>
                <a:gd name="connsiteY3" fmla="*/ 146 h 3138200"/>
                <a:gd name="connsiteX4" fmla="*/ 7907481 w 7907481"/>
                <a:gd name="connsiteY4" fmla="*/ 3138200 h 3138200"/>
                <a:gd name="connsiteX0" fmla="*/ 0 w 8510154"/>
                <a:gd name="connsiteY0" fmla="*/ 1548390 h 3138200"/>
                <a:gd name="connsiteX1" fmla="*/ 3054927 w 8510154"/>
                <a:gd name="connsiteY1" fmla="*/ 114446 h 3138200"/>
                <a:gd name="connsiteX2" fmla="*/ 5070763 w 8510154"/>
                <a:gd name="connsiteY2" fmla="*/ 2992727 h 3138200"/>
                <a:gd name="connsiteX3" fmla="*/ 6151418 w 8510154"/>
                <a:gd name="connsiteY3" fmla="*/ 146 h 3138200"/>
                <a:gd name="connsiteX4" fmla="*/ 8510154 w 8510154"/>
                <a:gd name="connsiteY4" fmla="*/ 3138200 h 3138200"/>
                <a:gd name="connsiteX0" fmla="*/ 0 w 8014854"/>
                <a:gd name="connsiteY0" fmla="*/ 1830330 h 3138200"/>
                <a:gd name="connsiteX1" fmla="*/ 2559627 w 8014854"/>
                <a:gd name="connsiteY1" fmla="*/ 114446 h 3138200"/>
                <a:gd name="connsiteX2" fmla="*/ 4575463 w 8014854"/>
                <a:gd name="connsiteY2" fmla="*/ 2992727 h 3138200"/>
                <a:gd name="connsiteX3" fmla="*/ 5656118 w 8014854"/>
                <a:gd name="connsiteY3" fmla="*/ 146 h 3138200"/>
                <a:gd name="connsiteX4" fmla="*/ 8014854 w 8014854"/>
                <a:gd name="connsiteY4" fmla="*/ 3138200 h 3138200"/>
                <a:gd name="connsiteX0" fmla="*/ 0 w 8008504"/>
                <a:gd name="connsiteY0" fmla="*/ 1827155 h 3138200"/>
                <a:gd name="connsiteX1" fmla="*/ 2553277 w 8008504"/>
                <a:gd name="connsiteY1" fmla="*/ 114446 h 3138200"/>
                <a:gd name="connsiteX2" fmla="*/ 4569113 w 8008504"/>
                <a:gd name="connsiteY2" fmla="*/ 2992727 h 3138200"/>
                <a:gd name="connsiteX3" fmla="*/ 5649768 w 8008504"/>
                <a:gd name="connsiteY3" fmla="*/ 146 h 3138200"/>
                <a:gd name="connsiteX4" fmla="*/ 8008504 w 8008504"/>
                <a:gd name="connsiteY4" fmla="*/ 3138200 h 3138200"/>
                <a:gd name="connsiteX0" fmla="*/ 0 w 8008504"/>
                <a:gd name="connsiteY0" fmla="*/ 1860091 h 3171136"/>
                <a:gd name="connsiteX1" fmla="*/ 1835727 w 8008504"/>
                <a:gd name="connsiteY1" fmla="*/ 36257 h 3171136"/>
                <a:gd name="connsiteX2" fmla="*/ 4569113 w 8008504"/>
                <a:gd name="connsiteY2" fmla="*/ 3025663 h 3171136"/>
                <a:gd name="connsiteX3" fmla="*/ 5649768 w 8008504"/>
                <a:gd name="connsiteY3" fmla="*/ 33082 h 3171136"/>
                <a:gd name="connsiteX4" fmla="*/ 8008504 w 8008504"/>
                <a:gd name="connsiteY4" fmla="*/ 3171136 h 3171136"/>
                <a:gd name="connsiteX0" fmla="*/ 0 w 8008504"/>
                <a:gd name="connsiteY0" fmla="*/ 1827155 h 3138200"/>
                <a:gd name="connsiteX1" fmla="*/ 1835727 w 8008504"/>
                <a:gd name="connsiteY1" fmla="*/ 3321 h 3138200"/>
                <a:gd name="connsiteX2" fmla="*/ 4569113 w 8008504"/>
                <a:gd name="connsiteY2" fmla="*/ 2992727 h 3138200"/>
                <a:gd name="connsiteX3" fmla="*/ 5649768 w 8008504"/>
                <a:gd name="connsiteY3" fmla="*/ 146 h 3138200"/>
                <a:gd name="connsiteX4" fmla="*/ 8008504 w 8008504"/>
                <a:gd name="connsiteY4" fmla="*/ 3138200 h 3138200"/>
                <a:gd name="connsiteX0" fmla="*/ 0 w 8008504"/>
                <a:gd name="connsiteY0" fmla="*/ 1827169 h 3138214"/>
                <a:gd name="connsiteX1" fmla="*/ 1835727 w 8008504"/>
                <a:gd name="connsiteY1" fmla="*/ 3335 h 3138214"/>
                <a:gd name="connsiteX2" fmla="*/ 3400713 w 8008504"/>
                <a:gd name="connsiteY2" fmla="*/ 1727576 h 3138214"/>
                <a:gd name="connsiteX3" fmla="*/ 4569113 w 8008504"/>
                <a:gd name="connsiteY3" fmla="*/ 2992741 h 3138214"/>
                <a:gd name="connsiteX4" fmla="*/ 5649768 w 8008504"/>
                <a:gd name="connsiteY4" fmla="*/ 160 h 3138214"/>
                <a:gd name="connsiteX5" fmla="*/ 8008504 w 8008504"/>
                <a:gd name="connsiteY5" fmla="*/ 3138214 h 3138214"/>
                <a:gd name="connsiteX0" fmla="*/ 0 w 8008504"/>
                <a:gd name="connsiteY0" fmla="*/ 1827170 h 3138215"/>
                <a:gd name="connsiteX1" fmla="*/ 1835727 w 8008504"/>
                <a:gd name="connsiteY1" fmla="*/ 3336 h 3138215"/>
                <a:gd name="connsiteX2" fmla="*/ 3661063 w 8008504"/>
                <a:gd name="connsiteY2" fmla="*/ 1832352 h 3138215"/>
                <a:gd name="connsiteX3" fmla="*/ 4569113 w 8008504"/>
                <a:gd name="connsiteY3" fmla="*/ 2992742 h 3138215"/>
                <a:gd name="connsiteX4" fmla="*/ 5649768 w 8008504"/>
                <a:gd name="connsiteY4" fmla="*/ 161 h 3138215"/>
                <a:gd name="connsiteX5" fmla="*/ 8008504 w 8008504"/>
                <a:gd name="connsiteY5" fmla="*/ 3138215 h 3138215"/>
                <a:gd name="connsiteX0" fmla="*/ 0 w 8008504"/>
                <a:gd name="connsiteY0" fmla="*/ 1828979 h 3699018"/>
                <a:gd name="connsiteX1" fmla="*/ 1835727 w 8008504"/>
                <a:gd name="connsiteY1" fmla="*/ 5145 h 3699018"/>
                <a:gd name="connsiteX2" fmla="*/ 3661063 w 8008504"/>
                <a:gd name="connsiteY2" fmla="*/ 1834161 h 3699018"/>
                <a:gd name="connsiteX3" fmla="*/ 5488276 w 8008504"/>
                <a:gd name="connsiteY3" fmla="*/ 3661301 h 3699018"/>
                <a:gd name="connsiteX4" fmla="*/ 5649768 w 8008504"/>
                <a:gd name="connsiteY4" fmla="*/ 1970 h 3699018"/>
                <a:gd name="connsiteX5" fmla="*/ 8008504 w 8008504"/>
                <a:gd name="connsiteY5" fmla="*/ 3140024 h 3699018"/>
                <a:gd name="connsiteX0" fmla="*/ 0 w 8008504"/>
                <a:gd name="connsiteY0" fmla="*/ 1828979 h 3661301"/>
                <a:gd name="connsiteX1" fmla="*/ 1835727 w 8008504"/>
                <a:gd name="connsiteY1" fmla="*/ 5145 h 3661301"/>
                <a:gd name="connsiteX2" fmla="*/ 3661063 w 8008504"/>
                <a:gd name="connsiteY2" fmla="*/ 1834161 h 3661301"/>
                <a:gd name="connsiteX3" fmla="*/ 5488276 w 8008504"/>
                <a:gd name="connsiteY3" fmla="*/ 3661301 h 3661301"/>
                <a:gd name="connsiteX4" fmla="*/ 5649768 w 8008504"/>
                <a:gd name="connsiteY4" fmla="*/ 1970 h 3661301"/>
                <a:gd name="connsiteX5" fmla="*/ 8008504 w 8008504"/>
                <a:gd name="connsiteY5" fmla="*/ 3140024 h 3661301"/>
                <a:gd name="connsiteX0" fmla="*/ 0 w 8008504"/>
                <a:gd name="connsiteY0" fmla="*/ 1833738 h 3703945"/>
                <a:gd name="connsiteX1" fmla="*/ 1835727 w 8008504"/>
                <a:gd name="connsiteY1" fmla="*/ 9904 h 3703945"/>
                <a:gd name="connsiteX2" fmla="*/ 3661063 w 8008504"/>
                <a:gd name="connsiteY2" fmla="*/ 1838920 h 3703945"/>
                <a:gd name="connsiteX3" fmla="*/ 5488276 w 8008504"/>
                <a:gd name="connsiteY3" fmla="*/ 3666060 h 3703945"/>
                <a:gd name="connsiteX4" fmla="*/ 7302355 w 8008504"/>
                <a:gd name="connsiteY4" fmla="*/ 1967 h 3703945"/>
                <a:gd name="connsiteX5" fmla="*/ 8008504 w 8008504"/>
                <a:gd name="connsiteY5" fmla="*/ 3144783 h 3703945"/>
                <a:gd name="connsiteX0" fmla="*/ 0 w 8008504"/>
                <a:gd name="connsiteY0" fmla="*/ 1831772 h 3701979"/>
                <a:gd name="connsiteX1" fmla="*/ 1835727 w 8008504"/>
                <a:gd name="connsiteY1" fmla="*/ 7938 h 3701979"/>
                <a:gd name="connsiteX2" fmla="*/ 3661063 w 8008504"/>
                <a:gd name="connsiteY2" fmla="*/ 1836954 h 3701979"/>
                <a:gd name="connsiteX3" fmla="*/ 5488276 w 8008504"/>
                <a:gd name="connsiteY3" fmla="*/ 3664094 h 3701979"/>
                <a:gd name="connsiteX4" fmla="*/ 7302355 w 8008504"/>
                <a:gd name="connsiteY4" fmla="*/ 1 h 3701979"/>
                <a:gd name="connsiteX5" fmla="*/ 8008504 w 8008504"/>
                <a:gd name="connsiteY5" fmla="*/ 3142817 h 3701979"/>
                <a:gd name="connsiteX0" fmla="*/ 0 w 8008504"/>
                <a:gd name="connsiteY0" fmla="*/ 1831772 h 3701979"/>
                <a:gd name="connsiteX1" fmla="*/ 1835727 w 8008504"/>
                <a:gd name="connsiteY1" fmla="*/ 7938 h 3701979"/>
                <a:gd name="connsiteX2" fmla="*/ 3661063 w 8008504"/>
                <a:gd name="connsiteY2" fmla="*/ 1836954 h 3701979"/>
                <a:gd name="connsiteX3" fmla="*/ 5488276 w 8008504"/>
                <a:gd name="connsiteY3" fmla="*/ 3664094 h 3701979"/>
                <a:gd name="connsiteX4" fmla="*/ 7311880 w 8008504"/>
                <a:gd name="connsiteY4" fmla="*/ 1 h 3701979"/>
                <a:gd name="connsiteX5" fmla="*/ 8008504 w 8008504"/>
                <a:gd name="connsiteY5" fmla="*/ 3142817 h 3701979"/>
                <a:gd name="connsiteX0" fmla="*/ 0 w 9161029"/>
                <a:gd name="connsiteY0" fmla="*/ 1831773 h 3701980"/>
                <a:gd name="connsiteX1" fmla="*/ 1835727 w 9161029"/>
                <a:gd name="connsiteY1" fmla="*/ 7939 h 3701980"/>
                <a:gd name="connsiteX2" fmla="*/ 3661063 w 9161029"/>
                <a:gd name="connsiteY2" fmla="*/ 1836955 h 3701980"/>
                <a:gd name="connsiteX3" fmla="*/ 5488276 w 9161029"/>
                <a:gd name="connsiteY3" fmla="*/ 3664095 h 3701980"/>
                <a:gd name="connsiteX4" fmla="*/ 7311880 w 9161029"/>
                <a:gd name="connsiteY4" fmla="*/ 2 h 3701980"/>
                <a:gd name="connsiteX5" fmla="*/ 9161029 w 9161029"/>
                <a:gd name="connsiteY5" fmla="*/ 3685743 h 3701980"/>
                <a:gd name="connsiteX0" fmla="*/ 0 w 9161029"/>
                <a:gd name="connsiteY0" fmla="*/ 1831773 h 3701980"/>
                <a:gd name="connsiteX1" fmla="*/ 1835727 w 9161029"/>
                <a:gd name="connsiteY1" fmla="*/ 7939 h 3701980"/>
                <a:gd name="connsiteX2" fmla="*/ 3661063 w 9161029"/>
                <a:gd name="connsiteY2" fmla="*/ 1836955 h 3701980"/>
                <a:gd name="connsiteX3" fmla="*/ 5488276 w 9161029"/>
                <a:gd name="connsiteY3" fmla="*/ 3664095 h 3701980"/>
                <a:gd name="connsiteX4" fmla="*/ 7311880 w 9161029"/>
                <a:gd name="connsiteY4" fmla="*/ 2 h 3701980"/>
                <a:gd name="connsiteX5" fmla="*/ 9161029 w 9161029"/>
                <a:gd name="connsiteY5" fmla="*/ 3685743 h 3701980"/>
                <a:gd name="connsiteX0" fmla="*/ 0 w 9161029"/>
                <a:gd name="connsiteY0" fmla="*/ 1831773 h 3701980"/>
                <a:gd name="connsiteX1" fmla="*/ 1835727 w 9161029"/>
                <a:gd name="connsiteY1" fmla="*/ 7939 h 3701980"/>
                <a:gd name="connsiteX2" fmla="*/ 3661063 w 9161029"/>
                <a:gd name="connsiteY2" fmla="*/ 1836955 h 3701980"/>
                <a:gd name="connsiteX3" fmla="*/ 5488276 w 9161029"/>
                <a:gd name="connsiteY3" fmla="*/ 3664095 h 3701980"/>
                <a:gd name="connsiteX4" fmla="*/ 7311880 w 9161029"/>
                <a:gd name="connsiteY4" fmla="*/ 2 h 3701980"/>
                <a:gd name="connsiteX5" fmla="*/ 9161029 w 9161029"/>
                <a:gd name="connsiteY5" fmla="*/ 3685743 h 3701980"/>
                <a:gd name="connsiteX0" fmla="*/ 0 w 9161029"/>
                <a:gd name="connsiteY0" fmla="*/ 1823836 h 3677806"/>
                <a:gd name="connsiteX1" fmla="*/ 1835727 w 9161029"/>
                <a:gd name="connsiteY1" fmla="*/ 2 h 3677806"/>
                <a:gd name="connsiteX2" fmla="*/ 3661063 w 9161029"/>
                <a:gd name="connsiteY2" fmla="*/ 1829018 h 3677806"/>
                <a:gd name="connsiteX3" fmla="*/ 5488276 w 9161029"/>
                <a:gd name="connsiteY3" fmla="*/ 3656158 h 3677806"/>
                <a:gd name="connsiteX4" fmla="*/ 7311880 w 9161029"/>
                <a:gd name="connsiteY4" fmla="*/ 1839915 h 3677806"/>
                <a:gd name="connsiteX5" fmla="*/ 9161029 w 9161029"/>
                <a:gd name="connsiteY5" fmla="*/ 3677806 h 3677806"/>
                <a:gd name="connsiteX0" fmla="*/ 0 w 9141979"/>
                <a:gd name="connsiteY0" fmla="*/ 2271551 h 4103875"/>
                <a:gd name="connsiteX1" fmla="*/ 1835727 w 9141979"/>
                <a:gd name="connsiteY1" fmla="*/ 447717 h 4103875"/>
                <a:gd name="connsiteX2" fmla="*/ 3661063 w 9141979"/>
                <a:gd name="connsiteY2" fmla="*/ 2276733 h 4103875"/>
                <a:gd name="connsiteX3" fmla="*/ 5488276 w 9141979"/>
                <a:gd name="connsiteY3" fmla="*/ 4103873 h 4103875"/>
                <a:gd name="connsiteX4" fmla="*/ 7311880 w 9141979"/>
                <a:gd name="connsiteY4" fmla="*/ 2287630 h 4103875"/>
                <a:gd name="connsiteX5" fmla="*/ 9141979 w 9141979"/>
                <a:gd name="connsiteY5" fmla="*/ 467921 h 4103875"/>
                <a:gd name="connsiteX0" fmla="*/ 0 w 9141979"/>
                <a:gd name="connsiteY0" fmla="*/ 1823836 h 3656160"/>
                <a:gd name="connsiteX1" fmla="*/ 1835727 w 9141979"/>
                <a:gd name="connsiteY1" fmla="*/ 2 h 3656160"/>
                <a:gd name="connsiteX2" fmla="*/ 3661063 w 9141979"/>
                <a:gd name="connsiteY2" fmla="*/ 1829018 h 3656160"/>
                <a:gd name="connsiteX3" fmla="*/ 5488276 w 9141979"/>
                <a:gd name="connsiteY3" fmla="*/ 3656158 h 3656160"/>
                <a:gd name="connsiteX4" fmla="*/ 7311880 w 9141979"/>
                <a:gd name="connsiteY4" fmla="*/ 1839915 h 3656160"/>
                <a:gd name="connsiteX5" fmla="*/ 9141979 w 9141979"/>
                <a:gd name="connsiteY5" fmla="*/ 20206 h 3656160"/>
                <a:gd name="connsiteX0" fmla="*/ 0 w 9141979"/>
                <a:gd name="connsiteY0" fmla="*/ 1823836 h 3656160"/>
                <a:gd name="connsiteX1" fmla="*/ 1835727 w 9141979"/>
                <a:gd name="connsiteY1" fmla="*/ 2 h 3656160"/>
                <a:gd name="connsiteX2" fmla="*/ 3661063 w 9141979"/>
                <a:gd name="connsiteY2" fmla="*/ 1829018 h 3656160"/>
                <a:gd name="connsiteX3" fmla="*/ 5488276 w 9141979"/>
                <a:gd name="connsiteY3" fmla="*/ 3656158 h 3656160"/>
                <a:gd name="connsiteX4" fmla="*/ 7311880 w 9141979"/>
                <a:gd name="connsiteY4" fmla="*/ 1839915 h 3656160"/>
                <a:gd name="connsiteX5" fmla="*/ 9141979 w 9141979"/>
                <a:gd name="connsiteY5" fmla="*/ 20206 h 3656160"/>
                <a:gd name="connsiteX0" fmla="*/ 0 w 9141979"/>
                <a:gd name="connsiteY0" fmla="*/ 1823836 h 3656240"/>
                <a:gd name="connsiteX1" fmla="*/ 1835727 w 9141979"/>
                <a:gd name="connsiteY1" fmla="*/ 2 h 3656240"/>
                <a:gd name="connsiteX2" fmla="*/ 3661063 w 9141979"/>
                <a:gd name="connsiteY2" fmla="*/ 1829018 h 3656240"/>
                <a:gd name="connsiteX3" fmla="*/ 5488276 w 9141979"/>
                <a:gd name="connsiteY3" fmla="*/ 3656158 h 3656240"/>
                <a:gd name="connsiteX4" fmla="*/ 7311880 w 9141979"/>
                <a:gd name="connsiteY4" fmla="*/ 1839915 h 3656240"/>
                <a:gd name="connsiteX5" fmla="*/ 9141979 w 9141979"/>
                <a:gd name="connsiteY5" fmla="*/ 20206 h 3656240"/>
                <a:gd name="connsiteX0" fmla="*/ 0 w 9141979"/>
                <a:gd name="connsiteY0" fmla="*/ 1823836 h 3656240"/>
                <a:gd name="connsiteX1" fmla="*/ 1835727 w 9141979"/>
                <a:gd name="connsiteY1" fmla="*/ 2 h 3656240"/>
                <a:gd name="connsiteX2" fmla="*/ 3661063 w 9141979"/>
                <a:gd name="connsiteY2" fmla="*/ 1829018 h 3656240"/>
                <a:gd name="connsiteX3" fmla="*/ 5488276 w 9141979"/>
                <a:gd name="connsiteY3" fmla="*/ 3656158 h 3656240"/>
                <a:gd name="connsiteX4" fmla="*/ 7311880 w 9141979"/>
                <a:gd name="connsiteY4" fmla="*/ 1839915 h 3656240"/>
                <a:gd name="connsiteX5" fmla="*/ 9141979 w 9141979"/>
                <a:gd name="connsiteY5" fmla="*/ 20206 h 3656240"/>
                <a:gd name="connsiteX0" fmla="*/ 0 w 9141979"/>
                <a:gd name="connsiteY0" fmla="*/ 1823836 h 3656159"/>
                <a:gd name="connsiteX1" fmla="*/ 1835727 w 9141979"/>
                <a:gd name="connsiteY1" fmla="*/ 2 h 3656159"/>
                <a:gd name="connsiteX2" fmla="*/ 3661063 w 9141979"/>
                <a:gd name="connsiteY2" fmla="*/ 1829018 h 3656159"/>
                <a:gd name="connsiteX3" fmla="*/ 5488276 w 9141979"/>
                <a:gd name="connsiteY3" fmla="*/ 3656158 h 3656159"/>
                <a:gd name="connsiteX4" fmla="*/ 7311880 w 9141979"/>
                <a:gd name="connsiteY4" fmla="*/ 1839915 h 3656159"/>
                <a:gd name="connsiteX5" fmla="*/ 9141979 w 9141979"/>
                <a:gd name="connsiteY5" fmla="*/ 20206 h 3656159"/>
                <a:gd name="connsiteX0" fmla="*/ 0 w 9141979"/>
                <a:gd name="connsiteY0" fmla="*/ 1823836 h 3656159"/>
                <a:gd name="connsiteX1" fmla="*/ 1835727 w 9141979"/>
                <a:gd name="connsiteY1" fmla="*/ 2 h 3656159"/>
                <a:gd name="connsiteX2" fmla="*/ 3661063 w 9141979"/>
                <a:gd name="connsiteY2" fmla="*/ 1829018 h 3656159"/>
                <a:gd name="connsiteX3" fmla="*/ 5488276 w 9141979"/>
                <a:gd name="connsiteY3" fmla="*/ 3656158 h 3656159"/>
                <a:gd name="connsiteX4" fmla="*/ 7311880 w 9141979"/>
                <a:gd name="connsiteY4" fmla="*/ 1839915 h 3656159"/>
                <a:gd name="connsiteX5" fmla="*/ 9141979 w 9141979"/>
                <a:gd name="connsiteY5" fmla="*/ 20206 h 3656159"/>
                <a:gd name="connsiteX0" fmla="*/ 0 w 9141979"/>
                <a:gd name="connsiteY0" fmla="*/ 1823836 h 3656159"/>
                <a:gd name="connsiteX1" fmla="*/ 1835727 w 9141979"/>
                <a:gd name="connsiteY1" fmla="*/ 2 h 3656159"/>
                <a:gd name="connsiteX2" fmla="*/ 3661063 w 9141979"/>
                <a:gd name="connsiteY2" fmla="*/ 1829018 h 3656159"/>
                <a:gd name="connsiteX3" fmla="*/ 5488276 w 9141979"/>
                <a:gd name="connsiteY3" fmla="*/ 3656158 h 3656159"/>
                <a:gd name="connsiteX4" fmla="*/ 7311880 w 9141979"/>
                <a:gd name="connsiteY4" fmla="*/ 1839915 h 3656159"/>
                <a:gd name="connsiteX5" fmla="*/ 9141979 w 9141979"/>
                <a:gd name="connsiteY5" fmla="*/ 20206 h 3656159"/>
                <a:gd name="connsiteX0" fmla="*/ 0 w 7311880"/>
                <a:gd name="connsiteY0" fmla="*/ 1823836 h 3656159"/>
                <a:gd name="connsiteX1" fmla="*/ 1835727 w 7311880"/>
                <a:gd name="connsiteY1" fmla="*/ 2 h 3656159"/>
                <a:gd name="connsiteX2" fmla="*/ 3661063 w 7311880"/>
                <a:gd name="connsiteY2" fmla="*/ 1829018 h 3656159"/>
                <a:gd name="connsiteX3" fmla="*/ 5488276 w 7311880"/>
                <a:gd name="connsiteY3" fmla="*/ 3656158 h 3656159"/>
                <a:gd name="connsiteX4" fmla="*/ 7311880 w 7311880"/>
                <a:gd name="connsiteY4" fmla="*/ 1839915 h 3656159"/>
                <a:gd name="connsiteX0" fmla="*/ 0 w 7311880"/>
                <a:gd name="connsiteY0" fmla="*/ 1823836 h 3656159"/>
                <a:gd name="connsiteX1" fmla="*/ 1835727 w 7311880"/>
                <a:gd name="connsiteY1" fmla="*/ 2 h 3656159"/>
                <a:gd name="connsiteX2" fmla="*/ 3661063 w 7311880"/>
                <a:gd name="connsiteY2" fmla="*/ 1829018 h 3656159"/>
                <a:gd name="connsiteX3" fmla="*/ 5488276 w 7311880"/>
                <a:gd name="connsiteY3" fmla="*/ 3656158 h 3656159"/>
                <a:gd name="connsiteX4" fmla="*/ 7311880 w 7311880"/>
                <a:gd name="connsiteY4" fmla="*/ 1839915 h 3656159"/>
                <a:gd name="connsiteX0" fmla="*/ 0 w 7311880"/>
                <a:gd name="connsiteY0" fmla="*/ 1826747 h 3659070"/>
                <a:gd name="connsiteX1" fmla="*/ 1835727 w 7311880"/>
                <a:gd name="connsiteY1" fmla="*/ 2913 h 3659070"/>
                <a:gd name="connsiteX2" fmla="*/ 3661063 w 7311880"/>
                <a:gd name="connsiteY2" fmla="*/ 1831929 h 3659070"/>
                <a:gd name="connsiteX3" fmla="*/ 5488276 w 7311880"/>
                <a:gd name="connsiteY3" fmla="*/ 3659069 h 3659070"/>
                <a:gd name="connsiteX4" fmla="*/ 7311880 w 7311880"/>
                <a:gd name="connsiteY4" fmla="*/ 1842826 h 3659070"/>
                <a:gd name="connsiteX0" fmla="*/ 0 w 7311880"/>
                <a:gd name="connsiteY0" fmla="*/ 1824252 h 3656575"/>
                <a:gd name="connsiteX1" fmla="*/ 1835727 w 7311880"/>
                <a:gd name="connsiteY1" fmla="*/ 418 h 3656575"/>
                <a:gd name="connsiteX2" fmla="*/ 3661063 w 7311880"/>
                <a:gd name="connsiteY2" fmla="*/ 1829434 h 3656575"/>
                <a:gd name="connsiteX3" fmla="*/ 5488276 w 7311880"/>
                <a:gd name="connsiteY3" fmla="*/ 3656574 h 3656575"/>
                <a:gd name="connsiteX4" fmla="*/ 7311880 w 7311880"/>
                <a:gd name="connsiteY4" fmla="*/ 1840331 h 3656575"/>
                <a:gd name="connsiteX0" fmla="*/ 0 w 7311880"/>
                <a:gd name="connsiteY0" fmla="*/ 1824252 h 3657283"/>
                <a:gd name="connsiteX1" fmla="*/ 1835727 w 7311880"/>
                <a:gd name="connsiteY1" fmla="*/ 418 h 3657283"/>
                <a:gd name="connsiteX2" fmla="*/ 3661063 w 7311880"/>
                <a:gd name="connsiteY2" fmla="*/ 1829434 h 3657283"/>
                <a:gd name="connsiteX3" fmla="*/ 5488276 w 7311880"/>
                <a:gd name="connsiteY3" fmla="*/ 3656574 h 3657283"/>
                <a:gd name="connsiteX4" fmla="*/ 7311880 w 7311880"/>
                <a:gd name="connsiteY4" fmla="*/ 1840331 h 3657283"/>
                <a:gd name="connsiteX0" fmla="*/ 0 w 7311880"/>
                <a:gd name="connsiteY0" fmla="*/ 1824252 h 3657308"/>
                <a:gd name="connsiteX1" fmla="*/ 1835727 w 7311880"/>
                <a:gd name="connsiteY1" fmla="*/ 418 h 3657308"/>
                <a:gd name="connsiteX2" fmla="*/ 3661063 w 7311880"/>
                <a:gd name="connsiteY2" fmla="*/ 1829434 h 3657308"/>
                <a:gd name="connsiteX3" fmla="*/ 5488276 w 7311880"/>
                <a:gd name="connsiteY3" fmla="*/ 3656574 h 3657308"/>
                <a:gd name="connsiteX4" fmla="*/ 7311880 w 7311880"/>
                <a:gd name="connsiteY4" fmla="*/ 1840331 h 3657308"/>
                <a:gd name="connsiteX0" fmla="*/ 0 w 7311880"/>
                <a:gd name="connsiteY0" fmla="*/ 1824266 h 3657322"/>
                <a:gd name="connsiteX1" fmla="*/ 1835727 w 7311880"/>
                <a:gd name="connsiteY1" fmla="*/ 432 h 3657322"/>
                <a:gd name="connsiteX2" fmla="*/ 3661063 w 7311880"/>
                <a:gd name="connsiteY2" fmla="*/ 1829448 h 3657322"/>
                <a:gd name="connsiteX3" fmla="*/ 5488276 w 7311880"/>
                <a:gd name="connsiteY3" fmla="*/ 3656588 h 3657322"/>
                <a:gd name="connsiteX4" fmla="*/ 7311880 w 7311880"/>
                <a:gd name="connsiteY4" fmla="*/ 1840345 h 3657322"/>
                <a:gd name="connsiteX0" fmla="*/ 0 w 7311880"/>
                <a:gd name="connsiteY0" fmla="*/ 1824276 h 3657332"/>
                <a:gd name="connsiteX1" fmla="*/ 1835727 w 7311880"/>
                <a:gd name="connsiteY1" fmla="*/ 442 h 3657332"/>
                <a:gd name="connsiteX2" fmla="*/ 3661063 w 7311880"/>
                <a:gd name="connsiteY2" fmla="*/ 1829458 h 3657332"/>
                <a:gd name="connsiteX3" fmla="*/ 5488276 w 7311880"/>
                <a:gd name="connsiteY3" fmla="*/ 3656598 h 3657332"/>
                <a:gd name="connsiteX4" fmla="*/ 7311880 w 7311880"/>
                <a:gd name="connsiteY4" fmla="*/ 1840355 h 3657332"/>
                <a:gd name="connsiteX0" fmla="*/ 0 w 7311880"/>
                <a:gd name="connsiteY0" fmla="*/ 1824276 h 3657332"/>
                <a:gd name="connsiteX1" fmla="*/ 1835727 w 7311880"/>
                <a:gd name="connsiteY1" fmla="*/ 442 h 3657332"/>
                <a:gd name="connsiteX2" fmla="*/ 3661063 w 7311880"/>
                <a:gd name="connsiteY2" fmla="*/ 1829458 h 3657332"/>
                <a:gd name="connsiteX3" fmla="*/ 5488276 w 7311880"/>
                <a:gd name="connsiteY3" fmla="*/ 3656598 h 3657332"/>
                <a:gd name="connsiteX4" fmla="*/ 7311880 w 7311880"/>
                <a:gd name="connsiteY4" fmla="*/ 1840355 h 3657332"/>
                <a:gd name="connsiteX0" fmla="*/ 0 w 7311880"/>
                <a:gd name="connsiteY0" fmla="*/ 1824276 h 3656599"/>
                <a:gd name="connsiteX1" fmla="*/ 1835727 w 7311880"/>
                <a:gd name="connsiteY1" fmla="*/ 442 h 3656599"/>
                <a:gd name="connsiteX2" fmla="*/ 3661063 w 7311880"/>
                <a:gd name="connsiteY2" fmla="*/ 1829458 h 3656599"/>
                <a:gd name="connsiteX3" fmla="*/ 5488276 w 7311880"/>
                <a:gd name="connsiteY3" fmla="*/ 3656598 h 3656599"/>
                <a:gd name="connsiteX4" fmla="*/ 7311880 w 7311880"/>
                <a:gd name="connsiteY4" fmla="*/ 1840355 h 3656599"/>
                <a:gd name="connsiteX0" fmla="*/ 0 w 5488276"/>
                <a:gd name="connsiteY0" fmla="*/ 1824276 h 3656598"/>
                <a:gd name="connsiteX1" fmla="*/ 1835727 w 5488276"/>
                <a:gd name="connsiteY1" fmla="*/ 442 h 3656598"/>
                <a:gd name="connsiteX2" fmla="*/ 3661063 w 5488276"/>
                <a:gd name="connsiteY2" fmla="*/ 1829458 h 3656598"/>
                <a:gd name="connsiteX3" fmla="*/ 5488276 w 5488276"/>
                <a:gd name="connsiteY3" fmla="*/ 3656598 h 3656598"/>
                <a:gd name="connsiteX0" fmla="*/ 0 w 3661063"/>
                <a:gd name="connsiteY0" fmla="*/ 1824276 h 1829458"/>
                <a:gd name="connsiteX1" fmla="*/ 1835727 w 3661063"/>
                <a:gd name="connsiteY1" fmla="*/ 442 h 1829458"/>
                <a:gd name="connsiteX2" fmla="*/ 3661063 w 3661063"/>
                <a:gd name="connsiteY2" fmla="*/ 1829458 h 1829458"/>
                <a:gd name="connsiteX0" fmla="*/ 0 w 1835727"/>
                <a:gd name="connsiteY0" fmla="*/ 1823834 h 1823834"/>
                <a:gd name="connsiteX1" fmla="*/ 1835727 w 1835727"/>
                <a:gd name="connsiteY1" fmla="*/ 0 h 1823834"/>
              </a:gdLst>
              <a:ahLst/>
              <a:cxnLst>
                <a:cxn ang="0">
                  <a:pos x="connsiteX0" y="connsiteY0"/>
                </a:cxn>
                <a:cxn ang="0">
                  <a:pos x="connsiteX1" y="connsiteY1"/>
                </a:cxn>
              </a:cxnLst>
              <a:rect l="l" t="t" r="r" b="b"/>
              <a:pathLst>
                <a:path w="1835727" h="1823834">
                  <a:moveTo>
                    <a:pt x="0" y="1823834"/>
                  </a:moveTo>
                  <a:cubicBezTo>
                    <a:pt x="853786" y="389023"/>
                    <a:pt x="1330325" y="27711"/>
                    <a:pt x="1835727" y="0"/>
                  </a:cubicBezTo>
                </a:path>
              </a:pathLst>
            </a:custGeom>
            <a:noFill/>
            <a:ln w="73025">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5" name="Title 54"/>
          <p:cNvSpPr>
            <a:spLocks noGrp="1"/>
          </p:cNvSpPr>
          <p:nvPr>
            <p:ph type="title"/>
          </p:nvPr>
        </p:nvSpPr>
        <p:spPr/>
        <p:txBody>
          <a:bodyPr/>
          <a:lstStyle/>
          <a:p>
            <a:r>
              <a:rPr lang="en-US" dirty="0"/>
              <a:t>Model (Regression)</a:t>
            </a:r>
          </a:p>
        </p:txBody>
      </p:sp>
      <p:grpSp>
        <p:nvGrpSpPr>
          <p:cNvPr id="122" name="Group 121"/>
          <p:cNvGrpSpPr/>
          <p:nvPr/>
        </p:nvGrpSpPr>
        <p:grpSpPr>
          <a:xfrm>
            <a:off x="152400" y="1346636"/>
            <a:ext cx="10930777" cy="4979573"/>
            <a:chOff x="152400" y="1346636"/>
            <a:chExt cx="10930777" cy="4979573"/>
          </a:xfrm>
        </p:grpSpPr>
        <p:grpSp>
          <p:nvGrpSpPr>
            <p:cNvPr id="69" name="Group 68"/>
            <p:cNvGrpSpPr/>
            <p:nvPr/>
          </p:nvGrpSpPr>
          <p:grpSpPr>
            <a:xfrm>
              <a:off x="152400" y="1346636"/>
              <a:ext cx="10614314" cy="4115080"/>
              <a:chOff x="152400" y="1346636"/>
              <a:chExt cx="10614314" cy="4115080"/>
            </a:xfrm>
          </p:grpSpPr>
          <p:grpSp>
            <p:nvGrpSpPr>
              <p:cNvPr id="68" name="Group 67"/>
              <p:cNvGrpSpPr/>
              <p:nvPr/>
            </p:nvGrpSpPr>
            <p:grpSpPr>
              <a:xfrm>
                <a:off x="1622714" y="1574439"/>
                <a:ext cx="9144000" cy="3657600"/>
                <a:chOff x="1622714" y="1574439"/>
                <a:chExt cx="9144000" cy="3657600"/>
              </a:xfrm>
            </p:grpSpPr>
            <p:grpSp>
              <p:nvGrpSpPr>
                <p:cNvPr id="13" name="Group 12"/>
                <p:cNvGrpSpPr/>
                <p:nvPr/>
              </p:nvGrpSpPr>
              <p:grpSpPr>
                <a:xfrm>
                  <a:off x="1622714" y="3403239"/>
                  <a:ext cx="9144000" cy="0"/>
                  <a:chOff x="3127664" y="5673436"/>
                  <a:chExt cx="9144000" cy="0"/>
                </a:xfrm>
              </p:grpSpPr>
              <p:cxnSp>
                <p:nvCxnSpPr>
                  <p:cNvPr id="8" name="Straight Connector 7"/>
                  <p:cNvCxnSpPr/>
                  <p:nvPr/>
                </p:nvCxnSpPr>
                <p:spPr>
                  <a:xfrm>
                    <a:off x="3127664" y="5673436"/>
                    <a:ext cx="1828800" cy="0"/>
                  </a:xfrm>
                  <a:prstGeom prst="line">
                    <a:avLst/>
                  </a:prstGeom>
                  <a:ln>
                    <a:headEnd type="diamond"/>
                    <a:tailEnd type="diamond"/>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4956464" y="5673436"/>
                    <a:ext cx="1828800" cy="0"/>
                  </a:xfrm>
                  <a:prstGeom prst="line">
                    <a:avLst/>
                  </a:prstGeom>
                  <a:ln>
                    <a:headEnd type="diamond"/>
                    <a:tailEnd type="diamond"/>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6785264" y="5673436"/>
                    <a:ext cx="1828800" cy="0"/>
                  </a:xfrm>
                  <a:prstGeom prst="line">
                    <a:avLst/>
                  </a:prstGeom>
                  <a:ln>
                    <a:headEnd type="diamond"/>
                    <a:tailEnd type="diamond"/>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8614064" y="5673436"/>
                    <a:ext cx="1828800" cy="0"/>
                  </a:xfrm>
                  <a:prstGeom prst="line">
                    <a:avLst/>
                  </a:prstGeom>
                  <a:ln>
                    <a:headEnd type="diamond"/>
                    <a:tailEnd type="diamond"/>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10442864" y="5673436"/>
                    <a:ext cx="1828800" cy="0"/>
                  </a:xfrm>
                  <a:prstGeom prst="line">
                    <a:avLst/>
                  </a:prstGeom>
                  <a:ln>
                    <a:headEnd type="diamond"/>
                    <a:tailEnd type="diamond"/>
                  </a:ln>
                </p:spPr>
                <p:style>
                  <a:lnRef idx="1">
                    <a:schemeClr val="accent1"/>
                  </a:lnRef>
                  <a:fillRef idx="0">
                    <a:schemeClr val="accent1"/>
                  </a:fillRef>
                  <a:effectRef idx="0">
                    <a:schemeClr val="accent1"/>
                  </a:effectRef>
                  <a:fontRef idx="minor">
                    <a:schemeClr val="tx1"/>
                  </a:fontRef>
                </p:style>
              </p:cxnSp>
            </p:grpSp>
            <p:grpSp>
              <p:nvGrpSpPr>
                <p:cNvPr id="38" name="Group 37"/>
                <p:cNvGrpSpPr/>
                <p:nvPr/>
              </p:nvGrpSpPr>
              <p:grpSpPr>
                <a:xfrm>
                  <a:off x="1622714" y="1574439"/>
                  <a:ext cx="1949" cy="3657600"/>
                  <a:chOff x="1470314" y="1558564"/>
                  <a:chExt cx="1949" cy="3657600"/>
                </a:xfrm>
              </p:grpSpPr>
              <p:cxnSp>
                <p:nvCxnSpPr>
                  <p:cNvPr id="18" name="Straight Connector 17"/>
                  <p:cNvCxnSpPr/>
                  <p:nvPr/>
                </p:nvCxnSpPr>
                <p:spPr>
                  <a:xfrm>
                    <a:off x="1470314" y="1558564"/>
                    <a:ext cx="0" cy="1828800"/>
                  </a:xfrm>
                  <a:prstGeom prst="line">
                    <a:avLst/>
                  </a:prstGeom>
                  <a:ln>
                    <a:headEnd type="diamond"/>
                    <a:tailEnd type="diamond"/>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1472263" y="3387364"/>
                    <a:ext cx="0" cy="1828800"/>
                  </a:xfrm>
                  <a:prstGeom prst="line">
                    <a:avLst/>
                  </a:prstGeom>
                  <a:ln>
                    <a:headEnd type="diamond"/>
                    <a:tailEnd type="diamond"/>
                  </a:ln>
                </p:spPr>
                <p:style>
                  <a:lnRef idx="1">
                    <a:schemeClr val="accent1"/>
                  </a:lnRef>
                  <a:fillRef idx="0">
                    <a:schemeClr val="accent1"/>
                  </a:fillRef>
                  <a:effectRef idx="0">
                    <a:schemeClr val="accent1"/>
                  </a:effectRef>
                  <a:fontRef idx="minor">
                    <a:schemeClr val="tx1"/>
                  </a:fontRef>
                </p:style>
              </p:cxnSp>
            </p:grpSp>
            <p:grpSp>
              <p:nvGrpSpPr>
                <p:cNvPr id="39" name="Group 38"/>
                <p:cNvGrpSpPr/>
                <p:nvPr/>
              </p:nvGrpSpPr>
              <p:grpSpPr>
                <a:xfrm>
                  <a:off x="3447616" y="1574439"/>
                  <a:ext cx="1949" cy="3657600"/>
                  <a:chOff x="1470314" y="1558564"/>
                  <a:chExt cx="1949" cy="3657600"/>
                </a:xfrm>
              </p:grpSpPr>
              <p:cxnSp>
                <p:nvCxnSpPr>
                  <p:cNvPr id="40" name="Straight Connector 39"/>
                  <p:cNvCxnSpPr/>
                  <p:nvPr/>
                </p:nvCxnSpPr>
                <p:spPr>
                  <a:xfrm>
                    <a:off x="1470314" y="1558564"/>
                    <a:ext cx="0" cy="1828800"/>
                  </a:xfrm>
                  <a:prstGeom prst="line">
                    <a:avLst/>
                  </a:prstGeom>
                  <a:ln>
                    <a:headEnd type="diamond"/>
                    <a:tailEnd type="diamond"/>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1472263" y="3387364"/>
                    <a:ext cx="0" cy="1828800"/>
                  </a:xfrm>
                  <a:prstGeom prst="line">
                    <a:avLst/>
                  </a:prstGeom>
                  <a:ln>
                    <a:headEnd type="diamond"/>
                    <a:tailEnd type="diamond"/>
                  </a:ln>
                </p:spPr>
                <p:style>
                  <a:lnRef idx="1">
                    <a:schemeClr val="accent1"/>
                  </a:lnRef>
                  <a:fillRef idx="0">
                    <a:schemeClr val="accent1"/>
                  </a:fillRef>
                  <a:effectRef idx="0">
                    <a:schemeClr val="accent1"/>
                  </a:effectRef>
                  <a:fontRef idx="minor">
                    <a:schemeClr val="tx1"/>
                  </a:fontRef>
                </p:style>
              </p:cxnSp>
            </p:grpSp>
            <p:grpSp>
              <p:nvGrpSpPr>
                <p:cNvPr id="42" name="Group 41"/>
                <p:cNvGrpSpPr/>
                <p:nvPr/>
              </p:nvGrpSpPr>
              <p:grpSpPr>
                <a:xfrm>
                  <a:off x="5278144" y="1574439"/>
                  <a:ext cx="1949" cy="3657600"/>
                  <a:chOff x="1470314" y="1558564"/>
                  <a:chExt cx="1949" cy="3657600"/>
                </a:xfrm>
              </p:grpSpPr>
              <p:cxnSp>
                <p:nvCxnSpPr>
                  <p:cNvPr id="43" name="Straight Connector 42"/>
                  <p:cNvCxnSpPr/>
                  <p:nvPr/>
                </p:nvCxnSpPr>
                <p:spPr>
                  <a:xfrm>
                    <a:off x="1470314" y="1558564"/>
                    <a:ext cx="0" cy="1828800"/>
                  </a:xfrm>
                  <a:prstGeom prst="line">
                    <a:avLst/>
                  </a:prstGeom>
                  <a:ln>
                    <a:headEnd type="diamond"/>
                    <a:tailEnd type="diamond"/>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1472263" y="3387364"/>
                    <a:ext cx="0" cy="1828800"/>
                  </a:xfrm>
                  <a:prstGeom prst="line">
                    <a:avLst/>
                  </a:prstGeom>
                  <a:ln>
                    <a:headEnd type="diamond"/>
                    <a:tailEnd type="diamond"/>
                  </a:ln>
                </p:spPr>
                <p:style>
                  <a:lnRef idx="1">
                    <a:schemeClr val="accent1"/>
                  </a:lnRef>
                  <a:fillRef idx="0">
                    <a:schemeClr val="accent1"/>
                  </a:fillRef>
                  <a:effectRef idx="0">
                    <a:schemeClr val="accent1"/>
                  </a:effectRef>
                  <a:fontRef idx="minor">
                    <a:schemeClr val="tx1"/>
                  </a:fontRef>
                </p:style>
              </p:cxnSp>
            </p:grpSp>
            <p:grpSp>
              <p:nvGrpSpPr>
                <p:cNvPr id="45" name="Group 44"/>
                <p:cNvGrpSpPr/>
                <p:nvPr/>
              </p:nvGrpSpPr>
              <p:grpSpPr>
                <a:xfrm>
                  <a:off x="7109114" y="1574439"/>
                  <a:ext cx="1949" cy="3657600"/>
                  <a:chOff x="1470314" y="1558564"/>
                  <a:chExt cx="1949" cy="3657600"/>
                </a:xfrm>
              </p:grpSpPr>
              <p:cxnSp>
                <p:nvCxnSpPr>
                  <p:cNvPr id="46" name="Straight Connector 45"/>
                  <p:cNvCxnSpPr/>
                  <p:nvPr/>
                </p:nvCxnSpPr>
                <p:spPr>
                  <a:xfrm>
                    <a:off x="1470314" y="1558564"/>
                    <a:ext cx="0" cy="1828800"/>
                  </a:xfrm>
                  <a:prstGeom prst="line">
                    <a:avLst/>
                  </a:prstGeom>
                  <a:ln>
                    <a:headEnd type="diamond"/>
                    <a:tailEnd type="diamond"/>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1472263" y="3387364"/>
                    <a:ext cx="0" cy="1828800"/>
                  </a:xfrm>
                  <a:prstGeom prst="line">
                    <a:avLst/>
                  </a:prstGeom>
                  <a:ln>
                    <a:headEnd type="diamond"/>
                    <a:tailEnd type="diamond"/>
                  </a:ln>
                </p:spPr>
                <p:style>
                  <a:lnRef idx="1">
                    <a:schemeClr val="accent1"/>
                  </a:lnRef>
                  <a:fillRef idx="0">
                    <a:schemeClr val="accent1"/>
                  </a:fillRef>
                  <a:effectRef idx="0">
                    <a:schemeClr val="accent1"/>
                  </a:effectRef>
                  <a:fontRef idx="minor">
                    <a:schemeClr val="tx1"/>
                  </a:fontRef>
                </p:style>
              </p:cxnSp>
            </p:grpSp>
            <p:grpSp>
              <p:nvGrpSpPr>
                <p:cNvPr id="48" name="Group 47"/>
                <p:cNvGrpSpPr/>
                <p:nvPr/>
              </p:nvGrpSpPr>
              <p:grpSpPr>
                <a:xfrm>
                  <a:off x="8935753" y="1574439"/>
                  <a:ext cx="1949" cy="3657600"/>
                  <a:chOff x="1470314" y="1558564"/>
                  <a:chExt cx="1949" cy="3657600"/>
                </a:xfrm>
              </p:grpSpPr>
              <p:cxnSp>
                <p:nvCxnSpPr>
                  <p:cNvPr id="49" name="Straight Connector 48"/>
                  <p:cNvCxnSpPr/>
                  <p:nvPr/>
                </p:nvCxnSpPr>
                <p:spPr>
                  <a:xfrm>
                    <a:off x="1470314" y="1558564"/>
                    <a:ext cx="0" cy="1828800"/>
                  </a:xfrm>
                  <a:prstGeom prst="line">
                    <a:avLst/>
                  </a:prstGeom>
                  <a:ln>
                    <a:headEnd type="diamond"/>
                    <a:tailEnd type="diamond"/>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1472263" y="3387364"/>
                    <a:ext cx="0" cy="1828800"/>
                  </a:xfrm>
                  <a:prstGeom prst="line">
                    <a:avLst/>
                  </a:prstGeom>
                  <a:ln>
                    <a:headEnd type="diamond"/>
                    <a:tailEnd type="diamond"/>
                  </a:ln>
                </p:spPr>
                <p:style>
                  <a:lnRef idx="1">
                    <a:schemeClr val="accent1"/>
                  </a:lnRef>
                  <a:fillRef idx="0">
                    <a:schemeClr val="accent1"/>
                  </a:fillRef>
                  <a:effectRef idx="0">
                    <a:schemeClr val="accent1"/>
                  </a:effectRef>
                  <a:fontRef idx="minor">
                    <a:schemeClr val="tx1"/>
                  </a:fontRef>
                </p:style>
              </p:cxnSp>
            </p:grpSp>
            <p:grpSp>
              <p:nvGrpSpPr>
                <p:cNvPr id="51" name="Group 50"/>
                <p:cNvGrpSpPr/>
                <p:nvPr/>
              </p:nvGrpSpPr>
              <p:grpSpPr>
                <a:xfrm>
                  <a:off x="10764764" y="1574439"/>
                  <a:ext cx="1949" cy="3657600"/>
                  <a:chOff x="1470314" y="1558564"/>
                  <a:chExt cx="1949" cy="3657600"/>
                </a:xfrm>
              </p:grpSpPr>
              <p:cxnSp>
                <p:nvCxnSpPr>
                  <p:cNvPr id="52" name="Straight Connector 51"/>
                  <p:cNvCxnSpPr/>
                  <p:nvPr/>
                </p:nvCxnSpPr>
                <p:spPr>
                  <a:xfrm>
                    <a:off x="1470314" y="1558564"/>
                    <a:ext cx="0" cy="1828800"/>
                  </a:xfrm>
                  <a:prstGeom prst="line">
                    <a:avLst/>
                  </a:prstGeom>
                  <a:ln>
                    <a:headEnd type="diamond"/>
                    <a:tailEnd type="diamond"/>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1472263" y="3387364"/>
                    <a:ext cx="0" cy="1828800"/>
                  </a:xfrm>
                  <a:prstGeom prst="line">
                    <a:avLst/>
                  </a:prstGeom>
                  <a:ln>
                    <a:headEnd type="diamond"/>
                    <a:tailEnd type="diamond"/>
                  </a:ln>
                </p:spPr>
                <p:style>
                  <a:lnRef idx="1">
                    <a:schemeClr val="accent1"/>
                  </a:lnRef>
                  <a:fillRef idx="0">
                    <a:schemeClr val="accent1"/>
                  </a:fillRef>
                  <a:effectRef idx="0">
                    <a:schemeClr val="accent1"/>
                  </a:effectRef>
                  <a:fontRef idx="minor">
                    <a:schemeClr val="tx1"/>
                  </a:fontRef>
                </p:style>
              </p:cxnSp>
            </p:grpSp>
          </p:grpSp>
          <p:sp>
            <p:nvSpPr>
              <p:cNvPr id="56" name="TextBox 55"/>
              <p:cNvSpPr txBox="1"/>
              <p:nvPr/>
            </p:nvSpPr>
            <p:spPr>
              <a:xfrm>
                <a:off x="152400" y="1346636"/>
                <a:ext cx="1594598" cy="769441"/>
              </a:xfrm>
              <a:prstGeom prst="rect">
                <a:avLst/>
              </a:prstGeom>
              <a:noFill/>
            </p:spPr>
            <p:txBody>
              <a:bodyPr wrap="square" rtlCol="0">
                <a:spAutoFit/>
              </a:bodyPr>
              <a:lstStyle/>
              <a:p>
                <a:pPr algn="ctr"/>
                <a:r>
                  <a:rPr lang="en-US" sz="4400" dirty="0"/>
                  <a:t>90</a:t>
                </a:r>
                <a:r>
                  <a:rPr lang="en-US" sz="3200" dirty="0">
                    <a:solidFill>
                      <a:prstClr val="black"/>
                    </a:solidFill>
                  </a:rPr>
                  <a:t>°F</a:t>
                </a:r>
                <a:endParaRPr lang="en-US" sz="6000" dirty="0"/>
              </a:p>
            </p:txBody>
          </p:sp>
          <p:sp>
            <p:nvSpPr>
              <p:cNvPr id="57" name="TextBox 56"/>
              <p:cNvSpPr txBox="1"/>
              <p:nvPr/>
            </p:nvSpPr>
            <p:spPr>
              <a:xfrm>
                <a:off x="152400" y="4692275"/>
                <a:ext cx="1594598" cy="769441"/>
              </a:xfrm>
              <a:prstGeom prst="rect">
                <a:avLst/>
              </a:prstGeom>
              <a:noFill/>
            </p:spPr>
            <p:txBody>
              <a:bodyPr wrap="square" rtlCol="0">
                <a:spAutoFit/>
              </a:bodyPr>
              <a:lstStyle/>
              <a:p>
                <a:pPr algn="ctr"/>
                <a:r>
                  <a:rPr lang="en-US" sz="4400" dirty="0"/>
                  <a:t>-26</a:t>
                </a:r>
                <a:r>
                  <a:rPr lang="en-US" sz="3200" dirty="0">
                    <a:solidFill>
                      <a:prstClr val="black"/>
                    </a:solidFill>
                  </a:rPr>
                  <a:t>°F</a:t>
                </a:r>
                <a:endParaRPr lang="en-US" sz="6000" dirty="0"/>
              </a:p>
            </p:txBody>
          </p:sp>
        </p:grpSp>
        <p:grpSp>
          <p:nvGrpSpPr>
            <p:cNvPr id="66" name="Group 65"/>
            <p:cNvGrpSpPr/>
            <p:nvPr/>
          </p:nvGrpSpPr>
          <p:grpSpPr>
            <a:xfrm>
              <a:off x="1298983" y="5430651"/>
              <a:ext cx="9784194" cy="895558"/>
              <a:chOff x="1298983" y="5430651"/>
              <a:chExt cx="9784194" cy="895558"/>
            </a:xfrm>
          </p:grpSpPr>
          <p:pic>
            <p:nvPicPr>
              <p:cNvPr id="59" name="Picture 58" descr="Snowflake, Snow, Winter, Cold, Ice, Frozen, Black"/>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flipH="1">
                <a:off x="6764968" y="5516204"/>
                <a:ext cx="690490" cy="724448"/>
              </a:xfrm>
              <a:prstGeom prst="rect">
                <a:avLst/>
              </a:prstGeom>
            </p:spPr>
          </p:pic>
          <p:pic>
            <p:nvPicPr>
              <p:cNvPr id="60" name="Picture 59" descr="sun icon by MrTossum"/>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flipH="1">
                <a:off x="3212073" y="5565048"/>
                <a:ext cx="626764" cy="626763"/>
              </a:xfrm>
              <a:prstGeom prst="rect">
                <a:avLst/>
              </a:prstGeom>
            </p:spPr>
          </p:pic>
          <p:pic>
            <p:nvPicPr>
              <p:cNvPr id="61" name="Picture 60" descr="Leaf Autumn | Free Stock Photo | Illustration of a red autumn leaf ..."/>
              <p:cNvPicPr>
                <a:picLocks noChangeAspect="1"/>
              </p:cNvPicPr>
              <p:nvPr/>
            </p:nvPicPr>
            <p:blipFill>
              <a:blip r:embed="rId5" cstate="email">
                <a:biLevel thresh="50000"/>
                <a:extLst>
                  <a:ext uri="{28A0092B-C50C-407E-A947-70E740481C1C}">
                    <a14:useLocalDpi xmlns:a14="http://schemas.microsoft.com/office/drawing/2010/main"/>
                  </a:ext>
                </a:extLst>
              </a:blip>
              <a:stretch>
                <a:fillRect/>
              </a:stretch>
            </p:blipFill>
            <p:spPr>
              <a:xfrm flipH="1">
                <a:off x="4935462" y="5542971"/>
                <a:ext cx="732881" cy="670915"/>
              </a:xfrm>
              <a:prstGeom prst="rect">
                <a:avLst/>
              </a:prstGeom>
            </p:spPr>
          </p:pic>
          <p:pic>
            <p:nvPicPr>
              <p:cNvPr id="62" name="Picture 61" descr="Flower by dokjojojo - Flower,dok,in love.ak student"/>
              <p:cNvPicPr>
                <a:picLocks noChangeAspect="1"/>
              </p:cNvPicPr>
              <p:nvPr/>
            </p:nvPicPr>
            <p:blipFill>
              <a:blip r:embed="rId6" cstate="email">
                <a:extLst>
                  <a:ext uri="{BEBA8EAE-BF5A-486C-A8C5-ECC9F3942E4B}">
                    <a14:imgProps xmlns:a14="http://schemas.microsoft.com/office/drawing/2010/main">
                      <a14:imgLayer r:embed="rId7">
                        <a14:imgEffect>
                          <a14:saturation sat="0"/>
                        </a14:imgEffect>
                      </a14:imgLayer>
                    </a14:imgProps>
                  </a:ext>
                  <a:ext uri="{28A0092B-C50C-407E-A947-70E740481C1C}">
                    <a14:useLocalDpi xmlns:a14="http://schemas.microsoft.com/office/drawing/2010/main"/>
                  </a:ext>
                </a:extLst>
              </a:blip>
              <a:stretch>
                <a:fillRect/>
              </a:stretch>
            </p:blipFill>
            <p:spPr>
              <a:xfrm flipH="1">
                <a:off x="1298983" y="5430651"/>
                <a:ext cx="633608" cy="895558"/>
              </a:xfrm>
              <a:prstGeom prst="rect">
                <a:avLst/>
              </a:prstGeom>
            </p:spPr>
          </p:pic>
          <p:pic>
            <p:nvPicPr>
              <p:cNvPr id="64" name="Picture 63" descr="sun icon by MrTossum"/>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flipH="1">
                <a:off x="10456413" y="5565048"/>
                <a:ext cx="626764" cy="626763"/>
              </a:xfrm>
              <a:prstGeom prst="rect">
                <a:avLst/>
              </a:prstGeom>
            </p:spPr>
          </p:pic>
          <p:pic>
            <p:nvPicPr>
              <p:cNvPr id="65" name="Picture 64" descr="Flower by dokjojojo - Flower,dok,in love.ak student"/>
              <p:cNvPicPr>
                <a:picLocks noChangeAspect="1"/>
              </p:cNvPicPr>
              <p:nvPr/>
            </p:nvPicPr>
            <p:blipFill>
              <a:blip r:embed="rId6" cstate="email">
                <a:extLst>
                  <a:ext uri="{BEBA8EAE-BF5A-486C-A8C5-ECC9F3942E4B}">
                    <a14:imgProps xmlns:a14="http://schemas.microsoft.com/office/drawing/2010/main">
                      <a14:imgLayer r:embed="rId7">
                        <a14:imgEffect>
                          <a14:saturation sat="0"/>
                        </a14:imgEffect>
                      </a14:imgLayer>
                    </a14:imgProps>
                  </a:ext>
                  <a:ext uri="{28A0092B-C50C-407E-A947-70E740481C1C}">
                    <a14:useLocalDpi xmlns:a14="http://schemas.microsoft.com/office/drawing/2010/main"/>
                  </a:ext>
                </a:extLst>
              </a:blip>
              <a:stretch>
                <a:fillRect/>
              </a:stretch>
            </p:blipFill>
            <p:spPr>
              <a:xfrm flipH="1">
                <a:off x="8577049" y="5430651"/>
                <a:ext cx="633608" cy="895558"/>
              </a:xfrm>
              <a:prstGeom prst="rect">
                <a:avLst/>
              </a:prstGeom>
            </p:spPr>
          </p:pic>
        </p:grpSp>
      </p:grpSp>
      <p:grpSp>
        <p:nvGrpSpPr>
          <p:cNvPr id="98" name="Group 97"/>
          <p:cNvGrpSpPr/>
          <p:nvPr/>
        </p:nvGrpSpPr>
        <p:grpSpPr>
          <a:xfrm>
            <a:off x="646449" y="2258173"/>
            <a:ext cx="11137188" cy="834162"/>
            <a:chOff x="646449" y="2671641"/>
            <a:chExt cx="11137188" cy="834162"/>
          </a:xfrm>
        </p:grpSpPr>
        <p:sp>
          <p:nvSpPr>
            <p:cNvPr id="99" name="TextBox 98"/>
            <p:cNvSpPr txBox="1"/>
            <p:nvPr/>
          </p:nvSpPr>
          <p:spPr>
            <a:xfrm>
              <a:off x="3432499" y="2674806"/>
              <a:ext cx="1663234" cy="830997"/>
            </a:xfrm>
            <a:prstGeom prst="rect">
              <a:avLst/>
            </a:prstGeom>
            <a:noFill/>
          </p:spPr>
          <p:txBody>
            <a:bodyPr wrap="square" rtlCol="0">
              <a:spAutoFit/>
            </a:bodyPr>
            <a:lstStyle/>
            <a:p>
              <a:pPr algn="ctr"/>
              <a:r>
                <a:rPr lang="en-US" sz="4800" dirty="0"/>
                <a:t>50</a:t>
              </a:r>
              <a:r>
                <a:rPr lang="en-US" sz="3600" dirty="0"/>
                <a:t>°F</a:t>
              </a:r>
              <a:endParaRPr lang="en-US" sz="4800" dirty="0"/>
            </a:p>
          </p:txBody>
        </p:sp>
        <p:sp>
          <p:nvSpPr>
            <p:cNvPr id="100" name="TextBox 99"/>
            <p:cNvSpPr txBox="1"/>
            <p:nvPr/>
          </p:nvSpPr>
          <p:spPr>
            <a:xfrm>
              <a:off x="5806059" y="2671641"/>
              <a:ext cx="1537185" cy="830997"/>
            </a:xfrm>
            <a:prstGeom prst="rect">
              <a:avLst/>
            </a:prstGeom>
            <a:noFill/>
          </p:spPr>
          <p:txBody>
            <a:bodyPr wrap="square" rtlCol="0">
              <a:spAutoFit/>
            </a:bodyPr>
            <a:lstStyle/>
            <a:p>
              <a:pPr algn="ctr"/>
              <a:r>
                <a:rPr lang="en-US" sz="4800" dirty="0"/>
                <a:t>30</a:t>
              </a:r>
              <a:r>
                <a:rPr lang="en-US" sz="3600" dirty="0">
                  <a:solidFill>
                    <a:prstClr val="black"/>
                  </a:solidFill>
                </a:rPr>
                <a:t>°F</a:t>
              </a:r>
              <a:endParaRPr lang="en-US" sz="4800" dirty="0"/>
            </a:p>
          </p:txBody>
        </p:sp>
        <p:sp>
          <p:nvSpPr>
            <p:cNvPr id="101" name="TextBox 100"/>
            <p:cNvSpPr txBox="1"/>
            <p:nvPr/>
          </p:nvSpPr>
          <p:spPr>
            <a:xfrm>
              <a:off x="8035952" y="2671641"/>
              <a:ext cx="1540723" cy="830997"/>
            </a:xfrm>
            <a:prstGeom prst="rect">
              <a:avLst/>
            </a:prstGeom>
            <a:noFill/>
          </p:spPr>
          <p:txBody>
            <a:bodyPr wrap="square" rtlCol="0">
              <a:spAutoFit/>
            </a:bodyPr>
            <a:lstStyle/>
            <a:p>
              <a:pPr algn="ctr"/>
              <a:r>
                <a:rPr lang="en-US" sz="4800" dirty="0"/>
                <a:t>68</a:t>
              </a:r>
              <a:r>
                <a:rPr lang="en-US" sz="3600" dirty="0">
                  <a:solidFill>
                    <a:prstClr val="black"/>
                  </a:solidFill>
                </a:rPr>
                <a:t>°F</a:t>
              </a:r>
              <a:endParaRPr lang="en-US" sz="4800" dirty="0"/>
            </a:p>
          </p:txBody>
        </p:sp>
        <p:sp>
          <p:nvSpPr>
            <p:cNvPr id="102" name="TextBox 101"/>
            <p:cNvSpPr txBox="1"/>
            <p:nvPr/>
          </p:nvSpPr>
          <p:spPr>
            <a:xfrm>
              <a:off x="10189039" y="2671641"/>
              <a:ext cx="1594598" cy="830997"/>
            </a:xfrm>
            <a:prstGeom prst="rect">
              <a:avLst/>
            </a:prstGeom>
            <a:noFill/>
          </p:spPr>
          <p:txBody>
            <a:bodyPr wrap="square" rtlCol="0">
              <a:spAutoFit/>
            </a:bodyPr>
            <a:lstStyle/>
            <a:p>
              <a:pPr algn="ctr"/>
              <a:r>
                <a:rPr lang="en-US" sz="4800" dirty="0"/>
                <a:t>95</a:t>
              </a:r>
              <a:r>
                <a:rPr lang="en-US" sz="3600" dirty="0">
                  <a:solidFill>
                    <a:prstClr val="black"/>
                  </a:solidFill>
                </a:rPr>
                <a:t>°F</a:t>
              </a:r>
              <a:endParaRPr lang="en-US" sz="4800" dirty="0"/>
            </a:p>
          </p:txBody>
        </p:sp>
        <p:sp>
          <p:nvSpPr>
            <p:cNvPr id="103" name="TextBox 102"/>
            <p:cNvSpPr txBox="1"/>
            <p:nvPr/>
          </p:nvSpPr>
          <p:spPr>
            <a:xfrm>
              <a:off x="646449" y="2763974"/>
              <a:ext cx="1223412" cy="707886"/>
            </a:xfrm>
            <a:prstGeom prst="rect">
              <a:avLst/>
            </a:prstGeom>
            <a:noFill/>
          </p:spPr>
          <p:txBody>
            <a:bodyPr wrap="none" rtlCol="0">
              <a:spAutoFit/>
            </a:bodyPr>
            <a:lstStyle/>
            <a:p>
              <a:pPr algn="ctr"/>
              <a:r>
                <a:rPr lang="en-US" sz="4000" dirty="0"/>
                <a:t>1990</a:t>
              </a:r>
            </a:p>
          </p:txBody>
        </p:sp>
      </p:grpSp>
      <p:grpSp>
        <p:nvGrpSpPr>
          <p:cNvPr id="104" name="Group 103"/>
          <p:cNvGrpSpPr/>
          <p:nvPr/>
        </p:nvGrpSpPr>
        <p:grpSpPr>
          <a:xfrm>
            <a:off x="646449" y="3027986"/>
            <a:ext cx="11137188" cy="926495"/>
            <a:chOff x="646449" y="3565828"/>
            <a:chExt cx="11137188" cy="926495"/>
          </a:xfrm>
        </p:grpSpPr>
        <p:sp>
          <p:nvSpPr>
            <p:cNvPr id="105" name="TextBox 104"/>
            <p:cNvSpPr txBox="1"/>
            <p:nvPr/>
          </p:nvSpPr>
          <p:spPr>
            <a:xfrm>
              <a:off x="3432499" y="3568993"/>
              <a:ext cx="1663234" cy="923330"/>
            </a:xfrm>
            <a:prstGeom prst="rect">
              <a:avLst/>
            </a:prstGeom>
            <a:noFill/>
          </p:spPr>
          <p:txBody>
            <a:bodyPr wrap="square" rtlCol="0">
              <a:spAutoFit/>
            </a:bodyPr>
            <a:lstStyle/>
            <a:p>
              <a:pPr algn="ctr"/>
              <a:r>
                <a:rPr lang="en-US" sz="5400" dirty="0"/>
                <a:t>48</a:t>
              </a:r>
              <a:r>
                <a:rPr lang="en-US" sz="4000" dirty="0"/>
                <a:t>°F</a:t>
              </a:r>
              <a:endParaRPr lang="en-US" sz="5400" dirty="0"/>
            </a:p>
          </p:txBody>
        </p:sp>
        <p:sp>
          <p:nvSpPr>
            <p:cNvPr id="106" name="TextBox 105"/>
            <p:cNvSpPr txBox="1"/>
            <p:nvPr/>
          </p:nvSpPr>
          <p:spPr>
            <a:xfrm>
              <a:off x="5806059" y="3565828"/>
              <a:ext cx="1537185" cy="923330"/>
            </a:xfrm>
            <a:prstGeom prst="rect">
              <a:avLst/>
            </a:prstGeom>
            <a:noFill/>
          </p:spPr>
          <p:txBody>
            <a:bodyPr wrap="square" rtlCol="0">
              <a:spAutoFit/>
            </a:bodyPr>
            <a:lstStyle/>
            <a:p>
              <a:pPr algn="ctr"/>
              <a:r>
                <a:rPr lang="en-US" sz="5400" dirty="0"/>
                <a:t>29</a:t>
              </a:r>
              <a:r>
                <a:rPr lang="en-US" sz="4000" dirty="0">
                  <a:solidFill>
                    <a:prstClr val="black"/>
                  </a:solidFill>
                </a:rPr>
                <a:t>°F</a:t>
              </a:r>
              <a:endParaRPr lang="en-US" sz="5400" dirty="0"/>
            </a:p>
          </p:txBody>
        </p:sp>
        <p:sp>
          <p:nvSpPr>
            <p:cNvPr id="107" name="TextBox 106"/>
            <p:cNvSpPr txBox="1"/>
            <p:nvPr/>
          </p:nvSpPr>
          <p:spPr>
            <a:xfrm>
              <a:off x="8035952" y="3565828"/>
              <a:ext cx="1540723" cy="923330"/>
            </a:xfrm>
            <a:prstGeom prst="rect">
              <a:avLst/>
            </a:prstGeom>
            <a:noFill/>
          </p:spPr>
          <p:txBody>
            <a:bodyPr wrap="square" rtlCol="0">
              <a:spAutoFit/>
            </a:bodyPr>
            <a:lstStyle/>
            <a:p>
              <a:pPr algn="ctr"/>
              <a:r>
                <a:rPr lang="en-US" sz="5400" dirty="0"/>
                <a:t>70</a:t>
              </a:r>
              <a:r>
                <a:rPr lang="en-US" sz="4000" dirty="0">
                  <a:solidFill>
                    <a:prstClr val="black"/>
                  </a:solidFill>
                </a:rPr>
                <a:t>°F</a:t>
              </a:r>
              <a:endParaRPr lang="en-US" sz="5400" dirty="0"/>
            </a:p>
          </p:txBody>
        </p:sp>
        <p:sp>
          <p:nvSpPr>
            <p:cNvPr id="108" name="TextBox 107"/>
            <p:cNvSpPr txBox="1"/>
            <p:nvPr/>
          </p:nvSpPr>
          <p:spPr>
            <a:xfrm>
              <a:off x="10189039" y="3565828"/>
              <a:ext cx="1594598" cy="923330"/>
            </a:xfrm>
            <a:prstGeom prst="rect">
              <a:avLst/>
            </a:prstGeom>
            <a:noFill/>
          </p:spPr>
          <p:txBody>
            <a:bodyPr wrap="square" rtlCol="0">
              <a:spAutoFit/>
            </a:bodyPr>
            <a:lstStyle/>
            <a:p>
              <a:pPr algn="ctr"/>
              <a:r>
                <a:rPr lang="en-US" sz="5400" dirty="0"/>
                <a:t>98</a:t>
              </a:r>
              <a:r>
                <a:rPr lang="en-US" sz="4000" dirty="0">
                  <a:solidFill>
                    <a:prstClr val="black"/>
                  </a:solidFill>
                </a:rPr>
                <a:t>°F</a:t>
              </a:r>
              <a:endParaRPr lang="en-US" sz="5400" dirty="0"/>
            </a:p>
          </p:txBody>
        </p:sp>
        <p:sp>
          <p:nvSpPr>
            <p:cNvPr id="109" name="TextBox 108"/>
            <p:cNvSpPr txBox="1"/>
            <p:nvPr/>
          </p:nvSpPr>
          <p:spPr>
            <a:xfrm>
              <a:off x="646449" y="3658161"/>
              <a:ext cx="1326004" cy="769441"/>
            </a:xfrm>
            <a:prstGeom prst="rect">
              <a:avLst/>
            </a:prstGeom>
            <a:noFill/>
          </p:spPr>
          <p:txBody>
            <a:bodyPr wrap="none" rtlCol="0">
              <a:spAutoFit/>
            </a:bodyPr>
            <a:lstStyle/>
            <a:p>
              <a:pPr algn="ctr"/>
              <a:r>
                <a:rPr lang="en-US" sz="4400" dirty="0"/>
                <a:t>2000</a:t>
              </a:r>
            </a:p>
          </p:txBody>
        </p:sp>
      </p:grpSp>
      <p:grpSp>
        <p:nvGrpSpPr>
          <p:cNvPr id="110" name="Group 109"/>
          <p:cNvGrpSpPr/>
          <p:nvPr/>
        </p:nvGrpSpPr>
        <p:grpSpPr>
          <a:xfrm>
            <a:off x="646449" y="3890132"/>
            <a:ext cx="11137188" cy="1018828"/>
            <a:chOff x="646449" y="4475814"/>
            <a:chExt cx="11137188" cy="1018828"/>
          </a:xfrm>
        </p:grpSpPr>
        <p:sp>
          <p:nvSpPr>
            <p:cNvPr id="111" name="TextBox 110"/>
            <p:cNvSpPr txBox="1"/>
            <p:nvPr/>
          </p:nvSpPr>
          <p:spPr>
            <a:xfrm>
              <a:off x="3432499" y="4478979"/>
              <a:ext cx="1663234" cy="1015663"/>
            </a:xfrm>
            <a:prstGeom prst="rect">
              <a:avLst/>
            </a:prstGeom>
            <a:noFill/>
          </p:spPr>
          <p:txBody>
            <a:bodyPr wrap="square" rtlCol="0">
              <a:spAutoFit/>
            </a:bodyPr>
            <a:lstStyle/>
            <a:p>
              <a:pPr algn="ctr"/>
              <a:r>
                <a:rPr lang="en-US" sz="6000" dirty="0"/>
                <a:t>49</a:t>
              </a:r>
              <a:r>
                <a:rPr lang="en-US" sz="4400" dirty="0"/>
                <a:t>°F</a:t>
              </a:r>
              <a:endParaRPr lang="en-US" sz="6000" dirty="0"/>
            </a:p>
          </p:txBody>
        </p:sp>
        <p:sp>
          <p:nvSpPr>
            <p:cNvPr id="112" name="TextBox 111"/>
            <p:cNvSpPr txBox="1"/>
            <p:nvPr/>
          </p:nvSpPr>
          <p:spPr>
            <a:xfrm>
              <a:off x="5806059" y="4475814"/>
              <a:ext cx="1537185" cy="1015663"/>
            </a:xfrm>
            <a:prstGeom prst="rect">
              <a:avLst/>
            </a:prstGeom>
            <a:noFill/>
          </p:spPr>
          <p:txBody>
            <a:bodyPr wrap="square" rtlCol="0">
              <a:spAutoFit/>
            </a:bodyPr>
            <a:lstStyle/>
            <a:p>
              <a:pPr algn="ctr"/>
              <a:r>
                <a:rPr lang="en-US" sz="6000" dirty="0"/>
                <a:t>27</a:t>
              </a:r>
              <a:r>
                <a:rPr lang="en-US" sz="4400" dirty="0">
                  <a:solidFill>
                    <a:prstClr val="black"/>
                  </a:solidFill>
                </a:rPr>
                <a:t>°F</a:t>
              </a:r>
              <a:endParaRPr lang="en-US" sz="6000" dirty="0"/>
            </a:p>
          </p:txBody>
        </p:sp>
        <p:sp>
          <p:nvSpPr>
            <p:cNvPr id="113" name="TextBox 112"/>
            <p:cNvSpPr txBox="1"/>
            <p:nvPr/>
          </p:nvSpPr>
          <p:spPr>
            <a:xfrm>
              <a:off x="8035952" y="4475814"/>
              <a:ext cx="1540723" cy="1015663"/>
            </a:xfrm>
            <a:prstGeom prst="rect">
              <a:avLst/>
            </a:prstGeom>
            <a:noFill/>
          </p:spPr>
          <p:txBody>
            <a:bodyPr wrap="square" rtlCol="0">
              <a:spAutoFit/>
            </a:bodyPr>
            <a:lstStyle/>
            <a:p>
              <a:pPr algn="ctr"/>
              <a:r>
                <a:rPr lang="en-US" sz="6000" dirty="0"/>
                <a:t>67</a:t>
              </a:r>
              <a:r>
                <a:rPr lang="en-US" sz="4400" dirty="0">
                  <a:solidFill>
                    <a:prstClr val="black"/>
                  </a:solidFill>
                </a:rPr>
                <a:t>°F</a:t>
              </a:r>
              <a:endParaRPr lang="en-US" sz="6000" dirty="0"/>
            </a:p>
          </p:txBody>
        </p:sp>
        <p:sp>
          <p:nvSpPr>
            <p:cNvPr id="114" name="TextBox 113"/>
            <p:cNvSpPr txBox="1"/>
            <p:nvPr/>
          </p:nvSpPr>
          <p:spPr>
            <a:xfrm>
              <a:off x="10189039" y="4475814"/>
              <a:ext cx="1594598" cy="1015663"/>
            </a:xfrm>
            <a:prstGeom prst="rect">
              <a:avLst/>
            </a:prstGeom>
            <a:noFill/>
          </p:spPr>
          <p:txBody>
            <a:bodyPr wrap="square" rtlCol="0">
              <a:spAutoFit/>
            </a:bodyPr>
            <a:lstStyle/>
            <a:p>
              <a:pPr algn="ctr"/>
              <a:r>
                <a:rPr lang="en-US" sz="6000" dirty="0"/>
                <a:t>96</a:t>
              </a:r>
              <a:r>
                <a:rPr lang="en-US" sz="4400" dirty="0">
                  <a:solidFill>
                    <a:prstClr val="black"/>
                  </a:solidFill>
                </a:rPr>
                <a:t>°F</a:t>
              </a:r>
              <a:endParaRPr lang="en-US" sz="6000" dirty="0"/>
            </a:p>
          </p:txBody>
        </p:sp>
        <p:sp>
          <p:nvSpPr>
            <p:cNvPr id="115" name="TextBox 114"/>
            <p:cNvSpPr txBox="1"/>
            <p:nvPr/>
          </p:nvSpPr>
          <p:spPr>
            <a:xfrm>
              <a:off x="646449" y="4568147"/>
              <a:ext cx="1435008" cy="830997"/>
            </a:xfrm>
            <a:prstGeom prst="rect">
              <a:avLst/>
            </a:prstGeom>
            <a:noFill/>
          </p:spPr>
          <p:txBody>
            <a:bodyPr wrap="none" rtlCol="0">
              <a:spAutoFit/>
            </a:bodyPr>
            <a:lstStyle/>
            <a:p>
              <a:pPr algn="ctr"/>
              <a:r>
                <a:rPr lang="en-US" sz="4800" dirty="0"/>
                <a:t>2010</a:t>
              </a:r>
            </a:p>
          </p:txBody>
        </p:sp>
      </p:grpSp>
      <p:sp>
        <p:nvSpPr>
          <p:cNvPr id="116" name="Freeform 115"/>
          <p:cNvSpPr/>
          <p:nvPr/>
        </p:nvSpPr>
        <p:spPr>
          <a:xfrm>
            <a:off x="3165550" y="1997351"/>
            <a:ext cx="8450821" cy="1043153"/>
          </a:xfrm>
          <a:custGeom>
            <a:avLst/>
            <a:gdLst>
              <a:gd name="connsiteX0" fmla="*/ 0 w 9301162"/>
              <a:gd name="connsiteY0" fmla="*/ 1098419 h 1508402"/>
              <a:gd name="connsiteX1" fmla="*/ 2357437 w 9301162"/>
              <a:gd name="connsiteY1" fmla="*/ 5425 h 1508402"/>
              <a:gd name="connsiteX2" fmla="*/ 4886325 w 9301162"/>
              <a:gd name="connsiteY2" fmla="*/ 1505612 h 1508402"/>
              <a:gd name="connsiteX3" fmla="*/ 7058025 w 9301162"/>
              <a:gd name="connsiteY3" fmla="*/ 405475 h 1508402"/>
              <a:gd name="connsiteX4" fmla="*/ 8701087 w 9301162"/>
              <a:gd name="connsiteY4" fmla="*/ 1405600 h 1508402"/>
              <a:gd name="connsiteX5" fmla="*/ 9301162 w 9301162"/>
              <a:gd name="connsiteY5" fmla="*/ 698369 h 1508402"/>
              <a:gd name="connsiteX0" fmla="*/ 0 w 9301162"/>
              <a:gd name="connsiteY0" fmla="*/ 693737 h 1100933"/>
              <a:gd name="connsiteX1" fmla="*/ 2006137 w 9301162"/>
              <a:gd name="connsiteY1" fmla="*/ 14211 h 1100933"/>
              <a:gd name="connsiteX2" fmla="*/ 4886325 w 9301162"/>
              <a:gd name="connsiteY2" fmla="*/ 1100930 h 1100933"/>
              <a:gd name="connsiteX3" fmla="*/ 7058025 w 9301162"/>
              <a:gd name="connsiteY3" fmla="*/ 793 h 1100933"/>
              <a:gd name="connsiteX4" fmla="*/ 8701087 w 9301162"/>
              <a:gd name="connsiteY4" fmla="*/ 1000918 h 1100933"/>
              <a:gd name="connsiteX5" fmla="*/ 9301162 w 9301162"/>
              <a:gd name="connsiteY5" fmla="*/ 293687 h 1100933"/>
              <a:gd name="connsiteX0" fmla="*/ 0 w 9301162"/>
              <a:gd name="connsiteY0" fmla="*/ 693859 h 1003404"/>
              <a:gd name="connsiteX1" fmla="*/ 2006137 w 9301162"/>
              <a:gd name="connsiteY1" fmla="*/ 14333 h 1003404"/>
              <a:gd name="connsiteX2" fmla="*/ 4915600 w 9301162"/>
              <a:gd name="connsiteY2" fmla="*/ 806854 h 1003404"/>
              <a:gd name="connsiteX3" fmla="*/ 7058025 w 9301162"/>
              <a:gd name="connsiteY3" fmla="*/ 915 h 1003404"/>
              <a:gd name="connsiteX4" fmla="*/ 8701087 w 9301162"/>
              <a:gd name="connsiteY4" fmla="*/ 1001040 h 1003404"/>
              <a:gd name="connsiteX5" fmla="*/ 9301162 w 9301162"/>
              <a:gd name="connsiteY5" fmla="*/ 293809 h 1003404"/>
              <a:gd name="connsiteX0" fmla="*/ 0 w 9301162"/>
              <a:gd name="connsiteY0" fmla="*/ 681377 h 990571"/>
              <a:gd name="connsiteX1" fmla="*/ 2006137 w 9301162"/>
              <a:gd name="connsiteY1" fmla="*/ 1851 h 990571"/>
              <a:gd name="connsiteX2" fmla="*/ 4915600 w 9301162"/>
              <a:gd name="connsiteY2" fmla="*/ 794372 h 990571"/>
              <a:gd name="connsiteX3" fmla="*/ 7614250 w 9301162"/>
              <a:gd name="connsiteY3" fmla="*/ 12287 h 990571"/>
              <a:gd name="connsiteX4" fmla="*/ 8701087 w 9301162"/>
              <a:gd name="connsiteY4" fmla="*/ 988558 h 990571"/>
              <a:gd name="connsiteX5" fmla="*/ 9301162 w 9301162"/>
              <a:gd name="connsiteY5" fmla="*/ 281327 h 990571"/>
              <a:gd name="connsiteX0" fmla="*/ 0 w 9301162"/>
              <a:gd name="connsiteY0" fmla="*/ 681377 h 794374"/>
              <a:gd name="connsiteX1" fmla="*/ 2006137 w 9301162"/>
              <a:gd name="connsiteY1" fmla="*/ 1851 h 794374"/>
              <a:gd name="connsiteX2" fmla="*/ 4915600 w 9301162"/>
              <a:gd name="connsiteY2" fmla="*/ 794372 h 794374"/>
              <a:gd name="connsiteX3" fmla="*/ 7614250 w 9301162"/>
              <a:gd name="connsiteY3" fmla="*/ 12287 h 794374"/>
              <a:gd name="connsiteX4" fmla="*/ 8954803 w 9301162"/>
              <a:gd name="connsiteY4" fmla="*/ 742068 h 794374"/>
              <a:gd name="connsiteX5" fmla="*/ 9301162 w 9301162"/>
              <a:gd name="connsiteY5" fmla="*/ 281327 h 794374"/>
              <a:gd name="connsiteX0" fmla="*/ 0 w 10169652"/>
              <a:gd name="connsiteY0" fmla="*/ 681377 h 794374"/>
              <a:gd name="connsiteX1" fmla="*/ 2006137 w 10169652"/>
              <a:gd name="connsiteY1" fmla="*/ 1851 h 794374"/>
              <a:gd name="connsiteX2" fmla="*/ 4915600 w 10169652"/>
              <a:gd name="connsiteY2" fmla="*/ 794372 h 794374"/>
              <a:gd name="connsiteX3" fmla="*/ 7614250 w 10169652"/>
              <a:gd name="connsiteY3" fmla="*/ 12287 h 794374"/>
              <a:gd name="connsiteX4" fmla="*/ 8954803 w 10169652"/>
              <a:gd name="connsiteY4" fmla="*/ 742068 h 794374"/>
              <a:gd name="connsiteX5" fmla="*/ 10169652 w 10169652"/>
              <a:gd name="connsiteY5" fmla="*/ 42788 h 794374"/>
              <a:gd name="connsiteX0" fmla="*/ 0 w 10169652"/>
              <a:gd name="connsiteY0" fmla="*/ 681377 h 794495"/>
              <a:gd name="connsiteX1" fmla="*/ 2006137 w 10169652"/>
              <a:gd name="connsiteY1" fmla="*/ 1851 h 794495"/>
              <a:gd name="connsiteX2" fmla="*/ 4915600 w 10169652"/>
              <a:gd name="connsiteY2" fmla="*/ 794372 h 794495"/>
              <a:gd name="connsiteX3" fmla="*/ 7487392 w 10169652"/>
              <a:gd name="connsiteY3" fmla="*/ 67946 h 794495"/>
              <a:gd name="connsiteX4" fmla="*/ 8954803 w 10169652"/>
              <a:gd name="connsiteY4" fmla="*/ 742068 h 794495"/>
              <a:gd name="connsiteX5" fmla="*/ 10169652 w 10169652"/>
              <a:gd name="connsiteY5" fmla="*/ 42788 h 794495"/>
              <a:gd name="connsiteX0" fmla="*/ 0 w 10169652"/>
              <a:gd name="connsiteY0" fmla="*/ 680079 h 793197"/>
              <a:gd name="connsiteX1" fmla="*/ 2006137 w 10169652"/>
              <a:gd name="connsiteY1" fmla="*/ 553 h 793197"/>
              <a:gd name="connsiteX2" fmla="*/ 4915600 w 10169652"/>
              <a:gd name="connsiteY2" fmla="*/ 793074 h 793197"/>
              <a:gd name="connsiteX3" fmla="*/ 7487392 w 10169652"/>
              <a:gd name="connsiteY3" fmla="*/ 66648 h 793197"/>
              <a:gd name="connsiteX4" fmla="*/ 8954803 w 10169652"/>
              <a:gd name="connsiteY4" fmla="*/ 740770 h 793197"/>
              <a:gd name="connsiteX5" fmla="*/ 10169652 w 10169652"/>
              <a:gd name="connsiteY5" fmla="*/ 41490 h 793197"/>
              <a:gd name="connsiteX0" fmla="*/ 0 w 10169652"/>
              <a:gd name="connsiteY0" fmla="*/ 680079 h 930824"/>
              <a:gd name="connsiteX1" fmla="*/ 2006137 w 10169652"/>
              <a:gd name="connsiteY1" fmla="*/ 553 h 930824"/>
              <a:gd name="connsiteX2" fmla="*/ 4915600 w 10169652"/>
              <a:gd name="connsiteY2" fmla="*/ 793074 h 930824"/>
              <a:gd name="connsiteX3" fmla="*/ 7487392 w 10169652"/>
              <a:gd name="connsiteY3" fmla="*/ 66648 h 930824"/>
              <a:gd name="connsiteX4" fmla="*/ 8954803 w 10169652"/>
              <a:gd name="connsiteY4" fmla="*/ 740770 h 930824"/>
              <a:gd name="connsiteX5" fmla="*/ 10169652 w 10169652"/>
              <a:gd name="connsiteY5" fmla="*/ 41490 h 930824"/>
              <a:gd name="connsiteX0" fmla="*/ 0 w 10169652"/>
              <a:gd name="connsiteY0" fmla="*/ 823546 h 1074291"/>
              <a:gd name="connsiteX1" fmla="*/ 2006137 w 10169652"/>
              <a:gd name="connsiteY1" fmla="*/ 144020 h 1074291"/>
              <a:gd name="connsiteX2" fmla="*/ 4915600 w 10169652"/>
              <a:gd name="connsiteY2" fmla="*/ 936541 h 1074291"/>
              <a:gd name="connsiteX3" fmla="*/ 7487392 w 10169652"/>
              <a:gd name="connsiteY3" fmla="*/ 210115 h 1074291"/>
              <a:gd name="connsiteX4" fmla="*/ 8954803 w 10169652"/>
              <a:gd name="connsiteY4" fmla="*/ 884237 h 1074291"/>
              <a:gd name="connsiteX5" fmla="*/ 10169652 w 10169652"/>
              <a:gd name="connsiteY5" fmla="*/ 184957 h 1074291"/>
              <a:gd name="connsiteX0" fmla="*/ 0 w 10169652"/>
              <a:gd name="connsiteY0" fmla="*/ 823546 h 1173817"/>
              <a:gd name="connsiteX1" fmla="*/ 2006137 w 10169652"/>
              <a:gd name="connsiteY1" fmla="*/ 144020 h 1173817"/>
              <a:gd name="connsiteX2" fmla="*/ 4915600 w 10169652"/>
              <a:gd name="connsiteY2" fmla="*/ 936541 h 1173817"/>
              <a:gd name="connsiteX3" fmla="*/ 7487392 w 10169652"/>
              <a:gd name="connsiteY3" fmla="*/ 210115 h 1173817"/>
              <a:gd name="connsiteX4" fmla="*/ 8954803 w 10169652"/>
              <a:gd name="connsiteY4" fmla="*/ 884237 h 1173817"/>
              <a:gd name="connsiteX5" fmla="*/ 10169652 w 10169652"/>
              <a:gd name="connsiteY5" fmla="*/ 184957 h 1173817"/>
              <a:gd name="connsiteX0" fmla="*/ 0 w 10169652"/>
              <a:gd name="connsiteY0" fmla="*/ 1032788 h 1383059"/>
              <a:gd name="connsiteX1" fmla="*/ 2006137 w 10169652"/>
              <a:gd name="connsiteY1" fmla="*/ 353262 h 1383059"/>
              <a:gd name="connsiteX2" fmla="*/ 4915600 w 10169652"/>
              <a:gd name="connsiteY2" fmla="*/ 1145783 h 1383059"/>
              <a:gd name="connsiteX3" fmla="*/ 7487392 w 10169652"/>
              <a:gd name="connsiteY3" fmla="*/ 419357 h 1383059"/>
              <a:gd name="connsiteX4" fmla="*/ 8954803 w 10169652"/>
              <a:gd name="connsiteY4" fmla="*/ 1093479 h 1383059"/>
              <a:gd name="connsiteX5" fmla="*/ 10169652 w 10169652"/>
              <a:gd name="connsiteY5" fmla="*/ 394199 h 1383059"/>
              <a:gd name="connsiteX0" fmla="*/ 0 w 10267235"/>
              <a:gd name="connsiteY0" fmla="*/ 823547 h 1074292"/>
              <a:gd name="connsiteX1" fmla="*/ 2006137 w 10267235"/>
              <a:gd name="connsiteY1" fmla="*/ 144021 h 1074292"/>
              <a:gd name="connsiteX2" fmla="*/ 4915600 w 10267235"/>
              <a:gd name="connsiteY2" fmla="*/ 936542 h 1074292"/>
              <a:gd name="connsiteX3" fmla="*/ 7487392 w 10267235"/>
              <a:gd name="connsiteY3" fmla="*/ 210116 h 1074292"/>
              <a:gd name="connsiteX4" fmla="*/ 8954803 w 10267235"/>
              <a:gd name="connsiteY4" fmla="*/ 884238 h 1074292"/>
              <a:gd name="connsiteX5" fmla="*/ 10267235 w 10267235"/>
              <a:gd name="connsiteY5" fmla="*/ 606377 h 1074292"/>
              <a:gd name="connsiteX0" fmla="*/ 0 w 10267235"/>
              <a:gd name="connsiteY0" fmla="*/ 1038199 h 1288944"/>
              <a:gd name="connsiteX1" fmla="*/ 2006137 w 10267235"/>
              <a:gd name="connsiteY1" fmla="*/ 358673 h 1288944"/>
              <a:gd name="connsiteX2" fmla="*/ 4915600 w 10267235"/>
              <a:gd name="connsiteY2" fmla="*/ 1151194 h 1288944"/>
              <a:gd name="connsiteX3" fmla="*/ 7487392 w 10267235"/>
              <a:gd name="connsiteY3" fmla="*/ 424768 h 1288944"/>
              <a:gd name="connsiteX4" fmla="*/ 8837703 w 10267235"/>
              <a:gd name="connsiteY4" fmla="*/ 9561 h 1288944"/>
              <a:gd name="connsiteX5" fmla="*/ 10267235 w 10267235"/>
              <a:gd name="connsiteY5" fmla="*/ 821029 h 1288944"/>
              <a:gd name="connsiteX0" fmla="*/ 0 w 10267235"/>
              <a:gd name="connsiteY0" fmla="*/ 1038199 h 1288944"/>
              <a:gd name="connsiteX1" fmla="*/ 2006137 w 10267235"/>
              <a:gd name="connsiteY1" fmla="*/ 358673 h 1288944"/>
              <a:gd name="connsiteX2" fmla="*/ 4915600 w 10267235"/>
              <a:gd name="connsiteY2" fmla="*/ 1151194 h 1288944"/>
              <a:gd name="connsiteX3" fmla="*/ 7487392 w 10267235"/>
              <a:gd name="connsiteY3" fmla="*/ 424768 h 1288944"/>
              <a:gd name="connsiteX4" fmla="*/ 8837703 w 10267235"/>
              <a:gd name="connsiteY4" fmla="*/ 9561 h 1288944"/>
              <a:gd name="connsiteX5" fmla="*/ 10267235 w 10267235"/>
              <a:gd name="connsiteY5" fmla="*/ 821029 h 1288944"/>
              <a:gd name="connsiteX0" fmla="*/ 0 w 10417633"/>
              <a:gd name="connsiteY0" fmla="*/ 521174 h 1295661"/>
              <a:gd name="connsiteX1" fmla="*/ 2156535 w 10417633"/>
              <a:gd name="connsiteY1" fmla="*/ 358673 h 1295661"/>
              <a:gd name="connsiteX2" fmla="*/ 5065998 w 10417633"/>
              <a:gd name="connsiteY2" fmla="*/ 1151194 h 1295661"/>
              <a:gd name="connsiteX3" fmla="*/ 7637790 w 10417633"/>
              <a:gd name="connsiteY3" fmla="*/ 424768 h 1295661"/>
              <a:gd name="connsiteX4" fmla="*/ 8988101 w 10417633"/>
              <a:gd name="connsiteY4" fmla="*/ 9561 h 1295661"/>
              <a:gd name="connsiteX5" fmla="*/ 10417633 w 10417633"/>
              <a:gd name="connsiteY5" fmla="*/ 821029 h 1295661"/>
              <a:gd name="connsiteX0" fmla="*/ 0 w 10417633"/>
              <a:gd name="connsiteY0" fmla="*/ 521174 h 1348422"/>
              <a:gd name="connsiteX1" fmla="*/ 2156535 w 10417633"/>
              <a:gd name="connsiteY1" fmla="*/ 358673 h 1348422"/>
              <a:gd name="connsiteX2" fmla="*/ 5065998 w 10417633"/>
              <a:gd name="connsiteY2" fmla="*/ 1151194 h 1348422"/>
              <a:gd name="connsiteX3" fmla="*/ 7637790 w 10417633"/>
              <a:gd name="connsiteY3" fmla="*/ 424768 h 1348422"/>
              <a:gd name="connsiteX4" fmla="*/ 8988101 w 10417633"/>
              <a:gd name="connsiteY4" fmla="*/ 9561 h 1348422"/>
              <a:gd name="connsiteX5" fmla="*/ 10417633 w 10417633"/>
              <a:gd name="connsiteY5" fmla="*/ 821029 h 1348422"/>
              <a:gd name="connsiteX0" fmla="*/ 0 w 10394495"/>
              <a:gd name="connsiteY0" fmla="*/ 673932 h 1293616"/>
              <a:gd name="connsiteX1" fmla="*/ 2133397 w 10394495"/>
              <a:gd name="connsiteY1" fmla="*/ 358673 h 1293616"/>
              <a:gd name="connsiteX2" fmla="*/ 5042860 w 10394495"/>
              <a:gd name="connsiteY2" fmla="*/ 1151194 h 1293616"/>
              <a:gd name="connsiteX3" fmla="*/ 7614652 w 10394495"/>
              <a:gd name="connsiteY3" fmla="*/ 424768 h 1293616"/>
              <a:gd name="connsiteX4" fmla="*/ 8964963 w 10394495"/>
              <a:gd name="connsiteY4" fmla="*/ 9561 h 1293616"/>
              <a:gd name="connsiteX5" fmla="*/ 10394495 w 10394495"/>
              <a:gd name="connsiteY5" fmla="*/ 821029 h 1293616"/>
              <a:gd name="connsiteX0" fmla="*/ 0 w 10371356"/>
              <a:gd name="connsiteY0" fmla="*/ 677401 h 1297085"/>
              <a:gd name="connsiteX1" fmla="*/ 2133397 w 10371356"/>
              <a:gd name="connsiteY1" fmla="*/ 362142 h 1297085"/>
              <a:gd name="connsiteX2" fmla="*/ 5042860 w 10371356"/>
              <a:gd name="connsiteY2" fmla="*/ 1154663 h 1297085"/>
              <a:gd name="connsiteX3" fmla="*/ 7614652 w 10371356"/>
              <a:gd name="connsiteY3" fmla="*/ 428237 h 1297085"/>
              <a:gd name="connsiteX4" fmla="*/ 8964963 w 10371356"/>
              <a:gd name="connsiteY4" fmla="*/ 13030 h 1297085"/>
              <a:gd name="connsiteX5" fmla="*/ 10371356 w 10371356"/>
              <a:gd name="connsiteY5" fmla="*/ 906751 h 1297085"/>
              <a:gd name="connsiteX0" fmla="*/ 0 w 10371356"/>
              <a:gd name="connsiteY0" fmla="*/ 677401 h 1297085"/>
              <a:gd name="connsiteX1" fmla="*/ 2133397 w 10371356"/>
              <a:gd name="connsiteY1" fmla="*/ 362142 h 1297085"/>
              <a:gd name="connsiteX2" fmla="*/ 5042860 w 10371356"/>
              <a:gd name="connsiteY2" fmla="*/ 1154663 h 1297085"/>
              <a:gd name="connsiteX3" fmla="*/ 7614652 w 10371356"/>
              <a:gd name="connsiteY3" fmla="*/ 428237 h 1297085"/>
              <a:gd name="connsiteX4" fmla="*/ 8964963 w 10371356"/>
              <a:gd name="connsiteY4" fmla="*/ 13030 h 1297085"/>
              <a:gd name="connsiteX5" fmla="*/ 10371356 w 10371356"/>
              <a:gd name="connsiteY5" fmla="*/ 906751 h 1297085"/>
              <a:gd name="connsiteX0" fmla="*/ 0 w 10371356"/>
              <a:gd name="connsiteY0" fmla="*/ 677401 h 1297085"/>
              <a:gd name="connsiteX1" fmla="*/ 2133397 w 10371356"/>
              <a:gd name="connsiteY1" fmla="*/ 362142 h 1297085"/>
              <a:gd name="connsiteX2" fmla="*/ 5042860 w 10371356"/>
              <a:gd name="connsiteY2" fmla="*/ 1154663 h 1297085"/>
              <a:gd name="connsiteX3" fmla="*/ 7614652 w 10371356"/>
              <a:gd name="connsiteY3" fmla="*/ 428237 h 1297085"/>
              <a:gd name="connsiteX4" fmla="*/ 8964964 w 10371356"/>
              <a:gd name="connsiteY4" fmla="*/ 13030 h 1297085"/>
              <a:gd name="connsiteX5" fmla="*/ 10371356 w 10371356"/>
              <a:gd name="connsiteY5" fmla="*/ 906751 h 1297085"/>
              <a:gd name="connsiteX0" fmla="*/ 0 w 10371356"/>
              <a:gd name="connsiteY0" fmla="*/ 680614 h 1300298"/>
              <a:gd name="connsiteX1" fmla="*/ 2133397 w 10371356"/>
              <a:gd name="connsiteY1" fmla="*/ 365355 h 1300298"/>
              <a:gd name="connsiteX2" fmla="*/ 5042860 w 10371356"/>
              <a:gd name="connsiteY2" fmla="*/ 1157876 h 1300298"/>
              <a:gd name="connsiteX3" fmla="*/ 7614652 w 10371356"/>
              <a:gd name="connsiteY3" fmla="*/ 431450 h 1300298"/>
              <a:gd name="connsiteX4" fmla="*/ 8964964 w 10371356"/>
              <a:gd name="connsiteY4" fmla="*/ 16243 h 1300298"/>
              <a:gd name="connsiteX5" fmla="*/ 10371356 w 10371356"/>
              <a:gd name="connsiteY5" fmla="*/ 909964 h 1300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371356" h="1300298">
                <a:moveTo>
                  <a:pt x="0" y="680614"/>
                </a:moveTo>
                <a:cubicBezTo>
                  <a:pt x="1825423" y="450041"/>
                  <a:pt x="1292920" y="285811"/>
                  <a:pt x="2133397" y="365355"/>
                </a:cubicBezTo>
                <a:cubicBezTo>
                  <a:pt x="2973874" y="444899"/>
                  <a:pt x="4324483" y="1719354"/>
                  <a:pt x="5042860" y="1157876"/>
                </a:cubicBezTo>
                <a:cubicBezTo>
                  <a:pt x="5761237" y="596398"/>
                  <a:pt x="6960968" y="621722"/>
                  <a:pt x="7614652" y="431450"/>
                </a:cubicBezTo>
                <a:cubicBezTo>
                  <a:pt x="8268336" y="241178"/>
                  <a:pt x="7984901" y="-75260"/>
                  <a:pt x="8964964" y="16243"/>
                </a:cubicBezTo>
                <a:cubicBezTo>
                  <a:pt x="9945027" y="107746"/>
                  <a:pt x="9353014" y="165404"/>
                  <a:pt x="10371356" y="909964"/>
                </a:cubicBezTo>
              </a:path>
            </a:pathLst>
          </a:cu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Freeform 116"/>
          <p:cNvSpPr/>
          <p:nvPr/>
        </p:nvSpPr>
        <p:spPr>
          <a:xfrm>
            <a:off x="3181743" y="2568864"/>
            <a:ext cx="8450821" cy="1127417"/>
          </a:xfrm>
          <a:custGeom>
            <a:avLst/>
            <a:gdLst>
              <a:gd name="connsiteX0" fmla="*/ 0 w 9301162"/>
              <a:gd name="connsiteY0" fmla="*/ 1098419 h 1508402"/>
              <a:gd name="connsiteX1" fmla="*/ 2357437 w 9301162"/>
              <a:gd name="connsiteY1" fmla="*/ 5425 h 1508402"/>
              <a:gd name="connsiteX2" fmla="*/ 4886325 w 9301162"/>
              <a:gd name="connsiteY2" fmla="*/ 1505612 h 1508402"/>
              <a:gd name="connsiteX3" fmla="*/ 7058025 w 9301162"/>
              <a:gd name="connsiteY3" fmla="*/ 405475 h 1508402"/>
              <a:gd name="connsiteX4" fmla="*/ 8701087 w 9301162"/>
              <a:gd name="connsiteY4" fmla="*/ 1405600 h 1508402"/>
              <a:gd name="connsiteX5" fmla="*/ 9301162 w 9301162"/>
              <a:gd name="connsiteY5" fmla="*/ 698369 h 1508402"/>
              <a:gd name="connsiteX0" fmla="*/ 0 w 9301162"/>
              <a:gd name="connsiteY0" fmla="*/ 693737 h 1100933"/>
              <a:gd name="connsiteX1" fmla="*/ 2006137 w 9301162"/>
              <a:gd name="connsiteY1" fmla="*/ 14211 h 1100933"/>
              <a:gd name="connsiteX2" fmla="*/ 4886325 w 9301162"/>
              <a:gd name="connsiteY2" fmla="*/ 1100930 h 1100933"/>
              <a:gd name="connsiteX3" fmla="*/ 7058025 w 9301162"/>
              <a:gd name="connsiteY3" fmla="*/ 793 h 1100933"/>
              <a:gd name="connsiteX4" fmla="*/ 8701087 w 9301162"/>
              <a:gd name="connsiteY4" fmla="*/ 1000918 h 1100933"/>
              <a:gd name="connsiteX5" fmla="*/ 9301162 w 9301162"/>
              <a:gd name="connsiteY5" fmla="*/ 293687 h 1100933"/>
              <a:gd name="connsiteX0" fmla="*/ 0 w 9301162"/>
              <a:gd name="connsiteY0" fmla="*/ 693859 h 1003404"/>
              <a:gd name="connsiteX1" fmla="*/ 2006137 w 9301162"/>
              <a:gd name="connsiteY1" fmla="*/ 14333 h 1003404"/>
              <a:gd name="connsiteX2" fmla="*/ 4915600 w 9301162"/>
              <a:gd name="connsiteY2" fmla="*/ 806854 h 1003404"/>
              <a:gd name="connsiteX3" fmla="*/ 7058025 w 9301162"/>
              <a:gd name="connsiteY3" fmla="*/ 915 h 1003404"/>
              <a:gd name="connsiteX4" fmla="*/ 8701087 w 9301162"/>
              <a:gd name="connsiteY4" fmla="*/ 1001040 h 1003404"/>
              <a:gd name="connsiteX5" fmla="*/ 9301162 w 9301162"/>
              <a:gd name="connsiteY5" fmla="*/ 293809 h 1003404"/>
              <a:gd name="connsiteX0" fmla="*/ 0 w 9301162"/>
              <a:gd name="connsiteY0" fmla="*/ 681377 h 990571"/>
              <a:gd name="connsiteX1" fmla="*/ 2006137 w 9301162"/>
              <a:gd name="connsiteY1" fmla="*/ 1851 h 990571"/>
              <a:gd name="connsiteX2" fmla="*/ 4915600 w 9301162"/>
              <a:gd name="connsiteY2" fmla="*/ 794372 h 990571"/>
              <a:gd name="connsiteX3" fmla="*/ 7614250 w 9301162"/>
              <a:gd name="connsiteY3" fmla="*/ 12287 h 990571"/>
              <a:gd name="connsiteX4" fmla="*/ 8701087 w 9301162"/>
              <a:gd name="connsiteY4" fmla="*/ 988558 h 990571"/>
              <a:gd name="connsiteX5" fmla="*/ 9301162 w 9301162"/>
              <a:gd name="connsiteY5" fmla="*/ 281327 h 990571"/>
              <a:gd name="connsiteX0" fmla="*/ 0 w 9301162"/>
              <a:gd name="connsiteY0" fmla="*/ 681377 h 794374"/>
              <a:gd name="connsiteX1" fmla="*/ 2006137 w 9301162"/>
              <a:gd name="connsiteY1" fmla="*/ 1851 h 794374"/>
              <a:gd name="connsiteX2" fmla="*/ 4915600 w 9301162"/>
              <a:gd name="connsiteY2" fmla="*/ 794372 h 794374"/>
              <a:gd name="connsiteX3" fmla="*/ 7614250 w 9301162"/>
              <a:gd name="connsiteY3" fmla="*/ 12287 h 794374"/>
              <a:gd name="connsiteX4" fmla="*/ 8954803 w 9301162"/>
              <a:gd name="connsiteY4" fmla="*/ 742068 h 794374"/>
              <a:gd name="connsiteX5" fmla="*/ 9301162 w 9301162"/>
              <a:gd name="connsiteY5" fmla="*/ 281327 h 794374"/>
              <a:gd name="connsiteX0" fmla="*/ 0 w 10169652"/>
              <a:gd name="connsiteY0" fmla="*/ 681377 h 794374"/>
              <a:gd name="connsiteX1" fmla="*/ 2006137 w 10169652"/>
              <a:gd name="connsiteY1" fmla="*/ 1851 h 794374"/>
              <a:gd name="connsiteX2" fmla="*/ 4915600 w 10169652"/>
              <a:gd name="connsiteY2" fmla="*/ 794372 h 794374"/>
              <a:gd name="connsiteX3" fmla="*/ 7614250 w 10169652"/>
              <a:gd name="connsiteY3" fmla="*/ 12287 h 794374"/>
              <a:gd name="connsiteX4" fmla="*/ 8954803 w 10169652"/>
              <a:gd name="connsiteY4" fmla="*/ 742068 h 794374"/>
              <a:gd name="connsiteX5" fmla="*/ 10169652 w 10169652"/>
              <a:gd name="connsiteY5" fmla="*/ 42788 h 794374"/>
              <a:gd name="connsiteX0" fmla="*/ 0 w 10169652"/>
              <a:gd name="connsiteY0" fmla="*/ 681377 h 794495"/>
              <a:gd name="connsiteX1" fmla="*/ 2006137 w 10169652"/>
              <a:gd name="connsiteY1" fmla="*/ 1851 h 794495"/>
              <a:gd name="connsiteX2" fmla="*/ 4915600 w 10169652"/>
              <a:gd name="connsiteY2" fmla="*/ 794372 h 794495"/>
              <a:gd name="connsiteX3" fmla="*/ 7487392 w 10169652"/>
              <a:gd name="connsiteY3" fmla="*/ 67946 h 794495"/>
              <a:gd name="connsiteX4" fmla="*/ 8954803 w 10169652"/>
              <a:gd name="connsiteY4" fmla="*/ 742068 h 794495"/>
              <a:gd name="connsiteX5" fmla="*/ 10169652 w 10169652"/>
              <a:gd name="connsiteY5" fmla="*/ 42788 h 794495"/>
              <a:gd name="connsiteX0" fmla="*/ 0 w 10169652"/>
              <a:gd name="connsiteY0" fmla="*/ 680079 h 793197"/>
              <a:gd name="connsiteX1" fmla="*/ 2006137 w 10169652"/>
              <a:gd name="connsiteY1" fmla="*/ 553 h 793197"/>
              <a:gd name="connsiteX2" fmla="*/ 4915600 w 10169652"/>
              <a:gd name="connsiteY2" fmla="*/ 793074 h 793197"/>
              <a:gd name="connsiteX3" fmla="*/ 7487392 w 10169652"/>
              <a:gd name="connsiteY3" fmla="*/ 66648 h 793197"/>
              <a:gd name="connsiteX4" fmla="*/ 8954803 w 10169652"/>
              <a:gd name="connsiteY4" fmla="*/ 740770 h 793197"/>
              <a:gd name="connsiteX5" fmla="*/ 10169652 w 10169652"/>
              <a:gd name="connsiteY5" fmla="*/ 41490 h 793197"/>
              <a:gd name="connsiteX0" fmla="*/ 0 w 10169652"/>
              <a:gd name="connsiteY0" fmla="*/ 680079 h 930824"/>
              <a:gd name="connsiteX1" fmla="*/ 2006137 w 10169652"/>
              <a:gd name="connsiteY1" fmla="*/ 553 h 930824"/>
              <a:gd name="connsiteX2" fmla="*/ 4915600 w 10169652"/>
              <a:gd name="connsiteY2" fmla="*/ 793074 h 930824"/>
              <a:gd name="connsiteX3" fmla="*/ 7487392 w 10169652"/>
              <a:gd name="connsiteY3" fmla="*/ 66648 h 930824"/>
              <a:gd name="connsiteX4" fmla="*/ 8954803 w 10169652"/>
              <a:gd name="connsiteY4" fmla="*/ 740770 h 930824"/>
              <a:gd name="connsiteX5" fmla="*/ 10169652 w 10169652"/>
              <a:gd name="connsiteY5" fmla="*/ 41490 h 930824"/>
              <a:gd name="connsiteX0" fmla="*/ 0 w 10169652"/>
              <a:gd name="connsiteY0" fmla="*/ 823546 h 1074291"/>
              <a:gd name="connsiteX1" fmla="*/ 2006137 w 10169652"/>
              <a:gd name="connsiteY1" fmla="*/ 144020 h 1074291"/>
              <a:gd name="connsiteX2" fmla="*/ 4915600 w 10169652"/>
              <a:gd name="connsiteY2" fmla="*/ 936541 h 1074291"/>
              <a:gd name="connsiteX3" fmla="*/ 7487392 w 10169652"/>
              <a:gd name="connsiteY3" fmla="*/ 210115 h 1074291"/>
              <a:gd name="connsiteX4" fmla="*/ 8954803 w 10169652"/>
              <a:gd name="connsiteY4" fmla="*/ 884237 h 1074291"/>
              <a:gd name="connsiteX5" fmla="*/ 10169652 w 10169652"/>
              <a:gd name="connsiteY5" fmla="*/ 184957 h 1074291"/>
              <a:gd name="connsiteX0" fmla="*/ 0 w 10169652"/>
              <a:gd name="connsiteY0" fmla="*/ 823546 h 1173817"/>
              <a:gd name="connsiteX1" fmla="*/ 2006137 w 10169652"/>
              <a:gd name="connsiteY1" fmla="*/ 144020 h 1173817"/>
              <a:gd name="connsiteX2" fmla="*/ 4915600 w 10169652"/>
              <a:gd name="connsiteY2" fmla="*/ 936541 h 1173817"/>
              <a:gd name="connsiteX3" fmla="*/ 7487392 w 10169652"/>
              <a:gd name="connsiteY3" fmla="*/ 210115 h 1173817"/>
              <a:gd name="connsiteX4" fmla="*/ 8954803 w 10169652"/>
              <a:gd name="connsiteY4" fmla="*/ 884237 h 1173817"/>
              <a:gd name="connsiteX5" fmla="*/ 10169652 w 10169652"/>
              <a:gd name="connsiteY5" fmla="*/ 184957 h 1173817"/>
              <a:gd name="connsiteX0" fmla="*/ 0 w 10169652"/>
              <a:gd name="connsiteY0" fmla="*/ 1032788 h 1383059"/>
              <a:gd name="connsiteX1" fmla="*/ 2006137 w 10169652"/>
              <a:gd name="connsiteY1" fmla="*/ 353262 h 1383059"/>
              <a:gd name="connsiteX2" fmla="*/ 4915600 w 10169652"/>
              <a:gd name="connsiteY2" fmla="*/ 1145783 h 1383059"/>
              <a:gd name="connsiteX3" fmla="*/ 7487392 w 10169652"/>
              <a:gd name="connsiteY3" fmla="*/ 419357 h 1383059"/>
              <a:gd name="connsiteX4" fmla="*/ 8954803 w 10169652"/>
              <a:gd name="connsiteY4" fmla="*/ 1093479 h 1383059"/>
              <a:gd name="connsiteX5" fmla="*/ 10169652 w 10169652"/>
              <a:gd name="connsiteY5" fmla="*/ 394199 h 1383059"/>
              <a:gd name="connsiteX0" fmla="*/ 0 w 10267235"/>
              <a:gd name="connsiteY0" fmla="*/ 823547 h 1074292"/>
              <a:gd name="connsiteX1" fmla="*/ 2006137 w 10267235"/>
              <a:gd name="connsiteY1" fmla="*/ 144021 h 1074292"/>
              <a:gd name="connsiteX2" fmla="*/ 4915600 w 10267235"/>
              <a:gd name="connsiteY2" fmla="*/ 936542 h 1074292"/>
              <a:gd name="connsiteX3" fmla="*/ 7487392 w 10267235"/>
              <a:gd name="connsiteY3" fmla="*/ 210116 h 1074292"/>
              <a:gd name="connsiteX4" fmla="*/ 8954803 w 10267235"/>
              <a:gd name="connsiteY4" fmla="*/ 884238 h 1074292"/>
              <a:gd name="connsiteX5" fmla="*/ 10267235 w 10267235"/>
              <a:gd name="connsiteY5" fmla="*/ 606377 h 1074292"/>
              <a:gd name="connsiteX0" fmla="*/ 0 w 10267235"/>
              <a:gd name="connsiteY0" fmla="*/ 1038199 h 1288944"/>
              <a:gd name="connsiteX1" fmla="*/ 2006137 w 10267235"/>
              <a:gd name="connsiteY1" fmla="*/ 358673 h 1288944"/>
              <a:gd name="connsiteX2" fmla="*/ 4915600 w 10267235"/>
              <a:gd name="connsiteY2" fmla="*/ 1151194 h 1288944"/>
              <a:gd name="connsiteX3" fmla="*/ 7487392 w 10267235"/>
              <a:gd name="connsiteY3" fmla="*/ 424768 h 1288944"/>
              <a:gd name="connsiteX4" fmla="*/ 8837703 w 10267235"/>
              <a:gd name="connsiteY4" fmla="*/ 9561 h 1288944"/>
              <a:gd name="connsiteX5" fmla="*/ 10267235 w 10267235"/>
              <a:gd name="connsiteY5" fmla="*/ 821029 h 1288944"/>
              <a:gd name="connsiteX0" fmla="*/ 0 w 10267235"/>
              <a:gd name="connsiteY0" fmla="*/ 1038199 h 1288944"/>
              <a:gd name="connsiteX1" fmla="*/ 2006137 w 10267235"/>
              <a:gd name="connsiteY1" fmla="*/ 358673 h 1288944"/>
              <a:gd name="connsiteX2" fmla="*/ 4915600 w 10267235"/>
              <a:gd name="connsiteY2" fmla="*/ 1151194 h 1288944"/>
              <a:gd name="connsiteX3" fmla="*/ 7487392 w 10267235"/>
              <a:gd name="connsiteY3" fmla="*/ 424768 h 1288944"/>
              <a:gd name="connsiteX4" fmla="*/ 8837703 w 10267235"/>
              <a:gd name="connsiteY4" fmla="*/ 9561 h 1288944"/>
              <a:gd name="connsiteX5" fmla="*/ 10267235 w 10267235"/>
              <a:gd name="connsiteY5" fmla="*/ 821029 h 1288944"/>
              <a:gd name="connsiteX0" fmla="*/ 0 w 10417633"/>
              <a:gd name="connsiteY0" fmla="*/ 521174 h 1295661"/>
              <a:gd name="connsiteX1" fmla="*/ 2156535 w 10417633"/>
              <a:gd name="connsiteY1" fmla="*/ 358673 h 1295661"/>
              <a:gd name="connsiteX2" fmla="*/ 5065998 w 10417633"/>
              <a:gd name="connsiteY2" fmla="*/ 1151194 h 1295661"/>
              <a:gd name="connsiteX3" fmla="*/ 7637790 w 10417633"/>
              <a:gd name="connsiteY3" fmla="*/ 424768 h 1295661"/>
              <a:gd name="connsiteX4" fmla="*/ 8988101 w 10417633"/>
              <a:gd name="connsiteY4" fmla="*/ 9561 h 1295661"/>
              <a:gd name="connsiteX5" fmla="*/ 10417633 w 10417633"/>
              <a:gd name="connsiteY5" fmla="*/ 821029 h 1295661"/>
              <a:gd name="connsiteX0" fmla="*/ 0 w 10417633"/>
              <a:gd name="connsiteY0" fmla="*/ 521174 h 1348422"/>
              <a:gd name="connsiteX1" fmla="*/ 2156535 w 10417633"/>
              <a:gd name="connsiteY1" fmla="*/ 358673 h 1348422"/>
              <a:gd name="connsiteX2" fmla="*/ 5065998 w 10417633"/>
              <a:gd name="connsiteY2" fmla="*/ 1151194 h 1348422"/>
              <a:gd name="connsiteX3" fmla="*/ 7637790 w 10417633"/>
              <a:gd name="connsiteY3" fmla="*/ 424768 h 1348422"/>
              <a:gd name="connsiteX4" fmla="*/ 8988101 w 10417633"/>
              <a:gd name="connsiteY4" fmla="*/ 9561 h 1348422"/>
              <a:gd name="connsiteX5" fmla="*/ 10417633 w 10417633"/>
              <a:gd name="connsiteY5" fmla="*/ 821029 h 1348422"/>
              <a:gd name="connsiteX0" fmla="*/ 0 w 10394495"/>
              <a:gd name="connsiteY0" fmla="*/ 673932 h 1293616"/>
              <a:gd name="connsiteX1" fmla="*/ 2133397 w 10394495"/>
              <a:gd name="connsiteY1" fmla="*/ 358673 h 1293616"/>
              <a:gd name="connsiteX2" fmla="*/ 5042860 w 10394495"/>
              <a:gd name="connsiteY2" fmla="*/ 1151194 h 1293616"/>
              <a:gd name="connsiteX3" fmla="*/ 7614652 w 10394495"/>
              <a:gd name="connsiteY3" fmla="*/ 424768 h 1293616"/>
              <a:gd name="connsiteX4" fmla="*/ 8964963 w 10394495"/>
              <a:gd name="connsiteY4" fmla="*/ 9561 h 1293616"/>
              <a:gd name="connsiteX5" fmla="*/ 10394495 w 10394495"/>
              <a:gd name="connsiteY5" fmla="*/ 821029 h 1293616"/>
              <a:gd name="connsiteX0" fmla="*/ 0 w 10371356"/>
              <a:gd name="connsiteY0" fmla="*/ 677401 h 1297085"/>
              <a:gd name="connsiteX1" fmla="*/ 2133397 w 10371356"/>
              <a:gd name="connsiteY1" fmla="*/ 362142 h 1297085"/>
              <a:gd name="connsiteX2" fmla="*/ 5042860 w 10371356"/>
              <a:gd name="connsiteY2" fmla="*/ 1154663 h 1297085"/>
              <a:gd name="connsiteX3" fmla="*/ 7614652 w 10371356"/>
              <a:gd name="connsiteY3" fmla="*/ 428237 h 1297085"/>
              <a:gd name="connsiteX4" fmla="*/ 8964963 w 10371356"/>
              <a:gd name="connsiteY4" fmla="*/ 13030 h 1297085"/>
              <a:gd name="connsiteX5" fmla="*/ 10371356 w 10371356"/>
              <a:gd name="connsiteY5" fmla="*/ 906751 h 1297085"/>
              <a:gd name="connsiteX0" fmla="*/ 0 w 10371356"/>
              <a:gd name="connsiteY0" fmla="*/ 677401 h 1297085"/>
              <a:gd name="connsiteX1" fmla="*/ 2133397 w 10371356"/>
              <a:gd name="connsiteY1" fmla="*/ 362142 h 1297085"/>
              <a:gd name="connsiteX2" fmla="*/ 5042860 w 10371356"/>
              <a:gd name="connsiteY2" fmla="*/ 1154663 h 1297085"/>
              <a:gd name="connsiteX3" fmla="*/ 7614652 w 10371356"/>
              <a:gd name="connsiteY3" fmla="*/ 428237 h 1297085"/>
              <a:gd name="connsiteX4" fmla="*/ 8964963 w 10371356"/>
              <a:gd name="connsiteY4" fmla="*/ 13030 h 1297085"/>
              <a:gd name="connsiteX5" fmla="*/ 10371356 w 10371356"/>
              <a:gd name="connsiteY5" fmla="*/ 906751 h 1297085"/>
              <a:gd name="connsiteX0" fmla="*/ 0 w 10371356"/>
              <a:gd name="connsiteY0" fmla="*/ 677401 h 1297085"/>
              <a:gd name="connsiteX1" fmla="*/ 2133397 w 10371356"/>
              <a:gd name="connsiteY1" fmla="*/ 362142 h 1297085"/>
              <a:gd name="connsiteX2" fmla="*/ 5042860 w 10371356"/>
              <a:gd name="connsiteY2" fmla="*/ 1154663 h 1297085"/>
              <a:gd name="connsiteX3" fmla="*/ 7614652 w 10371356"/>
              <a:gd name="connsiteY3" fmla="*/ 428237 h 1297085"/>
              <a:gd name="connsiteX4" fmla="*/ 8964964 w 10371356"/>
              <a:gd name="connsiteY4" fmla="*/ 13030 h 1297085"/>
              <a:gd name="connsiteX5" fmla="*/ 10371356 w 10371356"/>
              <a:gd name="connsiteY5" fmla="*/ 906751 h 1297085"/>
              <a:gd name="connsiteX0" fmla="*/ 0 w 10371356"/>
              <a:gd name="connsiteY0" fmla="*/ 680614 h 1300298"/>
              <a:gd name="connsiteX1" fmla="*/ 2133397 w 10371356"/>
              <a:gd name="connsiteY1" fmla="*/ 365355 h 1300298"/>
              <a:gd name="connsiteX2" fmla="*/ 5042860 w 10371356"/>
              <a:gd name="connsiteY2" fmla="*/ 1157876 h 1300298"/>
              <a:gd name="connsiteX3" fmla="*/ 7614652 w 10371356"/>
              <a:gd name="connsiteY3" fmla="*/ 431450 h 1300298"/>
              <a:gd name="connsiteX4" fmla="*/ 8964964 w 10371356"/>
              <a:gd name="connsiteY4" fmla="*/ 16243 h 1300298"/>
              <a:gd name="connsiteX5" fmla="*/ 10371356 w 10371356"/>
              <a:gd name="connsiteY5" fmla="*/ 909964 h 1300298"/>
              <a:gd name="connsiteX0" fmla="*/ 0 w 10371356"/>
              <a:gd name="connsiteY0" fmla="*/ 680615 h 1159926"/>
              <a:gd name="connsiteX1" fmla="*/ 1899604 w 10371356"/>
              <a:gd name="connsiteY1" fmla="*/ 187261 h 1159926"/>
              <a:gd name="connsiteX2" fmla="*/ 5042860 w 10371356"/>
              <a:gd name="connsiteY2" fmla="*/ 1157877 h 1159926"/>
              <a:gd name="connsiteX3" fmla="*/ 7614652 w 10371356"/>
              <a:gd name="connsiteY3" fmla="*/ 431451 h 1159926"/>
              <a:gd name="connsiteX4" fmla="*/ 8964964 w 10371356"/>
              <a:gd name="connsiteY4" fmla="*/ 16244 h 1159926"/>
              <a:gd name="connsiteX5" fmla="*/ 10371356 w 10371356"/>
              <a:gd name="connsiteY5" fmla="*/ 909965 h 1159926"/>
              <a:gd name="connsiteX0" fmla="*/ 0 w 10371356"/>
              <a:gd name="connsiteY0" fmla="*/ 680615 h 1158155"/>
              <a:gd name="connsiteX1" fmla="*/ 1969742 w 10371356"/>
              <a:gd name="connsiteY1" fmla="*/ 519705 h 1158155"/>
              <a:gd name="connsiteX2" fmla="*/ 5042860 w 10371356"/>
              <a:gd name="connsiteY2" fmla="*/ 1157877 h 1158155"/>
              <a:gd name="connsiteX3" fmla="*/ 7614652 w 10371356"/>
              <a:gd name="connsiteY3" fmla="*/ 431451 h 1158155"/>
              <a:gd name="connsiteX4" fmla="*/ 8964964 w 10371356"/>
              <a:gd name="connsiteY4" fmla="*/ 16244 h 1158155"/>
              <a:gd name="connsiteX5" fmla="*/ 10371356 w 10371356"/>
              <a:gd name="connsiteY5" fmla="*/ 909965 h 1158155"/>
              <a:gd name="connsiteX0" fmla="*/ 0 w 10371356"/>
              <a:gd name="connsiteY0" fmla="*/ 854242 h 1331782"/>
              <a:gd name="connsiteX1" fmla="*/ 1969742 w 10371356"/>
              <a:gd name="connsiteY1" fmla="*/ 693332 h 1331782"/>
              <a:gd name="connsiteX2" fmla="*/ 5042860 w 10371356"/>
              <a:gd name="connsiteY2" fmla="*/ 1331504 h 1331782"/>
              <a:gd name="connsiteX3" fmla="*/ 7614652 w 10371356"/>
              <a:gd name="connsiteY3" fmla="*/ 605078 h 1331782"/>
              <a:gd name="connsiteX4" fmla="*/ 9000033 w 10371356"/>
              <a:gd name="connsiteY4" fmla="*/ 11777 h 1331782"/>
              <a:gd name="connsiteX5" fmla="*/ 10371356 w 10371356"/>
              <a:gd name="connsiteY5" fmla="*/ 1083592 h 1331782"/>
              <a:gd name="connsiteX0" fmla="*/ 0 w 10371356"/>
              <a:gd name="connsiteY0" fmla="*/ 927793 h 1405333"/>
              <a:gd name="connsiteX1" fmla="*/ 1969742 w 10371356"/>
              <a:gd name="connsiteY1" fmla="*/ 766883 h 1405333"/>
              <a:gd name="connsiteX2" fmla="*/ 5042860 w 10371356"/>
              <a:gd name="connsiteY2" fmla="*/ 1405055 h 1405333"/>
              <a:gd name="connsiteX3" fmla="*/ 7614652 w 10371356"/>
              <a:gd name="connsiteY3" fmla="*/ 678629 h 1405333"/>
              <a:gd name="connsiteX4" fmla="*/ 9000033 w 10371356"/>
              <a:gd name="connsiteY4" fmla="*/ 85328 h 1405333"/>
              <a:gd name="connsiteX5" fmla="*/ 10371356 w 10371356"/>
              <a:gd name="connsiteY5" fmla="*/ 1157143 h 1405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371356" h="1405333">
                <a:moveTo>
                  <a:pt x="0" y="927793"/>
                </a:moveTo>
                <a:cubicBezTo>
                  <a:pt x="1825423" y="697220"/>
                  <a:pt x="1129265" y="687339"/>
                  <a:pt x="1969742" y="766883"/>
                </a:cubicBezTo>
                <a:cubicBezTo>
                  <a:pt x="2810219" y="846427"/>
                  <a:pt x="4102042" y="1419764"/>
                  <a:pt x="5042860" y="1405055"/>
                </a:cubicBezTo>
                <a:cubicBezTo>
                  <a:pt x="5983678" y="1390346"/>
                  <a:pt x="6955123" y="898583"/>
                  <a:pt x="7614652" y="678629"/>
                </a:cubicBezTo>
                <a:cubicBezTo>
                  <a:pt x="8274181" y="458675"/>
                  <a:pt x="8113487" y="409379"/>
                  <a:pt x="9000033" y="85328"/>
                </a:cubicBezTo>
                <a:cubicBezTo>
                  <a:pt x="9886579" y="-238723"/>
                  <a:pt x="9353014" y="412583"/>
                  <a:pt x="10371356" y="1157143"/>
                </a:cubicBezTo>
              </a:path>
            </a:pathLst>
          </a:cu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Freeform 117"/>
          <p:cNvSpPr/>
          <p:nvPr/>
        </p:nvSpPr>
        <p:spPr>
          <a:xfrm>
            <a:off x="3181743" y="3650572"/>
            <a:ext cx="8450821" cy="1136823"/>
          </a:xfrm>
          <a:custGeom>
            <a:avLst/>
            <a:gdLst>
              <a:gd name="connsiteX0" fmla="*/ 0 w 9301162"/>
              <a:gd name="connsiteY0" fmla="*/ 1098419 h 1508402"/>
              <a:gd name="connsiteX1" fmla="*/ 2357437 w 9301162"/>
              <a:gd name="connsiteY1" fmla="*/ 5425 h 1508402"/>
              <a:gd name="connsiteX2" fmla="*/ 4886325 w 9301162"/>
              <a:gd name="connsiteY2" fmla="*/ 1505612 h 1508402"/>
              <a:gd name="connsiteX3" fmla="*/ 7058025 w 9301162"/>
              <a:gd name="connsiteY3" fmla="*/ 405475 h 1508402"/>
              <a:gd name="connsiteX4" fmla="*/ 8701087 w 9301162"/>
              <a:gd name="connsiteY4" fmla="*/ 1405600 h 1508402"/>
              <a:gd name="connsiteX5" fmla="*/ 9301162 w 9301162"/>
              <a:gd name="connsiteY5" fmla="*/ 698369 h 1508402"/>
              <a:gd name="connsiteX0" fmla="*/ 0 w 9301162"/>
              <a:gd name="connsiteY0" fmla="*/ 693737 h 1100933"/>
              <a:gd name="connsiteX1" fmla="*/ 2006137 w 9301162"/>
              <a:gd name="connsiteY1" fmla="*/ 14211 h 1100933"/>
              <a:gd name="connsiteX2" fmla="*/ 4886325 w 9301162"/>
              <a:gd name="connsiteY2" fmla="*/ 1100930 h 1100933"/>
              <a:gd name="connsiteX3" fmla="*/ 7058025 w 9301162"/>
              <a:gd name="connsiteY3" fmla="*/ 793 h 1100933"/>
              <a:gd name="connsiteX4" fmla="*/ 8701087 w 9301162"/>
              <a:gd name="connsiteY4" fmla="*/ 1000918 h 1100933"/>
              <a:gd name="connsiteX5" fmla="*/ 9301162 w 9301162"/>
              <a:gd name="connsiteY5" fmla="*/ 293687 h 1100933"/>
              <a:gd name="connsiteX0" fmla="*/ 0 w 9301162"/>
              <a:gd name="connsiteY0" fmla="*/ 693859 h 1003404"/>
              <a:gd name="connsiteX1" fmla="*/ 2006137 w 9301162"/>
              <a:gd name="connsiteY1" fmla="*/ 14333 h 1003404"/>
              <a:gd name="connsiteX2" fmla="*/ 4915600 w 9301162"/>
              <a:gd name="connsiteY2" fmla="*/ 806854 h 1003404"/>
              <a:gd name="connsiteX3" fmla="*/ 7058025 w 9301162"/>
              <a:gd name="connsiteY3" fmla="*/ 915 h 1003404"/>
              <a:gd name="connsiteX4" fmla="*/ 8701087 w 9301162"/>
              <a:gd name="connsiteY4" fmla="*/ 1001040 h 1003404"/>
              <a:gd name="connsiteX5" fmla="*/ 9301162 w 9301162"/>
              <a:gd name="connsiteY5" fmla="*/ 293809 h 1003404"/>
              <a:gd name="connsiteX0" fmla="*/ 0 w 9301162"/>
              <a:gd name="connsiteY0" fmla="*/ 681377 h 990571"/>
              <a:gd name="connsiteX1" fmla="*/ 2006137 w 9301162"/>
              <a:gd name="connsiteY1" fmla="*/ 1851 h 990571"/>
              <a:gd name="connsiteX2" fmla="*/ 4915600 w 9301162"/>
              <a:gd name="connsiteY2" fmla="*/ 794372 h 990571"/>
              <a:gd name="connsiteX3" fmla="*/ 7614250 w 9301162"/>
              <a:gd name="connsiteY3" fmla="*/ 12287 h 990571"/>
              <a:gd name="connsiteX4" fmla="*/ 8701087 w 9301162"/>
              <a:gd name="connsiteY4" fmla="*/ 988558 h 990571"/>
              <a:gd name="connsiteX5" fmla="*/ 9301162 w 9301162"/>
              <a:gd name="connsiteY5" fmla="*/ 281327 h 990571"/>
              <a:gd name="connsiteX0" fmla="*/ 0 w 9301162"/>
              <a:gd name="connsiteY0" fmla="*/ 681377 h 794374"/>
              <a:gd name="connsiteX1" fmla="*/ 2006137 w 9301162"/>
              <a:gd name="connsiteY1" fmla="*/ 1851 h 794374"/>
              <a:gd name="connsiteX2" fmla="*/ 4915600 w 9301162"/>
              <a:gd name="connsiteY2" fmla="*/ 794372 h 794374"/>
              <a:gd name="connsiteX3" fmla="*/ 7614250 w 9301162"/>
              <a:gd name="connsiteY3" fmla="*/ 12287 h 794374"/>
              <a:gd name="connsiteX4" fmla="*/ 8954803 w 9301162"/>
              <a:gd name="connsiteY4" fmla="*/ 742068 h 794374"/>
              <a:gd name="connsiteX5" fmla="*/ 9301162 w 9301162"/>
              <a:gd name="connsiteY5" fmla="*/ 281327 h 794374"/>
              <a:gd name="connsiteX0" fmla="*/ 0 w 10169652"/>
              <a:gd name="connsiteY0" fmla="*/ 681377 h 794374"/>
              <a:gd name="connsiteX1" fmla="*/ 2006137 w 10169652"/>
              <a:gd name="connsiteY1" fmla="*/ 1851 h 794374"/>
              <a:gd name="connsiteX2" fmla="*/ 4915600 w 10169652"/>
              <a:gd name="connsiteY2" fmla="*/ 794372 h 794374"/>
              <a:gd name="connsiteX3" fmla="*/ 7614250 w 10169652"/>
              <a:gd name="connsiteY3" fmla="*/ 12287 h 794374"/>
              <a:gd name="connsiteX4" fmla="*/ 8954803 w 10169652"/>
              <a:gd name="connsiteY4" fmla="*/ 742068 h 794374"/>
              <a:gd name="connsiteX5" fmla="*/ 10169652 w 10169652"/>
              <a:gd name="connsiteY5" fmla="*/ 42788 h 794374"/>
              <a:gd name="connsiteX0" fmla="*/ 0 w 10169652"/>
              <a:gd name="connsiteY0" fmla="*/ 681377 h 794495"/>
              <a:gd name="connsiteX1" fmla="*/ 2006137 w 10169652"/>
              <a:gd name="connsiteY1" fmla="*/ 1851 h 794495"/>
              <a:gd name="connsiteX2" fmla="*/ 4915600 w 10169652"/>
              <a:gd name="connsiteY2" fmla="*/ 794372 h 794495"/>
              <a:gd name="connsiteX3" fmla="*/ 7487392 w 10169652"/>
              <a:gd name="connsiteY3" fmla="*/ 67946 h 794495"/>
              <a:gd name="connsiteX4" fmla="*/ 8954803 w 10169652"/>
              <a:gd name="connsiteY4" fmla="*/ 742068 h 794495"/>
              <a:gd name="connsiteX5" fmla="*/ 10169652 w 10169652"/>
              <a:gd name="connsiteY5" fmla="*/ 42788 h 794495"/>
              <a:gd name="connsiteX0" fmla="*/ 0 w 10169652"/>
              <a:gd name="connsiteY0" fmla="*/ 680079 h 793197"/>
              <a:gd name="connsiteX1" fmla="*/ 2006137 w 10169652"/>
              <a:gd name="connsiteY1" fmla="*/ 553 h 793197"/>
              <a:gd name="connsiteX2" fmla="*/ 4915600 w 10169652"/>
              <a:gd name="connsiteY2" fmla="*/ 793074 h 793197"/>
              <a:gd name="connsiteX3" fmla="*/ 7487392 w 10169652"/>
              <a:gd name="connsiteY3" fmla="*/ 66648 h 793197"/>
              <a:gd name="connsiteX4" fmla="*/ 8954803 w 10169652"/>
              <a:gd name="connsiteY4" fmla="*/ 740770 h 793197"/>
              <a:gd name="connsiteX5" fmla="*/ 10169652 w 10169652"/>
              <a:gd name="connsiteY5" fmla="*/ 41490 h 793197"/>
              <a:gd name="connsiteX0" fmla="*/ 0 w 10169652"/>
              <a:gd name="connsiteY0" fmla="*/ 680079 h 930824"/>
              <a:gd name="connsiteX1" fmla="*/ 2006137 w 10169652"/>
              <a:gd name="connsiteY1" fmla="*/ 553 h 930824"/>
              <a:gd name="connsiteX2" fmla="*/ 4915600 w 10169652"/>
              <a:gd name="connsiteY2" fmla="*/ 793074 h 930824"/>
              <a:gd name="connsiteX3" fmla="*/ 7487392 w 10169652"/>
              <a:gd name="connsiteY3" fmla="*/ 66648 h 930824"/>
              <a:gd name="connsiteX4" fmla="*/ 8954803 w 10169652"/>
              <a:gd name="connsiteY4" fmla="*/ 740770 h 930824"/>
              <a:gd name="connsiteX5" fmla="*/ 10169652 w 10169652"/>
              <a:gd name="connsiteY5" fmla="*/ 41490 h 930824"/>
              <a:gd name="connsiteX0" fmla="*/ 0 w 10169652"/>
              <a:gd name="connsiteY0" fmla="*/ 823546 h 1074291"/>
              <a:gd name="connsiteX1" fmla="*/ 2006137 w 10169652"/>
              <a:gd name="connsiteY1" fmla="*/ 144020 h 1074291"/>
              <a:gd name="connsiteX2" fmla="*/ 4915600 w 10169652"/>
              <a:gd name="connsiteY2" fmla="*/ 936541 h 1074291"/>
              <a:gd name="connsiteX3" fmla="*/ 7487392 w 10169652"/>
              <a:gd name="connsiteY3" fmla="*/ 210115 h 1074291"/>
              <a:gd name="connsiteX4" fmla="*/ 8954803 w 10169652"/>
              <a:gd name="connsiteY4" fmla="*/ 884237 h 1074291"/>
              <a:gd name="connsiteX5" fmla="*/ 10169652 w 10169652"/>
              <a:gd name="connsiteY5" fmla="*/ 184957 h 1074291"/>
              <a:gd name="connsiteX0" fmla="*/ 0 w 10169652"/>
              <a:gd name="connsiteY0" fmla="*/ 823546 h 1173817"/>
              <a:gd name="connsiteX1" fmla="*/ 2006137 w 10169652"/>
              <a:gd name="connsiteY1" fmla="*/ 144020 h 1173817"/>
              <a:gd name="connsiteX2" fmla="*/ 4915600 w 10169652"/>
              <a:gd name="connsiteY2" fmla="*/ 936541 h 1173817"/>
              <a:gd name="connsiteX3" fmla="*/ 7487392 w 10169652"/>
              <a:gd name="connsiteY3" fmla="*/ 210115 h 1173817"/>
              <a:gd name="connsiteX4" fmla="*/ 8954803 w 10169652"/>
              <a:gd name="connsiteY4" fmla="*/ 884237 h 1173817"/>
              <a:gd name="connsiteX5" fmla="*/ 10169652 w 10169652"/>
              <a:gd name="connsiteY5" fmla="*/ 184957 h 1173817"/>
              <a:gd name="connsiteX0" fmla="*/ 0 w 10169652"/>
              <a:gd name="connsiteY0" fmla="*/ 1032788 h 1383059"/>
              <a:gd name="connsiteX1" fmla="*/ 2006137 w 10169652"/>
              <a:gd name="connsiteY1" fmla="*/ 353262 h 1383059"/>
              <a:gd name="connsiteX2" fmla="*/ 4915600 w 10169652"/>
              <a:gd name="connsiteY2" fmla="*/ 1145783 h 1383059"/>
              <a:gd name="connsiteX3" fmla="*/ 7487392 w 10169652"/>
              <a:gd name="connsiteY3" fmla="*/ 419357 h 1383059"/>
              <a:gd name="connsiteX4" fmla="*/ 8954803 w 10169652"/>
              <a:gd name="connsiteY4" fmla="*/ 1093479 h 1383059"/>
              <a:gd name="connsiteX5" fmla="*/ 10169652 w 10169652"/>
              <a:gd name="connsiteY5" fmla="*/ 394199 h 1383059"/>
              <a:gd name="connsiteX0" fmla="*/ 0 w 10267235"/>
              <a:gd name="connsiteY0" fmla="*/ 823547 h 1074292"/>
              <a:gd name="connsiteX1" fmla="*/ 2006137 w 10267235"/>
              <a:gd name="connsiteY1" fmla="*/ 144021 h 1074292"/>
              <a:gd name="connsiteX2" fmla="*/ 4915600 w 10267235"/>
              <a:gd name="connsiteY2" fmla="*/ 936542 h 1074292"/>
              <a:gd name="connsiteX3" fmla="*/ 7487392 w 10267235"/>
              <a:gd name="connsiteY3" fmla="*/ 210116 h 1074292"/>
              <a:gd name="connsiteX4" fmla="*/ 8954803 w 10267235"/>
              <a:gd name="connsiteY4" fmla="*/ 884238 h 1074292"/>
              <a:gd name="connsiteX5" fmla="*/ 10267235 w 10267235"/>
              <a:gd name="connsiteY5" fmla="*/ 606377 h 1074292"/>
              <a:gd name="connsiteX0" fmla="*/ 0 w 10267235"/>
              <a:gd name="connsiteY0" fmla="*/ 1038199 h 1288944"/>
              <a:gd name="connsiteX1" fmla="*/ 2006137 w 10267235"/>
              <a:gd name="connsiteY1" fmla="*/ 358673 h 1288944"/>
              <a:gd name="connsiteX2" fmla="*/ 4915600 w 10267235"/>
              <a:gd name="connsiteY2" fmla="*/ 1151194 h 1288944"/>
              <a:gd name="connsiteX3" fmla="*/ 7487392 w 10267235"/>
              <a:gd name="connsiteY3" fmla="*/ 424768 h 1288944"/>
              <a:gd name="connsiteX4" fmla="*/ 8837703 w 10267235"/>
              <a:gd name="connsiteY4" fmla="*/ 9561 h 1288944"/>
              <a:gd name="connsiteX5" fmla="*/ 10267235 w 10267235"/>
              <a:gd name="connsiteY5" fmla="*/ 821029 h 1288944"/>
              <a:gd name="connsiteX0" fmla="*/ 0 w 10267235"/>
              <a:gd name="connsiteY0" fmla="*/ 1038199 h 1288944"/>
              <a:gd name="connsiteX1" fmla="*/ 2006137 w 10267235"/>
              <a:gd name="connsiteY1" fmla="*/ 358673 h 1288944"/>
              <a:gd name="connsiteX2" fmla="*/ 4915600 w 10267235"/>
              <a:gd name="connsiteY2" fmla="*/ 1151194 h 1288944"/>
              <a:gd name="connsiteX3" fmla="*/ 7487392 w 10267235"/>
              <a:gd name="connsiteY3" fmla="*/ 424768 h 1288944"/>
              <a:gd name="connsiteX4" fmla="*/ 8837703 w 10267235"/>
              <a:gd name="connsiteY4" fmla="*/ 9561 h 1288944"/>
              <a:gd name="connsiteX5" fmla="*/ 10267235 w 10267235"/>
              <a:gd name="connsiteY5" fmla="*/ 821029 h 1288944"/>
              <a:gd name="connsiteX0" fmla="*/ 0 w 10417633"/>
              <a:gd name="connsiteY0" fmla="*/ 521174 h 1295661"/>
              <a:gd name="connsiteX1" fmla="*/ 2156535 w 10417633"/>
              <a:gd name="connsiteY1" fmla="*/ 358673 h 1295661"/>
              <a:gd name="connsiteX2" fmla="*/ 5065998 w 10417633"/>
              <a:gd name="connsiteY2" fmla="*/ 1151194 h 1295661"/>
              <a:gd name="connsiteX3" fmla="*/ 7637790 w 10417633"/>
              <a:gd name="connsiteY3" fmla="*/ 424768 h 1295661"/>
              <a:gd name="connsiteX4" fmla="*/ 8988101 w 10417633"/>
              <a:gd name="connsiteY4" fmla="*/ 9561 h 1295661"/>
              <a:gd name="connsiteX5" fmla="*/ 10417633 w 10417633"/>
              <a:gd name="connsiteY5" fmla="*/ 821029 h 1295661"/>
              <a:gd name="connsiteX0" fmla="*/ 0 w 10417633"/>
              <a:gd name="connsiteY0" fmla="*/ 521174 h 1348422"/>
              <a:gd name="connsiteX1" fmla="*/ 2156535 w 10417633"/>
              <a:gd name="connsiteY1" fmla="*/ 358673 h 1348422"/>
              <a:gd name="connsiteX2" fmla="*/ 5065998 w 10417633"/>
              <a:gd name="connsiteY2" fmla="*/ 1151194 h 1348422"/>
              <a:gd name="connsiteX3" fmla="*/ 7637790 w 10417633"/>
              <a:gd name="connsiteY3" fmla="*/ 424768 h 1348422"/>
              <a:gd name="connsiteX4" fmla="*/ 8988101 w 10417633"/>
              <a:gd name="connsiteY4" fmla="*/ 9561 h 1348422"/>
              <a:gd name="connsiteX5" fmla="*/ 10417633 w 10417633"/>
              <a:gd name="connsiteY5" fmla="*/ 821029 h 1348422"/>
              <a:gd name="connsiteX0" fmla="*/ 0 w 10394495"/>
              <a:gd name="connsiteY0" fmla="*/ 673932 h 1293616"/>
              <a:gd name="connsiteX1" fmla="*/ 2133397 w 10394495"/>
              <a:gd name="connsiteY1" fmla="*/ 358673 h 1293616"/>
              <a:gd name="connsiteX2" fmla="*/ 5042860 w 10394495"/>
              <a:gd name="connsiteY2" fmla="*/ 1151194 h 1293616"/>
              <a:gd name="connsiteX3" fmla="*/ 7614652 w 10394495"/>
              <a:gd name="connsiteY3" fmla="*/ 424768 h 1293616"/>
              <a:gd name="connsiteX4" fmla="*/ 8964963 w 10394495"/>
              <a:gd name="connsiteY4" fmla="*/ 9561 h 1293616"/>
              <a:gd name="connsiteX5" fmla="*/ 10394495 w 10394495"/>
              <a:gd name="connsiteY5" fmla="*/ 821029 h 1293616"/>
              <a:gd name="connsiteX0" fmla="*/ 0 w 10371356"/>
              <a:gd name="connsiteY0" fmla="*/ 677401 h 1297085"/>
              <a:gd name="connsiteX1" fmla="*/ 2133397 w 10371356"/>
              <a:gd name="connsiteY1" fmla="*/ 362142 h 1297085"/>
              <a:gd name="connsiteX2" fmla="*/ 5042860 w 10371356"/>
              <a:gd name="connsiteY2" fmla="*/ 1154663 h 1297085"/>
              <a:gd name="connsiteX3" fmla="*/ 7614652 w 10371356"/>
              <a:gd name="connsiteY3" fmla="*/ 428237 h 1297085"/>
              <a:gd name="connsiteX4" fmla="*/ 8964963 w 10371356"/>
              <a:gd name="connsiteY4" fmla="*/ 13030 h 1297085"/>
              <a:gd name="connsiteX5" fmla="*/ 10371356 w 10371356"/>
              <a:gd name="connsiteY5" fmla="*/ 906751 h 1297085"/>
              <a:gd name="connsiteX0" fmla="*/ 0 w 10371356"/>
              <a:gd name="connsiteY0" fmla="*/ 677401 h 1297085"/>
              <a:gd name="connsiteX1" fmla="*/ 2133397 w 10371356"/>
              <a:gd name="connsiteY1" fmla="*/ 362142 h 1297085"/>
              <a:gd name="connsiteX2" fmla="*/ 5042860 w 10371356"/>
              <a:gd name="connsiteY2" fmla="*/ 1154663 h 1297085"/>
              <a:gd name="connsiteX3" fmla="*/ 7614652 w 10371356"/>
              <a:gd name="connsiteY3" fmla="*/ 428237 h 1297085"/>
              <a:gd name="connsiteX4" fmla="*/ 8964963 w 10371356"/>
              <a:gd name="connsiteY4" fmla="*/ 13030 h 1297085"/>
              <a:gd name="connsiteX5" fmla="*/ 10371356 w 10371356"/>
              <a:gd name="connsiteY5" fmla="*/ 906751 h 1297085"/>
              <a:gd name="connsiteX0" fmla="*/ 0 w 10371356"/>
              <a:gd name="connsiteY0" fmla="*/ 677401 h 1297085"/>
              <a:gd name="connsiteX1" fmla="*/ 2133397 w 10371356"/>
              <a:gd name="connsiteY1" fmla="*/ 362142 h 1297085"/>
              <a:gd name="connsiteX2" fmla="*/ 5042860 w 10371356"/>
              <a:gd name="connsiteY2" fmla="*/ 1154663 h 1297085"/>
              <a:gd name="connsiteX3" fmla="*/ 7614652 w 10371356"/>
              <a:gd name="connsiteY3" fmla="*/ 428237 h 1297085"/>
              <a:gd name="connsiteX4" fmla="*/ 8964964 w 10371356"/>
              <a:gd name="connsiteY4" fmla="*/ 13030 h 1297085"/>
              <a:gd name="connsiteX5" fmla="*/ 10371356 w 10371356"/>
              <a:gd name="connsiteY5" fmla="*/ 906751 h 1297085"/>
              <a:gd name="connsiteX0" fmla="*/ 0 w 10371356"/>
              <a:gd name="connsiteY0" fmla="*/ 680614 h 1300298"/>
              <a:gd name="connsiteX1" fmla="*/ 2133397 w 10371356"/>
              <a:gd name="connsiteY1" fmla="*/ 365355 h 1300298"/>
              <a:gd name="connsiteX2" fmla="*/ 5042860 w 10371356"/>
              <a:gd name="connsiteY2" fmla="*/ 1157876 h 1300298"/>
              <a:gd name="connsiteX3" fmla="*/ 7614652 w 10371356"/>
              <a:gd name="connsiteY3" fmla="*/ 431450 h 1300298"/>
              <a:gd name="connsiteX4" fmla="*/ 8964964 w 10371356"/>
              <a:gd name="connsiteY4" fmla="*/ 16243 h 1300298"/>
              <a:gd name="connsiteX5" fmla="*/ 10371356 w 10371356"/>
              <a:gd name="connsiteY5" fmla="*/ 909964 h 1300298"/>
              <a:gd name="connsiteX0" fmla="*/ 0 w 10371356"/>
              <a:gd name="connsiteY0" fmla="*/ 680615 h 1159926"/>
              <a:gd name="connsiteX1" fmla="*/ 1899604 w 10371356"/>
              <a:gd name="connsiteY1" fmla="*/ 187261 h 1159926"/>
              <a:gd name="connsiteX2" fmla="*/ 5042860 w 10371356"/>
              <a:gd name="connsiteY2" fmla="*/ 1157877 h 1159926"/>
              <a:gd name="connsiteX3" fmla="*/ 7614652 w 10371356"/>
              <a:gd name="connsiteY3" fmla="*/ 431451 h 1159926"/>
              <a:gd name="connsiteX4" fmla="*/ 8964964 w 10371356"/>
              <a:gd name="connsiteY4" fmla="*/ 16244 h 1159926"/>
              <a:gd name="connsiteX5" fmla="*/ 10371356 w 10371356"/>
              <a:gd name="connsiteY5" fmla="*/ 909965 h 1159926"/>
              <a:gd name="connsiteX0" fmla="*/ 0 w 10371356"/>
              <a:gd name="connsiteY0" fmla="*/ 680615 h 1158155"/>
              <a:gd name="connsiteX1" fmla="*/ 1969742 w 10371356"/>
              <a:gd name="connsiteY1" fmla="*/ 519705 h 1158155"/>
              <a:gd name="connsiteX2" fmla="*/ 5042860 w 10371356"/>
              <a:gd name="connsiteY2" fmla="*/ 1157877 h 1158155"/>
              <a:gd name="connsiteX3" fmla="*/ 7614652 w 10371356"/>
              <a:gd name="connsiteY3" fmla="*/ 431451 h 1158155"/>
              <a:gd name="connsiteX4" fmla="*/ 8964964 w 10371356"/>
              <a:gd name="connsiteY4" fmla="*/ 16244 h 1158155"/>
              <a:gd name="connsiteX5" fmla="*/ 10371356 w 10371356"/>
              <a:gd name="connsiteY5" fmla="*/ 909965 h 1158155"/>
              <a:gd name="connsiteX0" fmla="*/ 0 w 10371356"/>
              <a:gd name="connsiteY0" fmla="*/ 854242 h 1331782"/>
              <a:gd name="connsiteX1" fmla="*/ 1969742 w 10371356"/>
              <a:gd name="connsiteY1" fmla="*/ 693332 h 1331782"/>
              <a:gd name="connsiteX2" fmla="*/ 5042860 w 10371356"/>
              <a:gd name="connsiteY2" fmla="*/ 1331504 h 1331782"/>
              <a:gd name="connsiteX3" fmla="*/ 7614652 w 10371356"/>
              <a:gd name="connsiteY3" fmla="*/ 605078 h 1331782"/>
              <a:gd name="connsiteX4" fmla="*/ 9000033 w 10371356"/>
              <a:gd name="connsiteY4" fmla="*/ 11777 h 1331782"/>
              <a:gd name="connsiteX5" fmla="*/ 10371356 w 10371356"/>
              <a:gd name="connsiteY5" fmla="*/ 1083592 h 1331782"/>
              <a:gd name="connsiteX0" fmla="*/ 0 w 10371356"/>
              <a:gd name="connsiteY0" fmla="*/ 927793 h 1405333"/>
              <a:gd name="connsiteX1" fmla="*/ 1969742 w 10371356"/>
              <a:gd name="connsiteY1" fmla="*/ 766883 h 1405333"/>
              <a:gd name="connsiteX2" fmla="*/ 5042860 w 10371356"/>
              <a:gd name="connsiteY2" fmla="*/ 1405055 h 1405333"/>
              <a:gd name="connsiteX3" fmla="*/ 7614652 w 10371356"/>
              <a:gd name="connsiteY3" fmla="*/ 678629 h 1405333"/>
              <a:gd name="connsiteX4" fmla="*/ 9000033 w 10371356"/>
              <a:gd name="connsiteY4" fmla="*/ 85328 h 1405333"/>
              <a:gd name="connsiteX5" fmla="*/ 10371356 w 10371356"/>
              <a:gd name="connsiteY5" fmla="*/ 1157143 h 1405333"/>
              <a:gd name="connsiteX0" fmla="*/ 0 w 10371356"/>
              <a:gd name="connsiteY0" fmla="*/ 656008 h 1133548"/>
              <a:gd name="connsiteX1" fmla="*/ 1969742 w 10371356"/>
              <a:gd name="connsiteY1" fmla="*/ 495098 h 1133548"/>
              <a:gd name="connsiteX2" fmla="*/ 5042860 w 10371356"/>
              <a:gd name="connsiteY2" fmla="*/ 1133270 h 1133548"/>
              <a:gd name="connsiteX3" fmla="*/ 7614652 w 10371356"/>
              <a:gd name="connsiteY3" fmla="*/ 406844 h 1133548"/>
              <a:gd name="connsiteX4" fmla="*/ 8988344 w 10371356"/>
              <a:gd name="connsiteY4" fmla="*/ 122241 h 1133548"/>
              <a:gd name="connsiteX5" fmla="*/ 10371356 w 10371356"/>
              <a:gd name="connsiteY5" fmla="*/ 885358 h 1133548"/>
              <a:gd name="connsiteX0" fmla="*/ 0 w 10371356"/>
              <a:gd name="connsiteY0" fmla="*/ 556164 h 1033704"/>
              <a:gd name="connsiteX1" fmla="*/ 1969742 w 10371356"/>
              <a:gd name="connsiteY1" fmla="*/ 395254 h 1033704"/>
              <a:gd name="connsiteX2" fmla="*/ 5042860 w 10371356"/>
              <a:gd name="connsiteY2" fmla="*/ 1033426 h 1033704"/>
              <a:gd name="connsiteX3" fmla="*/ 7614652 w 10371356"/>
              <a:gd name="connsiteY3" fmla="*/ 307000 h 1033704"/>
              <a:gd name="connsiteX4" fmla="*/ 8988344 w 10371356"/>
              <a:gd name="connsiteY4" fmla="*/ 22397 h 1033704"/>
              <a:gd name="connsiteX5" fmla="*/ 10371356 w 10371356"/>
              <a:gd name="connsiteY5" fmla="*/ 785514 h 1033704"/>
              <a:gd name="connsiteX0" fmla="*/ 0 w 10371356"/>
              <a:gd name="connsiteY0" fmla="*/ 749717 h 1227257"/>
              <a:gd name="connsiteX1" fmla="*/ 1969742 w 10371356"/>
              <a:gd name="connsiteY1" fmla="*/ 588807 h 1227257"/>
              <a:gd name="connsiteX2" fmla="*/ 5042860 w 10371356"/>
              <a:gd name="connsiteY2" fmla="*/ 1226979 h 1227257"/>
              <a:gd name="connsiteX3" fmla="*/ 7614652 w 10371356"/>
              <a:gd name="connsiteY3" fmla="*/ 500553 h 1227257"/>
              <a:gd name="connsiteX4" fmla="*/ 9245517 w 10371356"/>
              <a:gd name="connsiteY4" fmla="*/ 14110 h 1227257"/>
              <a:gd name="connsiteX5" fmla="*/ 10371356 w 10371356"/>
              <a:gd name="connsiteY5" fmla="*/ 979067 h 1227257"/>
              <a:gd name="connsiteX0" fmla="*/ 0 w 10371356"/>
              <a:gd name="connsiteY0" fmla="*/ 749717 h 1227257"/>
              <a:gd name="connsiteX1" fmla="*/ 1969742 w 10371356"/>
              <a:gd name="connsiteY1" fmla="*/ 588807 h 1227257"/>
              <a:gd name="connsiteX2" fmla="*/ 5042860 w 10371356"/>
              <a:gd name="connsiteY2" fmla="*/ 1226979 h 1227257"/>
              <a:gd name="connsiteX3" fmla="*/ 7614652 w 10371356"/>
              <a:gd name="connsiteY3" fmla="*/ 500553 h 1227257"/>
              <a:gd name="connsiteX4" fmla="*/ 9245517 w 10371356"/>
              <a:gd name="connsiteY4" fmla="*/ 14110 h 1227257"/>
              <a:gd name="connsiteX5" fmla="*/ 10371356 w 10371356"/>
              <a:gd name="connsiteY5" fmla="*/ 979067 h 1227257"/>
              <a:gd name="connsiteX0" fmla="*/ 0 w 10371356"/>
              <a:gd name="connsiteY0" fmla="*/ 803747 h 1281287"/>
              <a:gd name="connsiteX1" fmla="*/ 1969742 w 10371356"/>
              <a:gd name="connsiteY1" fmla="*/ 642837 h 1281287"/>
              <a:gd name="connsiteX2" fmla="*/ 5042860 w 10371356"/>
              <a:gd name="connsiteY2" fmla="*/ 1281009 h 1281287"/>
              <a:gd name="connsiteX3" fmla="*/ 7614652 w 10371356"/>
              <a:gd name="connsiteY3" fmla="*/ 554583 h 1281287"/>
              <a:gd name="connsiteX4" fmla="*/ 9245517 w 10371356"/>
              <a:gd name="connsiteY4" fmla="*/ 68140 h 1281287"/>
              <a:gd name="connsiteX5" fmla="*/ 10371356 w 10371356"/>
              <a:gd name="connsiteY5" fmla="*/ 1033097 h 1281287"/>
              <a:gd name="connsiteX0" fmla="*/ 0 w 10371356"/>
              <a:gd name="connsiteY0" fmla="*/ 892147 h 1369687"/>
              <a:gd name="connsiteX1" fmla="*/ 1969742 w 10371356"/>
              <a:gd name="connsiteY1" fmla="*/ 731237 h 1369687"/>
              <a:gd name="connsiteX2" fmla="*/ 5042860 w 10371356"/>
              <a:gd name="connsiteY2" fmla="*/ 1369409 h 1369687"/>
              <a:gd name="connsiteX3" fmla="*/ 7614652 w 10371356"/>
              <a:gd name="connsiteY3" fmla="*/ 642983 h 1369687"/>
              <a:gd name="connsiteX4" fmla="*/ 9327345 w 10371356"/>
              <a:gd name="connsiteY4" fmla="*/ 61556 h 1369687"/>
              <a:gd name="connsiteX5" fmla="*/ 10371356 w 10371356"/>
              <a:gd name="connsiteY5" fmla="*/ 1121497 h 1369687"/>
              <a:gd name="connsiteX0" fmla="*/ 0 w 10371356"/>
              <a:gd name="connsiteY0" fmla="*/ 888050 h 1365590"/>
              <a:gd name="connsiteX1" fmla="*/ 1969742 w 10371356"/>
              <a:gd name="connsiteY1" fmla="*/ 727140 h 1365590"/>
              <a:gd name="connsiteX2" fmla="*/ 5042860 w 10371356"/>
              <a:gd name="connsiteY2" fmla="*/ 1365312 h 1365590"/>
              <a:gd name="connsiteX3" fmla="*/ 7614652 w 10371356"/>
              <a:gd name="connsiteY3" fmla="*/ 638886 h 1365590"/>
              <a:gd name="connsiteX4" fmla="*/ 9327345 w 10371356"/>
              <a:gd name="connsiteY4" fmla="*/ 57459 h 1365590"/>
              <a:gd name="connsiteX5" fmla="*/ 10371356 w 10371356"/>
              <a:gd name="connsiteY5" fmla="*/ 1117400 h 1365590"/>
              <a:gd name="connsiteX0" fmla="*/ 0 w 10371356"/>
              <a:gd name="connsiteY0" fmla="*/ 888050 h 1406737"/>
              <a:gd name="connsiteX1" fmla="*/ 1969742 w 10371356"/>
              <a:gd name="connsiteY1" fmla="*/ 727140 h 1406737"/>
              <a:gd name="connsiteX2" fmla="*/ 5042860 w 10371356"/>
              <a:gd name="connsiteY2" fmla="*/ 1365312 h 1406737"/>
              <a:gd name="connsiteX3" fmla="*/ 7614652 w 10371356"/>
              <a:gd name="connsiteY3" fmla="*/ 638886 h 1406737"/>
              <a:gd name="connsiteX4" fmla="*/ 9327345 w 10371356"/>
              <a:gd name="connsiteY4" fmla="*/ 57459 h 1406737"/>
              <a:gd name="connsiteX5" fmla="*/ 10371356 w 10371356"/>
              <a:gd name="connsiteY5" fmla="*/ 1117400 h 1406737"/>
              <a:gd name="connsiteX0" fmla="*/ 0 w 10371356"/>
              <a:gd name="connsiteY0" fmla="*/ 888050 h 1411673"/>
              <a:gd name="connsiteX1" fmla="*/ 1969742 w 10371356"/>
              <a:gd name="connsiteY1" fmla="*/ 727140 h 1411673"/>
              <a:gd name="connsiteX2" fmla="*/ 5042860 w 10371356"/>
              <a:gd name="connsiteY2" fmla="*/ 1365312 h 1411673"/>
              <a:gd name="connsiteX3" fmla="*/ 7614652 w 10371356"/>
              <a:gd name="connsiteY3" fmla="*/ 638886 h 1411673"/>
              <a:gd name="connsiteX4" fmla="*/ 9327345 w 10371356"/>
              <a:gd name="connsiteY4" fmla="*/ 57459 h 1411673"/>
              <a:gd name="connsiteX5" fmla="*/ 10371356 w 10371356"/>
              <a:gd name="connsiteY5" fmla="*/ 1117400 h 1411673"/>
              <a:gd name="connsiteX0" fmla="*/ 0 w 10371356"/>
              <a:gd name="connsiteY0" fmla="*/ 888050 h 1417058"/>
              <a:gd name="connsiteX1" fmla="*/ 1969742 w 10371356"/>
              <a:gd name="connsiteY1" fmla="*/ 727140 h 1417058"/>
              <a:gd name="connsiteX2" fmla="*/ 5042860 w 10371356"/>
              <a:gd name="connsiteY2" fmla="*/ 1365312 h 1417058"/>
              <a:gd name="connsiteX3" fmla="*/ 7614652 w 10371356"/>
              <a:gd name="connsiteY3" fmla="*/ 638886 h 1417058"/>
              <a:gd name="connsiteX4" fmla="*/ 9327345 w 10371356"/>
              <a:gd name="connsiteY4" fmla="*/ 57459 h 1417058"/>
              <a:gd name="connsiteX5" fmla="*/ 10371356 w 10371356"/>
              <a:gd name="connsiteY5" fmla="*/ 1117400 h 141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371356" h="1417058">
                <a:moveTo>
                  <a:pt x="0" y="888050"/>
                </a:moveTo>
                <a:cubicBezTo>
                  <a:pt x="1825423" y="657477"/>
                  <a:pt x="1164334" y="445755"/>
                  <a:pt x="1969742" y="727140"/>
                </a:cubicBezTo>
                <a:cubicBezTo>
                  <a:pt x="2775150" y="1008525"/>
                  <a:pt x="4195559" y="1593735"/>
                  <a:pt x="5042860" y="1365312"/>
                </a:cubicBezTo>
                <a:cubicBezTo>
                  <a:pt x="5890161" y="1136889"/>
                  <a:pt x="6900571" y="856861"/>
                  <a:pt x="7614652" y="638886"/>
                </a:cubicBezTo>
                <a:cubicBezTo>
                  <a:pt x="8328733" y="420911"/>
                  <a:pt x="8814867" y="-188394"/>
                  <a:pt x="9327345" y="57459"/>
                </a:cubicBezTo>
                <a:cubicBezTo>
                  <a:pt x="9839823" y="303312"/>
                  <a:pt x="9586808" y="182872"/>
                  <a:pt x="10371356" y="1117400"/>
                </a:cubicBezTo>
              </a:path>
            </a:pathLst>
          </a:cu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9" name="Group 118"/>
          <p:cNvGrpSpPr/>
          <p:nvPr/>
        </p:nvGrpSpPr>
        <p:grpSpPr>
          <a:xfrm>
            <a:off x="2199449" y="2612064"/>
            <a:ext cx="270880" cy="1842210"/>
            <a:chOff x="2199449" y="2612064"/>
            <a:chExt cx="270880" cy="1842210"/>
          </a:xfrm>
        </p:grpSpPr>
        <p:sp>
          <p:nvSpPr>
            <p:cNvPr id="120" name="Right Bracket 119"/>
            <p:cNvSpPr/>
            <p:nvPr/>
          </p:nvSpPr>
          <p:spPr>
            <a:xfrm>
              <a:off x="2199449" y="2612064"/>
              <a:ext cx="270880" cy="921105"/>
            </a:xfrm>
            <a:prstGeom prst="rightBracket">
              <a:avLst>
                <a:gd name="adj" fmla="val 147718"/>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1" name="Right Bracket 120"/>
            <p:cNvSpPr/>
            <p:nvPr/>
          </p:nvSpPr>
          <p:spPr>
            <a:xfrm>
              <a:off x="2199449" y="3533169"/>
              <a:ext cx="270880" cy="921105"/>
            </a:xfrm>
            <a:prstGeom prst="rightBracket">
              <a:avLst>
                <a:gd name="adj" fmla="val 147718"/>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124" name="Rectangle 123"/>
          <p:cNvSpPr/>
          <p:nvPr/>
        </p:nvSpPr>
        <p:spPr>
          <a:xfrm>
            <a:off x="3259352" y="6305034"/>
            <a:ext cx="6028573" cy="369332"/>
          </a:xfrm>
          <a:prstGeom prst="rect">
            <a:avLst/>
          </a:prstGeom>
        </p:spPr>
        <p:txBody>
          <a:bodyPr wrap="none">
            <a:spAutoFit/>
          </a:bodyPr>
          <a:lstStyle/>
          <a:p>
            <a:pPr algn="ctr"/>
            <a:r>
              <a:rPr lang="en-US" dirty="0"/>
              <a:t>Using </a:t>
            </a:r>
            <a:r>
              <a:rPr lang="en-US" b="1" dirty="0"/>
              <a:t>known data</a:t>
            </a:r>
            <a:r>
              <a:rPr lang="en-US" dirty="0"/>
              <a:t>, develop a </a:t>
            </a:r>
            <a:r>
              <a:rPr lang="en-US" b="1" dirty="0"/>
              <a:t>model</a:t>
            </a:r>
            <a:r>
              <a:rPr lang="en-US" dirty="0"/>
              <a:t> to </a:t>
            </a:r>
            <a:r>
              <a:rPr lang="en-US" b="1" u="sng" dirty="0">
                <a:solidFill>
                  <a:srgbClr val="FF0000"/>
                </a:solidFill>
              </a:rPr>
              <a:t>predict</a:t>
            </a:r>
            <a:r>
              <a:rPr lang="en-US" dirty="0"/>
              <a:t> </a:t>
            </a:r>
            <a:r>
              <a:rPr lang="en-US" b="1" dirty="0"/>
              <a:t>unknown data</a:t>
            </a:r>
            <a:r>
              <a:rPr lang="en-US" dirty="0"/>
              <a:t>.</a:t>
            </a:r>
          </a:p>
        </p:txBody>
      </p:sp>
      <p:grpSp>
        <p:nvGrpSpPr>
          <p:cNvPr id="128" name="Group 127"/>
          <p:cNvGrpSpPr/>
          <p:nvPr/>
        </p:nvGrpSpPr>
        <p:grpSpPr>
          <a:xfrm>
            <a:off x="9467063" y="1654932"/>
            <a:ext cx="2237151" cy="1519326"/>
            <a:chOff x="11781132" y="1785659"/>
            <a:chExt cx="2237151" cy="1519326"/>
          </a:xfrm>
        </p:grpSpPr>
        <p:cxnSp>
          <p:nvCxnSpPr>
            <p:cNvPr id="126" name="Straight Arrow Connector 125"/>
            <p:cNvCxnSpPr/>
            <p:nvPr/>
          </p:nvCxnSpPr>
          <p:spPr>
            <a:xfrm flipV="1">
              <a:off x="12886660" y="1785659"/>
              <a:ext cx="25400" cy="112969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7" name="TextBox 126"/>
            <p:cNvSpPr txBox="1"/>
            <p:nvPr/>
          </p:nvSpPr>
          <p:spPr>
            <a:xfrm>
              <a:off x="11781132" y="2935653"/>
              <a:ext cx="2237151" cy="369332"/>
            </a:xfrm>
            <a:prstGeom prst="rect">
              <a:avLst/>
            </a:prstGeom>
            <a:noFill/>
            <a:ln w="25400">
              <a:solidFill>
                <a:srgbClr val="FF0000"/>
              </a:solidFill>
            </a:ln>
          </p:spPr>
          <p:txBody>
            <a:bodyPr wrap="none" rtlCol="0">
              <a:spAutoFit/>
            </a:bodyPr>
            <a:lstStyle/>
            <a:p>
              <a:r>
                <a:rPr lang="en-US" b="1" dirty="0">
                  <a:solidFill>
                    <a:srgbClr val="FF0000"/>
                  </a:solidFill>
                </a:rPr>
                <a:t>Predict</a:t>
              </a:r>
              <a:r>
                <a:rPr lang="en-US" b="1" dirty="0"/>
                <a:t> 2020 Summer</a:t>
              </a:r>
            </a:p>
          </p:txBody>
        </p:sp>
      </p:grpSp>
      <p:pic>
        <p:nvPicPr>
          <p:cNvPr id="70" name="Grafik 69">
            <a:extLst>
              <a:ext uri="{FF2B5EF4-FFF2-40B4-BE49-F238E27FC236}">
                <a16:creationId xmlns:a16="http://schemas.microsoft.com/office/drawing/2014/main" id="{5B4321AB-D62D-4D82-B99A-6153F7EC64C0}"/>
              </a:ext>
            </a:extLst>
          </p:cNvPr>
          <p:cNvPicPr>
            <a:picLocks noChangeAspect="1"/>
          </p:cNvPicPr>
          <p:nvPr/>
        </p:nvPicPr>
        <p:blipFill>
          <a:blip r:embed="rId8"/>
          <a:stretch>
            <a:fillRect/>
          </a:stretch>
        </p:blipFill>
        <p:spPr>
          <a:xfrm>
            <a:off x="152400" y="6121400"/>
            <a:ext cx="2143125" cy="561975"/>
          </a:xfrm>
          <a:prstGeom prst="rect">
            <a:avLst/>
          </a:prstGeom>
        </p:spPr>
      </p:pic>
    </p:spTree>
    <p:extLst>
      <p:ext uri="{BB962C8B-B14F-4D97-AF65-F5344CB8AC3E}">
        <p14:creationId xmlns:p14="http://schemas.microsoft.com/office/powerpoint/2010/main" val="508026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98"/>
                                        </p:tgtEl>
                                      </p:cBhvr>
                                    </p:animEffect>
                                    <p:set>
                                      <p:cBhvr>
                                        <p:cTn id="7" dur="1" fill="hold">
                                          <p:stCondLst>
                                            <p:cond delay="499"/>
                                          </p:stCondLst>
                                        </p:cTn>
                                        <p:tgtEl>
                                          <p:spTgt spid="98"/>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104"/>
                                        </p:tgtEl>
                                      </p:cBhvr>
                                    </p:animEffect>
                                    <p:set>
                                      <p:cBhvr>
                                        <p:cTn id="10" dur="1" fill="hold">
                                          <p:stCondLst>
                                            <p:cond delay="499"/>
                                          </p:stCondLst>
                                        </p:cTn>
                                        <p:tgtEl>
                                          <p:spTgt spid="104"/>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500"/>
                                        <p:tgtEl>
                                          <p:spTgt spid="110"/>
                                        </p:tgtEl>
                                      </p:cBhvr>
                                    </p:animEffect>
                                    <p:set>
                                      <p:cBhvr>
                                        <p:cTn id="13" dur="1" fill="hold">
                                          <p:stCondLst>
                                            <p:cond delay="499"/>
                                          </p:stCondLst>
                                        </p:cTn>
                                        <p:tgtEl>
                                          <p:spTgt spid="110"/>
                                        </p:tgtEl>
                                        <p:attrNameLst>
                                          <p:attrName>style.visibility</p:attrName>
                                        </p:attrNameLst>
                                      </p:cBhvr>
                                      <p:to>
                                        <p:strVal val="hidden"/>
                                      </p:to>
                                    </p:se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122"/>
                                        </p:tgtEl>
                                        <p:attrNameLst>
                                          <p:attrName>style.visibility</p:attrName>
                                        </p:attrNameLst>
                                      </p:cBhvr>
                                      <p:to>
                                        <p:strVal val="visible"/>
                                      </p:to>
                                    </p:set>
                                    <p:animEffect transition="in" filter="fade">
                                      <p:cBhvr>
                                        <p:cTn id="17" dur="500"/>
                                        <p:tgtEl>
                                          <p:spTgt spid="122"/>
                                        </p:tgtEl>
                                      </p:cBhvr>
                                    </p:animEffect>
                                  </p:childTnLst>
                                </p:cTn>
                              </p:par>
                            </p:childTnLst>
                          </p:cTn>
                        </p:par>
                      </p:childTnLst>
                    </p:cTn>
                  </p:par>
                  <p:par>
                    <p:cTn id="18" fill="hold">
                      <p:stCondLst>
                        <p:cond delay="indefinite"/>
                      </p:stCondLst>
                      <p:childTnLst>
                        <p:par>
                          <p:cTn id="19" fill="hold">
                            <p:stCondLst>
                              <p:cond delay="0"/>
                            </p:stCondLst>
                            <p:childTnLst>
                              <p:par>
                                <p:cTn id="20" presetID="42" presetClass="path" presetSubtype="0" accel="50000" decel="50000" fill="hold" grpId="0" nodeType="clickEffect">
                                  <p:stCondLst>
                                    <p:cond delay="0"/>
                                  </p:stCondLst>
                                  <p:childTnLst>
                                    <p:animMotion origin="layout" path="M 2.08333E-7 3.7037E-7 L 0.00273 0.10995 " pathEditMode="relative" rAng="0" ptsTypes="AA">
                                      <p:cBhvr>
                                        <p:cTn id="21" dur="2000" fill="hold"/>
                                        <p:tgtEl>
                                          <p:spTgt spid="116"/>
                                        </p:tgtEl>
                                        <p:attrNameLst>
                                          <p:attrName>ppt_x</p:attrName>
                                          <p:attrName>ppt_y</p:attrName>
                                        </p:attrNameLst>
                                      </p:cBhvr>
                                      <p:rCtr x="130" y="5486"/>
                                    </p:animMotion>
                                  </p:childTnLst>
                                </p:cTn>
                              </p:par>
                              <p:par>
                                <p:cTn id="22" presetID="42" presetClass="path" presetSubtype="0" accel="50000" decel="50000" fill="hold" grpId="0" nodeType="withEffect">
                                  <p:stCondLst>
                                    <p:cond delay="0"/>
                                  </p:stCondLst>
                                  <p:childTnLst>
                                    <p:animMotion origin="layout" path="M -2.08333E-6 2.22222E-6 L -0.00104 -0.16922 " pathEditMode="relative" rAng="0" ptsTypes="AA">
                                      <p:cBhvr>
                                        <p:cTn id="23" dur="2000" fill="hold"/>
                                        <p:tgtEl>
                                          <p:spTgt spid="118"/>
                                        </p:tgtEl>
                                        <p:attrNameLst>
                                          <p:attrName>ppt_x</p:attrName>
                                          <p:attrName>ppt_y</p:attrName>
                                        </p:attrNameLst>
                                      </p:cBhvr>
                                      <p:rCtr x="-52" y="-8472"/>
                                    </p:animMotion>
                                  </p:childTnLst>
                                </p:cTn>
                              </p:par>
                              <p:par>
                                <p:cTn id="24" presetID="42" presetClass="path" presetSubtype="0" accel="50000" decel="50000" fill="hold" nodeType="withEffect">
                                  <p:stCondLst>
                                    <p:cond delay="0"/>
                                  </p:stCondLst>
                                  <p:childTnLst>
                                    <p:animMotion origin="layout" path="M 3.75E-6 3.7037E-6 L 0.39166 0.01481 " pathEditMode="relative" rAng="0" ptsTypes="AA">
                                      <p:cBhvr>
                                        <p:cTn id="25" dur="2000" fill="hold"/>
                                        <p:tgtEl>
                                          <p:spTgt spid="119"/>
                                        </p:tgtEl>
                                        <p:attrNameLst>
                                          <p:attrName>ppt_x</p:attrName>
                                          <p:attrName>ppt_y</p:attrName>
                                        </p:attrNameLst>
                                      </p:cBhvr>
                                      <p:rCtr x="19583" y="741"/>
                                    </p:animMotion>
                                  </p:childTnLst>
                                </p:cTn>
                              </p:par>
                            </p:childTnLst>
                          </p:cTn>
                        </p:par>
                        <p:par>
                          <p:cTn id="26" fill="hold">
                            <p:stCondLst>
                              <p:cond delay="2000"/>
                            </p:stCondLst>
                            <p:childTnLst>
                              <p:par>
                                <p:cTn id="27" presetID="53" presetClass="exit" presetSubtype="32" fill="hold" grpId="1" nodeType="afterEffect">
                                  <p:stCondLst>
                                    <p:cond delay="0"/>
                                  </p:stCondLst>
                                  <p:childTnLst>
                                    <p:anim calcmode="lin" valueType="num">
                                      <p:cBhvr>
                                        <p:cTn id="28" dur="500"/>
                                        <p:tgtEl>
                                          <p:spTgt spid="116"/>
                                        </p:tgtEl>
                                        <p:attrNameLst>
                                          <p:attrName>ppt_w</p:attrName>
                                        </p:attrNameLst>
                                      </p:cBhvr>
                                      <p:tavLst>
                                        <p:tav tm="0">
                                          <p:val>
                                            <p:strVal val="ppt_w"/>
                                          </p:val>
                                        </p:tav>
                                        <p:tav tm="100000">
                                          <p:val>
                                            <p:fltVal val="0"/>
                                          </p:val>
                                        </p:tav>
                                      </p:tavLst>
                                    </p:anim>
                                    <p:anim calcmode="lin" valueType="num">
                                      <p:cBhvr>
                                        <p:cTn id="29" dur="500"/>
                                        <p:tgtEl>
                                          <p:spTgt spid="116"/>
                                        </p:tgtEl>
                                        <p:attrNameLst>
                                          <p:attrName>ppt_h</p:attrName>
                                        </p:attrNameLst>
                                      </p:cBhvr>
                                      <p:tavLst>
                                        <p:tav tm="0">
                                          <p:val>
                                            <p:strVal val="ppt_h"/>
                                          </p:val>
                                        </p:tav>
                                        <p:tav tm="100000">
                                          <p:val>
                                            <p:fltVal val="0"/>
                                          </p:val>
                                        </p:tav>
                                      </p:tavLst>
                                    </p:anim>
                                    <p:animEffect transition="out" filter="fade">
                                      <p:cBhvr>
                                        <p:cTn id="30" dur="500"/>
                                        <p:tgtEl>
                                          <p:spTgt spid="116"/>
                                        </p:tgtEl>
                                      </p:cBhvr>
                                    </p:animEffect>
                                    <p:set>
                                      <p:cBhvr>
                                        <p:cTn id="31" dur="1" fill="hold">
                                          <p:stCondLst>
                                            <p:cond delay="499"/>
                                          </p:stCondLst>
                                        </p:cTn>
                                        <p:tgtEl>
                                          <p:spTgt spid="116"/>
                                        </p:tgtEl>
                                        <p:attrNameLst>
                                          <p:attrName>style.visibility</p:attrName>
                                        </p:attrNameLst>
                                      </p:cBhvr>
                                      <p:to>
                                        <p:strVal val="hidden"/>
                                      </p:to>
                                    </p:set>
                                  </p:childTnLst>
                                </p:cTn>
                              </p:par>
                              <p:par>
                                <p:cTn id="32" presetID="53" presetClass="exit" presetSubtype="32" fill="hold" grpId="1" nodeType="withEffect">
                                  <p:stCondLst>
                                    <p:cond delay="0"/>
                                  </p:stCondLst>
                                  <p:childTnLst>
                                    <p:anim calcmode="lin" valueType="num">
                                      <p:cBhvr>
                                        <p:cTn id="33" dur="500"/>
                                        <p:tgtEl>
                                          <p:spTgt spid="118"/>
                                        </p:tgtEl>
                                        <p:attrNameLst>
                                          <p:attrName>ppt_w</p:attrName>
                                        </p:attrNameLst>
                                      </p:cBhvr>
                                      <p:tavLst>
                                        <p:tav tm="0">
                                          <p:val>
                                            <p:strVal val="ppt_w"/>
                                          </p:val>
                                        </p:tav>
                                        <p:tav tm="100000">
                                          <p:val>
                                            <p:fltVal val="0"/>
                                          </p:val>
                                        </p:tav>
                                      </p:tavLst>
                                    </p:anim>
                                    <p:anim calcmode="lin" valueType="num">
                                      <p:cBhvr>
                                        <p:cTn id="34" dur="500"/>
                                        <p:tgtEl>
                                          <p:spTgt spid="118"/>
                                        </p:tgtEl>
                                        <p:attrNameLst>
                                          <p:attrName>ppt_h</p:attrName>
                                        </p:attrNameLst>
                                      </p:cBhvr>
                                      <p:tavLst>
                                        <p:tav tm="0">
                                          <p:val>
                                            <p:strVal val="ppt_h"/>
                                          </p:val>
                                        </p:tav>
                                        <p:tav tm="100000">
                                          <p:val>
                                            <p:fltVal val="0"/>
                                          </p:val>
                                        </p:tav>
                                      </p:tavLst>
                                    </p:anim>
                                    <p:animEffect transition="out" filter="fade">
                                      <p:cBhvr>
                                        <p:cTn id="35" dur="500"/>
                                        <p:tgtEl>
                                          <p:spTgt spid="118"/>
                                        </p:tgtEl>
                                      </p:cBhvr>
                                    </p:animEffect>
                                    <p:set>
                                      <p:cBhvr>
                                        <p:cTn id="36" dur="1" fill="hold">
                                          <p:stCondLst>
                                            <p:cond delay="499"/>
                                          </p:stCondLst>
                                        </p:cTn>
                                        <p:tgtEl>
                                          <p:spTgt spid="118"/>
                                        </p:tgtEl>
                                        <p:attrNameLst>
                                          <p:attrName>style.visibility</p:attrName>
                                        </p:attrNameLst>
                                      </p:cBhvr>
                                      <p:to>
                                        <p:strVal val="hidden"/>
                                      </p:to>
                                    </p:set>
                                  </p:childTnLst>
                                </p:cTn>
                              </p:par>
                              <p:par>
                                <p:cTn id="37" presetID="53" presetClass="exit" presetSubtype="32" fill="hold" nodeType="withEffect">
                                  <p:stCondLst>
                                    <p:cond delay="0"/>
                                  </p:stCondLst>
                                  <p:childTnLst>
                                    <p:anim calcmode="lin" valueType="num">
                                      <p:cBhvr>
                                        <p:cTn id="38" dur="500"/>
                                        <p:tgtEl>
                                          <p:spTgt spid="119"/>
                                        </p:tgtEl>
                                        <p:attrNameLst>
                                          <p:attrName>ppt_w</p:attrName>
                                        </p:attrNameLst>
                                      </p:cBhvr>
                                      <p:tavLst>
                                        <p:tav tm="0">
                                          <p:val>
                                            <p:strVal val="ppt_w"/>
                                          </p:val>
                                        </p:tav>
                                        <p:tav tm="100000">
                                          <p:val>
                                            <p:fltVal val="0"/>
                                          </p:val>
                                        </p:tav>
                                      </p:tavLst>
                                    </p:anim>
                                    <p:anim calcmode="lin" valueType="num">
                                      <p:cBhvr>
                                        <p:cTn id="39" dur="500"/>
                                        <p:tgtEl>
                                          <p:spTgt spid="119"/>
                                        </p:tgtEl>
                                        <p:attrNameLst>
                                          <p:attrName>ppt_h</p:attrName>
                                        </p:attrNameLst>
                                      </p:cBhvr>
                                      <p:tavLst>
                                        <p:tav tm="0">
                                          <p:val>
                                            <p:strVal val="ppt_h"/>
                                          </p:val>
                                        </p:tav>
                                        <p:tav tm="100000">
                                          <p:val>
                                            <p:fltVal val="0"/>
                                          </p:val>
                                        </p:tav>
                                      </p:tavLst>
                                    </p:anim>
                                    <p:animEffect transition="out" filter="fade">
                                      <p:cBhvr>
                                        <p:cTn id="40" dur="500"/>
                                        <p:tgtEl>
                                          <p:spTgt spid="119"/>
                                        </p:tgtEl>
                                      </p:cBhvr>
                                    </p:animEffect>
                                    <p:set>
                                      <p:cBhvr>
                                        <p:cTn id="41" dur="1" fill="hold">
                                          <p:stCondLst>
                                            <p:cond delay="499"/>
                                          </p:stCondLst>
                                        </p:cTn>
                                        <p:tgtEl>
                                          <p:spTgt spid="119"/>
                                        </p:tgtEl>
                                        <p:attrNameLst>
                                          <p:attrName>style.visibility</p:attrName>
                                        </p:attrNameLst>
                                      </p:cBhvr>
                                      <p:to>
                                        <p:strVal val="hidden"/>
                                      </p:to>
                                    </p:set>
                                  </p:childTnLst>
                                </p:cTn>
                              </p:par>
                              <p:par>
                                <p:cTn id="42" presetID="53" presetClass="exit" presetSubtype="32" fill="hold" grpId="0" nodeType="withEffect">
                                  <p:stCondLst>
                                    <p:cond delay="0"/>
                                  </p:stCondLst>
                                  <p:childTnLst>
                                    <p:anim calcmode="lin" valueType="num">
                                      <p:cBhvr>
                                        <p:cTn id="43" dur="500"/>
                                        <p:tgtEl>
                                          <p:spTgt spid="117"/>
                                        </p:tgtEl>
                                        <p:attrNameLst>
                                          <p:attrName>ppt_w</p:attrName>
                                        </p:attrNameLst>
                                      </p:cBhvr>
                                      <p:tavLst>
                                        <p:tav tm="0">
                                          <p:val>
                                            <p:strVal val="ppt_w"/>
                                          </p:val>
                                        </p:tav>
                                        <p:tav tm="100000">
                                          <p:val>
                                            <p:fltVal val="0"/>
                                          </p:val>
                                        </p:tav>
                                      </p:tavLst>
                                    </p:anim>
                                    <p:anim calcmode="lin" valueType="num">
                                      <p:cBhvr>
                                        <p:cTn id="44" dur="500"/>
                                        <p:tgtEl>
                                          <p:spTgt spid="117"/>
                                        </p:tgtEl>
                                        <p:attrNameLst>
                                          <p:attrName>ppt_h</p:attrName>
                                        </p:attrNameLst>
                                      </p:cBhvr>
                                      <p:tavLst>
                                        <p:tav tm="0">
                                          <p:val>
                                            <p:strVal val="ppt_h"/>
                                          </p:val>
                                        </p:tav>
                                        <p:tav tm="100000">
                                          <p:val>
                                            <p:fltVal val="0"/>
                                          </p:val>
                                        </p:tav>
                                      </p:tavLst>
                                    </p:anim>
                                    <p:animEffect transition="out" filter="fade">
                                      <p:cBhvr>
                                        <p:cTn id="45" dur="500"/>
                                        <p:tgtEl>
                                          <p:spTgt spid="117"/>
                                        </p:tgtEl>
                                      </p:cBhvr>
                                    </p:animEffect>
                                    <p:set>
                                      <p:cBhvr>
                                        <p:cTn id="46" dur="1" fill="hold">
                                          <p:stCondLst>
                                            <p:cond delay="499"/>
                                          </p:stCondLst>
                                        </p:cTn>
                                        <p:tgtEl>
                                          <p:spTgt spid="117"/>
                                        </p:tgtEl>
                                        <p:attrNameLst>
                                          <p:attrName>style.visibility</p:attrName>
                                        </p:attrNameLst>
                                      </p:cBhvr>
                                      <p:to>
                                        <p:strVal val="hidden"/>
                                      </p:to>
                                    </p:set>
                                  </p:childTnLst>
                                </p:cTn>
                              </p:par>
                              <p:par>
                                <p:cTn id="47" presetID="53" presetClass="entr" presetSubtype="16" fill="hold" nodeType="withEffect">
                                  <p:stCondLst>
                                    <p:cond delay="0"/>
                                  </p:stCondLst>
                                  <p:childTnLst>
                                    <p:set>
                                      <p:cBhvr>
                                        <p:cTn id="48" dur="1" fill="hold">
                                          <p:stCondLst>
                                            <p:cond delay="0"/>
                                          </p:stCondLst>
                                        </p:cTn>
                                        <p:tgtEl>
                                          <p:spTgt spid="67"/>
                                        </p:tgtEl>
                                        <p:attrNameLst>
                                          <p:attrName>style.visibility</p:attrName>
                                        </p:attrNameLst>
                                      </p:cBhvr>
                                      <p:to>
                                        <p:strVal val="visible"/>
                                      </p:to>
                                    </p:set>
                                    <p:anim calcmode="lin" valueType="num">
                                      <p:cBhvr>
                                        <p:cTn id="49" dur="500" fill="hold"/>
                                        <p:tgtEl>
                                          <p:spTgt spid="67"/>
                                        </p:tgtEl>
                                        <p:attrNameLst>
                                          <p:attrName>ppt_w</p:attrName>
                                        </p:attrNameLst>
                                      </p:cBhvr>
                                      <p:tavLst>
                                        <p:tav tm="0">
                                          <p:val>
                                            <p:fltVal val="0"/>
                                          </p:val>
                                        </p:tav>
                                        <p:tav tm="100000">
                                          <p:val>
                                            <p:strVal val="#ppt_w"/>
                                          </p:val>
                                        </p:tav>
                                      </p:tavLst>
                                    </p:anim>
                                    <p:anim calcmode="lin" valueType="num">
                                      <p:cBhvr>
                                        <p:cTn id="50" dur="500" fill="hold"/>
                                        <p:tgtEl>
                                          <p:spTgt spid="67"/>
                                        </p:tgtEl>
                                        <p:attrNameLst>
                                          <p:attrName>ppt_h</p:attrName>
                                        </p:attrNameLst>
                                      </p:cBhvr>
                                      <p:tavLst>
                                        <p:tav tm="0">
                                          <p:val>
                                            <p:fltVal val="0"/>
                                          </p:val>
                                        </p:tav>
                                        <p:tav tm="100000">
                                          <p:val>
                                            <p:strVal val="#ppt_h"/>
                                          </p:val>
                                        </p:tav>
                                      </p:tavLst>
                                    </p:anim>
                                    <p:animEffect transition="in" filter="fade">
                                      <p:cBhvr>
                                        <p:cTn id="51" dur="500"/>
                                        <p:tgtEl>
                                          <p:spTgt spid="67"/>
                                        </p:tgtEl>
                                      </p:cBhvr>
                                    </p:animEffec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nodeType="clickEffect">
                                  <p:stCondLst>
                                    <p:cond delay="0"/>
                                  </p:stCondLst>
                                  <p:childTnLst>
                                    <p:set>
                                      <p:cBhvr>
                                        <p:cTn id="55" dur="1" fill="hold">
                                          <p:stCondLst>
                                            <p:cond delay="0"/>
                                          </p:stCondLst>
                                        </p:cTn>
                                        <p:tgtEl>
                                          <p:spTgt spid="1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 grpId="0" animBg="1"/>
      <p:bldP spid="116" grpId="1" animBg="1"/>
      <p:bldP spid="117" grpId="0" animBg="1"/>
      <p:bldP spid="118" grpId="0" animBg="1"/>
      <p:bldP spid="118" grpId="1"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 (Decision Tree)</a:t>
            </a:r>
          </a:p>
        </p:txBody>
      </p:sp>
      <p:graphicFrame>
        <p:nvGraphicFramePr>
          <p:cNvPr id="3" name="Content Placeholder 7"/>
          <p:cNvGraphicFramePr>
            <a:graphicFrameLocks/>
          </p:cNvGraphicFramePr>
          <p:nvPr>
            <p:extLst/>
          </p:nvPr>
        </p:nvGraphicFramePr>
        <p:xfrm>
          <a:off x="2292889" y="510540"/>
          <a:ext cx="7606222" cy="64287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Grafik 3">
            <a:extLst>
              <a:ext uri="{FF2B5EF4-FFF2-40B4-BE49-F238E27FC236}">
                <a16:creationId xmlns:a16="http://schemas.microsoft.com/office/drawing/2014/main" id="{05D36E60-4701-4E92-9001-BF87FF60ED8A}"/>
              </a:ext>
            </a:extLst>
          </p:cNvPr>
          <p:cNvPicPr>
            <a:picLocks noChangeAspect="1"/>
          </p:cNvPicPr>
          <p:nvPr/>
        </p:nvPicPr>
        <p:blipFill>
          <a:blip r:embed="rId8"/>
          <a:stretch>
            <a:fillRect/>
          </a:stretch>
        </p:blipFill>
        <p:spPr>
          <a:xfrm>
            <a:off x="152400" y="6121400"/>
            <a:ext cx="2143125" cy="561975"/>
          </a:xfrm>
          <a:prstGeom prst="rect">
            <a:avLst/>
          </a:prstGeom>
        </p:spPr>
      </p:pic>
    </p:spTree>
    <p:extLst>
      <p:ext uri="{BB962C8B-B14F-4D97-AF65-F5344CB8AC3E}">
        <p14:creationId xmlns:p14="http://schemas.microsoft.com/office/powerpoint/2010/main" val="21089731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 name="Group 39"/>
          <p:cNvGrpSpPr/>
          <p:nvPr/>
        </p:nvGrpSpPr>
        <p:grpSpPr>
          <a:xfrm>
            <a:off x="1137920" y="1494536"/>
            <a:ext cx="10058400" cy="4455619"/>
            <a:chOff x="1069847" y="2093976"/>
            <a:chExt cx="10058400" cy="4455619"/>
          </a:xfrm>
        </p:grpSpPr>
        <p:sp>
          <p:nvSpPr>
            <p:cNvPr id="28" name="Content Placeholder 6"/>
            <p:cNvSpPr txBox="1">
              <a:spLocks/>
            </p:cNvSpPr>
            <p:nvPr/>
          </p:nvSpPr>
          <p:spPr>
            <a:xfrm>
              <a:off x="1069847" y="2093976"/>
              <a:ext cx="10058400" cy="405079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a:t>Classify a news article as (politics, sports, technology, health, …)</a:t>
              </a:r>
              <a:endParaRPr lang="en-US" dirty="0"/>
            </a:p>
          </p:txBody>
        </p:sp>
        <p:pic>
          <p:nvPicPr>
            <p:cNvPr id="29" name="Picture 28"/>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149443" y="2585457"/>
              <a:ext cx="1899209" cy="1670609"/>
            </a:xfrm>
            <a:prstGeom prst="rect">
              <a:avLst/>
            </a:prstGeom>
          </p:spPr>
        </p:pic>
        <p:pic>
          <p:nvPicPr>
            <p:cNvPr id="30" name="Picture 29"/>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906530" y="4633361"/>
              <a:ext cx="511260" cy="511260"/>
            </a:xfrm>
            <a:prstGeom prst="rect">
              <a:avLst/>
            </a:prstGeom>
            <a:noFill/>
            <a:ln>
              <a:noFill/>
            </a:ln>
          </p:spPr>
        </p:pic>
        <p:cxnSp>
          <p:nvCxnSpPr>
            <p:cNvPr id="31" name="Straight Arrow Connector 30"/>
            <p:cNvCxnSpPr>
              <a:stCxn id="29" idx="2"/>
            </p:cNvCxnSpPr>
            <p:nvPr/>
          </p:nvCxnSpPr>
          <p:spPr>
            <a:xfrm>
              <a:off x="6099048" y="4256066"/>
              <a:ext cx="5190" cy="373599"/>
            </a:xfrm>
            <a:prstGeom prst="straightConnector1">
              <a:avLst/>
            </a:prstGeom>
            <a:ln w="15875">
              <a:tailEnd type="triangle" w="lg" len="lg"/>
            </a:ln>
          </p:spPr>
          <p:style>
            <a:lnRef idx="1">
              <a:schemeClr val="dk1"/>
            </a:lnRef>
            <a:fillRef idx="0">
              <a:schemeClr val="dk1"/>
            </a:fillRef>
            <a:effectRef idx="0">
              <a:schemeClr val="dk1"/>
            </a:effectRef>
            <a:fontRef idx="minor">
              <a:schemeClr val="tx1"/>
            </a:fontRef>
          </p:style>
        </p:cxnSp>
        <p:cxnSp>
          <p:nvCxnSpPr>
            <p:cNvPr id="32" name="Straight Arrow Connector 31"/>
            <p:cNvCxnSpPr>
              <a:stCxn id="30" idx="2"/>
            </p:cNvCxnSpPr>
            <p:nvPr/>
          </p:nvCxnSpPr>
          <p:spPr>
            <a:xfrm flipH="1">
              <a:off x="4654378" y="5144621"/>
              <a:ext cx="1507782" cy="893714"/>
            </a:xfrm>
            <a:prstGeom prst="straightConnector1">
              <a:avLst/>
            </a:prstGeom>
            <a:ln w="15875">
              <a:tailEnd type="triangle" w="lg" len="lg"/>
            </a:ln>
          </p:spPr>
          <p:style>
            <a:lnRef idx="1">
              <a:schemeClr val="dk1"/>
            </a:lnRef>
            <a:fillRef idx="0">
              <a:schemeClr val="dk1"/>
            </a:fillRef>
            <a:effectRef idx="0">
              <a:schemeClr val="dk1"/>
            </a:effectRef>
            <a:fontRef idx="minor">
              <a:schemeClr val="tx1"/>
            </a:fontRef>
          </p:style>
        </p:cxnSp>
        <p:cxnSp>
          <p:nvCxnSpPr>
            <p:cNvPr id="33" name="Straight Arrow Connector 32"/>
            <p:cNvCxnSpPr>
              <a:stCxn id="30" idx="2"/>
            </p:cNvCxnSpPr>
            <p:nvPr/>
          </p:nvCxnSpPr>
          <p:spPr>
            <a:xfrm flipH="1">
              <a:off x="5758764" y="5144621"/>
              <a:ext cx="403396" cy="918428"/>
            </a:xfrm>
            <a:prstGeom prst="straightConnector1">
              <a:avLst/>
            </a:prstGeom>
            <a:ln w="12700">
              <a:tailEnd type="triangle" w="lg" len="lg"/>
            </a:ln>
          </p:spPr>
          <p:style>
            <a:lnRef idx="1">
              <a:schemeClr val="dk1"/>
            </a:lnRef>
            <a:fillRef idx="0">
              <a:schemeClr val="dk1"/>
            </a:fillRef>
            <a:effectRef idx="0">
              <a:schemeClr val="dk1"/>
            </a:effectRef>
            <a:fontRef idx="minor">
              <a:schemeClr val="tx1"/>
            </a:fontRef>
          </p:style>
        </p:cxnSp>
        <p:cxnSp>
          <p:nvCxnSpPr>
            <p:cNvPr id="34" name="Straight Arrow Connector 33"/>
            <p:cNvCxnSpPr>
              <a:stCxn id="30" idx="2"/>
            </p:cNvCxnSpPr>
            <p:nvPr/>
          </p:nvCxnSpPr>
          <p:spPr>
            <a:xfrm>
              <a:off x="6162160" y="5156978"/>
              <a:ext cx="914400" cy="914400"/>
            </a:xfrm>
            <a:prstGeom prst="straightConnector1">
              <a:avLst/>
            </a:prstGeom>
            <a:ln w="15875">
              <a:tailEnd type="triangle" w="lg" len="lg"/>
            </a:ln>
          </p:spPr>
          <p:style>
            <a:lnRef idx="1">
              <a:schemeClr val="dk1"/>
            </a:lnRef>
            <a:fillRef idx="0">
              <a:schemeClr val="dk1"/>
            </a:fillRef>
            <a:effectRef idx="0">
              <a:schemeClr val="dk1"/>
            </a:effectRef>
            <a:fontRef idx="minor">
              <a:schemeClr val="tx1"/>
            </a:fontRef>
          </p:style>
        </p:cxnSp>
        <p:cxnSp>
          <p:nvCxnSpPr>
            <p:cNvPr id="35" name="Straight Arrow Connector 34"/>
            <p:cNvCxnSpPr>
              <a:stCxn id="30" idx="2"/>
            </p:cNvCxnSpPr>
            <p:nvPr/>
          </p:nvCxnSpPr>
          <p:spPr>
            <a:xfrm>
              <a:off x="6162160" y="5144621"/>
              <a:ext cx="1779116" cy="888555"/>
            </a:xfrm>
            <a:prstGeom prst="straightConnector1">
              <a:avLst/>
            </a:prstGeom>
            <a:ln w="15875">
              <a:tailEnd type="triangle" w="lg" len="lg"/>
            </a:ln>
          </p:spPr>
          <p:style>
            <a:lnRef idx="1">
              <a:schemeClr val="dk1"/>
            </a:lnRef>
            <a:fillRef idx="0">
              <a:schemeClr val="dk1"/>
            </a:fillRef>
            <a:effectRef idx="0">
              <a:schemeClr val="dk1"/>
            </a:effectRef>
            <a:fontRef idx="minor">
              <a:schemeClr val="tx1"/>
            </a:fontRef>
          </p:style>
        </p:cxnSp>
        <p:sp>
          <p:nvSpPr>
            <p:cNvPr id="36" name="TextBox 35"/>
            <p:cNvSpPr txBox="1"/>
            <p:nvPr/>
          </p:nvSpPr>
          <p:spPr>
            <a:xfrm>
              <a:off x="4002832" y="6180263"/>
              <a:ext cx="940835" cy="369332"/>
            </a:xfrm>
            <a:prstGeom prst="rect">
              <a:avLst/>
            </a:prstGeom>
            <a:noFill/>
          </p:spPr>
          <p:txBody>
            <a:bodyPr wrap="none" rtlCol="0">
              <a:spAutoFit/>
            </a:bodyPr>
            <a:lstStyle/>
            <a:p>
              <a:r>
                <a:rPr lang="en-US" dirty="0"/>
                <a:t>Politics</a:t>
              </a:r>
            </a:p>
          </p:txBody>
        </p:sp>
        <p:sp>
          <p:nvSpPr>
            <p:cNvPr id="37" name="TextBox 36"/>
            <p:cNvSpPr txBox="1"/>
            <p:nvPr/>
          </p:nvSpPr>
          <p:spPr>
            <a:xfrm>
              <a:off x="5221325" y="6174234"/>
              <a:ext cx="858184" cy="369332"/>
            </a:xfrm>
            <a:prstGeom prst="rect">
              <a:avLst/>
            </a:prstGeom>
            <a:noFill/>
          </p:spPr>
          <p:txBody>
            <a:bodyPr wrap="none" rtlCol="0">
              <a:spAutoFit/>
            </a:bodyPr>
            <a:lstStyle/>
            <a:p>
              <a:r>
                <a:rPr lang="en-US" dirty="0"/>
                <a:t>Sports</a:t>
              </a:r>
            </a:p>
          </p:txBody>
        </p:sp>
        <p:sp>
          <p:nvSpPr>
            <p:cNvPr id="38" name="TextBox 37"/>
            <p:cNvSpPr txBox="1"/>
            <p:nvPr/>
          </p:nvSpPr>
          <p:spPr>
            <a:xfrm>
              <a:off x="6578234" y="6174234"/>
              <a:ext cx="692562" cy="369332"/>
            </a:xfrm>
            <a:prstGeom prst="rect">
              <a:avLst/>
            </a:prstGeom>
            <a:noFill/>
          </p:spPr>
          <p:txBody>
            <a:bodyPr wrap="none" rtlCol="0">
              <a:spAutoFit/>
            </a:bodyPr>
            <a:lstStyle/>
            <a:p>
              <a:r>
                <a:rPr lang="en-US" dirty="0"/>
                <a:t>Tech</a:t>
              </a:r>
            </a:p>
          </p:txBody>
        </p:sp>
        <p:sp>
          <p:nvSpPr>
            <p:cNvPr id="39" name="TextBox 38"/>
            <p:cNvSpPr txBox="1"/>
            <p:nvPr/>
          </p:nvSpPr>
          <p:spPr>
            <a:xfrm>
              <a:off x="7470858" y="6174234"/>
              <a:ext cx="872355" cy="369332"/>
            </a:xfrm>
            <a:prstGeom prst="rect">
              <a:avLst/>
            </a:prstGeom>
            <a:noFill/>
          </p:spPr>
          <p:txBody>
            <a:bodyPr wrap="none" rtlCol="0">
              <a:spAutoFit/>
            </a:bodyPr>
            <a:lstStyle/>
            <a:p>
              <a:r>
                <a:rPr lang="en-US" dirty="0"/>
                <a:t>Health</a:t>
              </a:r>
            </a:p>
          </p:txBody>
        </p:sp>
      </p:grpSp>
      <p:sp>
        <p:nvSpPr>
          <p:cNvPr id="41" name="Title 40"/>
          <p:cNvSpPr>
            <a:spLocks noGrp="1"/>
          </p:cNvSpPr>
          <p:nvPr>
            <p:ph type="title"/>
          </p:nvPr>
        </p:nvSpPr>
        <p:spPr/>
        <p:txBody>
          <a:bodyPr/>
          <a:lstStyle/>
          <a:p>
            <a:r>
              <a:rPr lang="en-US" dirty="0"/>
              <a:t>Model (Classification)</a:t>
            </a:r>
          </a:p>
        </p:txBody>
      </p:sp>
      <p:sp>
        <p:nvSpPr>
          <p:cNvPr id="42" name="Rectangle 41"/>
          <p:cNvSpPr/>
          <p:nvPr/>
        </p:nvSpPr>
        <p:spPr>
          <a:xfrm>
            <a:off x="3259352" y="6305034"/>
            <a:ext cx="6028573" cy="369332"/>
          </a:xfrm>
          <a:prstGeom prst="rect">
            <a:avLst/>
          </a:prstGeom>
        </p:spPr>
        <p:txBody>
          <a:bodyPr wrap="none">
            <a:spAutoFit/>
          </a:bodyPr>
          <a:lstStyle/>
          <a:p>
            <a:pPr algn="ctr"/>
            <a:r>
              <a:rPr lang="en-US" dirty="0">
                <a:solidFill>
                  <a:schemeClr val="bg2">
                    <a:lumMod val="75000"/>
                  </a:schemeClr>
                </a:solidFill>
              </a:rPr>
              <a:t>Using </a:t>
            </a:r>
            <a:r>
              <a:rPr lang="en-US" b="1" dirty="0">
                <a:solidFill>
                  <a:schemeClr val="bg2">
                    <a:lumMod val="75000"/>
                  </a:schemeClr>
                </a:solidFill>
              </a:rPr>
              <a:t>known data</a:t>
            </a:r>
            <a:r>
              <a:rPr lang="en-US" dirty="0">
                <a:solidFill>
                  <a:schemeClr val="bg2">
                    <a:lumMod val="75000"/>
                  </a:schemeClr>
                </a:solidFill>
              </a:rPr>
              <a:t>, develop a </a:t>
            </a:r>
            <a:r>
              <a:rPr lang="en-US" b="1" dirty="0">
                <a:solidFill>
                  <a:schemeClr val="bg2">
                    <a:lumMod val="75000"/>
                  </a:schemeClr>
                </a:solidFill>
              </a:rPr>
              <a:t>model</a:t>
            </a:r>
            <a:r>
              <a:rPr lang="en-US" dirty="0">
                <a:solidFill>
                  <a:schemeClr val="bg2">
                    <a:lumMod val="75000"/>
                  </a:schemeClr>
                </a:solidFill>
              </a:rPr>
              <a:t> to </a:t>
            </a:r>
            <a:r>
              <a:rPr lang="en-US" u="sng" dirty="0">
                <a:solidFill>
                  <a:schemeClr val="bg2">
                    <a:lumMod val="75000"/>
                  </a:schemeClr>
                </a:solidFill>
              </a:rPr>
              <a:t>predict</a:t>
            </a:r>
            <a:r>
              <a:rPr lang="en-US" dirty="0">
                <a:solidFill>
                  <a:schemeClr val="bg2">
                    <a:lumMod val="75000"/>
                  </a:schemeClr>
                </a:solidFill>
              </a:rPr>
              <a:t> </a:t>
            </a:r>
            <a:r>
              <a:rPr lang="en-US" b="1" dirty="0">
                <a:solidFill>
                  <a:schemeClr val="bg2">
                    <a:lumMod val="75000"/>
                  </a:schemeClr>
                </a:solidFill>
              </a:rPr>
              <a:t>unknown data</a:t>
            </a:r>
            <a:r>
              <a:rPr lang="en-US" dirty="0">
                <a:solidFill>
                  <a:schemeClr val="bg2">
                    <a:lumMod val="75000"/>
                  </a:schemeClr>
                </a:solidFill>
              </a:rPr>
              <a:t>.</a:t>
            </a:r>
          </a:p>
        </p:txBody>
      </p:sp>
      <p:pic>
        <p:nvPicPr>
          <p:cNvPr id="17" name="Grafik 16">
            <a:extLst>
              <a:ext uri="{FF2B5EF4-FFF2-40B4-BE49-F238E27FC236}">
                <a16:creationId xmlns:a16="http://schemas.microsoft.com/office/drawing/2014/main" id="{C10BE544-1BE4-4F80-8659-3D157EEC6E82}"/>
              </a:ext>
            </a:extLst>
          </p:cNvPr>
          <p:cNvPicPr>
            <a:picLocks noChangeAspect="1"/>
          </p:cNvPicPr>
          <p:nvPr/>
        </p:nvPicPr>
        <p:blipFill>
          <a:blip r:embed="rId5"/>
          <a:stretch>
            <a:fillRect/>
          </a:stretch>
        </p:blipFill>
        <p:spPr>
          <a:xfrm>
            <a:off x="152400" y="6121400"/>
            <a:ext cx="2143125" cy="561975"/>
          </a:xfrm>
          <a:prstGeom prst="rect">
            <a:avLst/>
          </a:prstGeom>
        </p:spPr>
      </p:pic>
    </p:spTree>
    <p:extLst>
      <p:ext uri="{BB962C8B-B14F-4D97-AF65-F5344CB8AC3E}">
        <p14:creationId xmlns:p14="http://schemas.microsoft.com/office/powerpoint/2010/main" val="41392548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Known data (Training data)</a:t>
            </a:r>
          </a:p>
        </p:txBody>
      </p:sp>
      <p:sp>
        <p:nvSpPr>
          <p:cNvPr id="6" name="Rectangle 5"/>
          <p:cNvSpPr/>
          <p:nvPr/>
        </p:nvSpPr>
        <p:spPr>
          <a:xfrm>
            <a:off x="3259352" y="6305034"/>
            <a:ext cx="6028573" cy="369332"/>
          </a:xfrm>
          <a:prstGeom prst="rect">
            <a:avLst/>
          </a:prstGeom>
        </p:spPr>
        <p:txBody>
          <a:bodyPr wrap="none">
            <a:spAutoFit/>
          </a:bodyPr>
          <a:lstStyle/>
          <a:p>
            <a:pPr algn="ctr"/>
            <a:r>
              <a:rPr lang="en-US" dirty="0">
                <a:solidFill>
                  <a:schemeClr val="bg2">
                    <a:lumMod val="75000"/>
                  </a:schemeClr>
                </a:solidFill>
              </a:rPr>
              <a:t>Using </a:t>
            </a:r>
            <a:r>
              <a:rPr lang="en-US" b="1" dirty="0">
                <a:solidFill>
                  <a:schemeClr val="bg2">
                    <a:lumMod val="75000"/>
                  </a:schemeClr>
                </a:solidFill>
              </a:rPr>
              <a:t>known data</a:t>
            </a:r>
            <a:r>
              <a:rPr lang="en-US" dirty="0">
                <a:solidFill>
                  <a:schemeClr val="bg2">
                    <a:lumMod val="75000"/>
                  </a:schemeClr>
                </a:solidFill>
              </a:rPr>
              <a:t>, develop a </a:t>
            </a:r>
            <a:r>
              <a:rPr lang="en-US" b="1" dirty="0">
                <a:solidFill>
                  <a:schemeClr val="bg2">
                    <a:lumMod val="75000"/>
                  </a:schemeClr>
                </a:solidFill>
              </a:rPr>
              <a:t>model</a:t>
            </a:r>
            <a:r>
              <a:rPr lang="en-US" dirty="0">
                <a:solidFill>
                  <a:schemeClr val="bg2">
                    <a:lumMod val="75000"/>
                  </a:schemeClr>
                </a:solidFill>
              </a:rPr>
              <a:t> to </a:t>
            </a:r>
            <a:r>
              <a:rPr lang="en-US" u="sng" dirty="0">
                <a:solidFill>
                  <a:schemeClr val="bg2">
                    <a:lumMod val="75000"/>
                  </a:schemeClr>
                </a:solidFill>
              </a:rPr>
              <a:t>predict</a:t>
            </a:r>
            <a:r>
              <a:rPr lang="en-US" dirty="0">
                <a:solidFill>
                  <a:schemeClr val="bg2">
                    <a:lumMod val="75000"/>
                  </a:schemeClr>
                </a:solidFill>
              </a:rPr>
              <a:t> </a:t>
            </a:r>
            <a:r>
              <a:rPr lang="en-US" b="1" dirty="0">
                <a:solidFill>
                  <a:schemeClr val="bg2">
                    <a:lumMod val="75000"/>
                  </a:schemeClr>
                </a:solidFill>
              </a:rPr>
              <a:t>unknown data</a:t>
            </a:r>
            <a:r>
              <a:rPr lang="en-US" dirty="0">
                <a:solidFill>
                  <a:schemeClr val="bg2">
                    <a:lumMod val="75000"/>
                  </a:schemeClr>
                </a:solidFill>
              </a:rPr>
              <a:t>.</a:t>
            </a:r>
          </a:p>
        </p:txBody>
      </p:sp>
      <p:grpSp>
        <p:nvGrpSpPr>
          <p:cNvPr id="21" name="Group 20"/>
          <p:cNvGrpSpPr/>
          <p:nvPr/>
        </p:nvGrpSpPr>
        <p:grpSpPr>
          <a:xfrm>
            <a:off x="4887629" y="1028700"/>
            <a:ext cx="2416742" cy="5144536"/>
            <a:chOff x="4457735" y="1160498"/>
            <a:chExt cx="2416742" cy="5144536"/>
          </a:xfrm>
        </p:grpSpPr>
        <p:pic>
          <p:nvPicPr>
            <p:cNvPr id="7" name="Content Placeholder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754306" y="1749279"/>
              <a:ext cx="784158" cy="689772"/>
            </a:xfrm>
            <a:prstGeom prst="rect">
              <a:avLst/>
            </a:prstGeom>
          </p:spPr>
        </p:pic>
        <p:pic>
          <p:nvPicPr>
            <p:cNvPr id="8" name="Content Placeholder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754306" y="2439051"/>
              <a:ext cx="784158" cy="689772"/>
            </a:xfrm>
            <a:prstGeom prst="rect">
              <a:avLst/>
            </a:prstGeom>
          </p:spPr>
        </p:pic>
        <p:pic>
          <p:nvPicPr>
            <p:cNvPr id="9" name="Content Placeholder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754306" y="3128823"/>
              <a:ext cx="784158" cy="689772"/>
            </a:xfrm>
            <a:prstGeom prst="rect">
              <a:avLst/>
            </a:prstGeom>
          </p:spPr>
        </p:pic>
        <p:pic>
          <p:nvPicPr>
            <p:cNvPr id="10" name="Content Placeholder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754306" y="3818595"/>
              <a:ext cx="784158" cy="689772"/>
            </a:xfrm>
            <a:prstGeom prst="rect">
              <a:avLst/>
            </a:prstGeom>
          </p:spPr>
        </p:pic>
        <p:pic>
          <p:nvPicPr>
            <p:cNvPr id="11" name="Content Placeholder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754306" y="5615262"/>
              <a:ext cx="784158" cy="689772"/>
            </a:xfrm>
            <a:prstGeom prst="rect">
              <a:avLst/>
            </a:prstGeom>
          </p:spPr>
        </p:pic>
        <p:sp>
          <p:nvSpPr>
            <p:cNvPr id="12" name="TextBox 11"/>
            <p:cNvSpPr txBox="1"/>
            <p:nvPr/>
          </p:nvSpPr>
          <p:spPr>
            <a:xfrm>
              <a:off x="4457735" y="1160498"/>
              <a:ext cx="1377300" cy="369332"/>
            </a:xfrm>
            <a:prstGeom prst="rect">
              <a:avLst/>
            </a:prstGeom>
            <a:noFill/>
          </p:spPr>
          <p:txBody>
            <a:bodyPr wrap="none" rtlCol="0">
              <a:spAutoFit/>
            </a:bodyPr>
            <a:lstStyle/>
            <a:p>
              <a:r>
                <a:rPr lang="en-US" u="sng" dirty="0"/>
                <a:t>Documents</a:t>
              </a:r>
            </a:p>
          </p:txBody>
        </p:sp>
        <p:sp>
          <p:nvSpPr>
            <p:cNvPr id="13" name="TextBox 12"/>
            <p:cNvSpPr txBox="1"/>
            <p:nvPr/>
          </p:nvSpPr>
          <p:spPr>
            <a:xfrm>
              <a:off x="5963074" y="1160498"/>
              <a:ext cx="881973" cy="369332"/>
            </a:xfrm>
            <a:prstGeom prst="rect">
              <a:avLst/>
            </a:prstGeom>
            <a:noFill/>
          </p:spPr>
          <p:txBody>
            <a:bodyPr wrap="none" rtlCol="0">
              <a:spAutoFit/>
            </a:bodyPr>
            <a:lstStyle/>
            <a:p>
              <a:r>
                <a:rPr lang="en-US" u="sng" dirty="0"/>
                <a:t>Labels</a:t>
              </a:r>
            </a:p>
          </p:txBody>
        </p:sp>
        <p:sp>
          <p:nvSpPr>
            <p:cNvPr id="14" name="TextBox 13"/>
            <p:cNvSpPr txBox="1"/>
            <p:nvPr/>
          </p:nvSpPr>
          <p:spPr>
            <a:xfrm>
              <a:off x="6057779" y="1758482"/>
              <a:ext cx="692562" cy="369332"/>
            </a:xfrm>
            <a:prstGeom prst="rect">
              <a:avLst/>
            </a:prstGeom>
            <a:noFill/>
          </p:spPr>
          <p:txBody>
            <a:bodyPr wrap="none" rtlCol="0">
              <a:spAutoFit/>
            </a:bodyPr>
            <a:lstStyle/>
            <a:p>
              <a:r>
                <a:rPr lang="en-US" dirty="0"/>
                <a:t>Tech</a:t>
              </a:r>
            </a:p>
          </p:txBody>
        </p:sp>
        <p:sp>
          <p:nvSpPr>
            <p:cNvPr id="15" name="TextBox 14"/>
            <p:cNvSpPr txBox="1"/>
            <p:nvPr/>
          </p:nvSpPr>
          <p:spPr>
            <a:xfrm>
              <a:off x="5972692" y="2599271"/>
              <a:ext cx="872355" cy="369332"/>
            </a:xfrm>
            <a:prstGeom prst="rect">
              <a:avLst/>
            </a:prstGeom>
            <a:noFill/>
          </p:spPr>
          <p:txBody>
            <a:bodyPr wrap="none" rtlCol="0">
              <a:spAutoFit/>
            </a:bodyPr>
            <a:lstStyle/>
            <a:p>
              <a:pPr algn="ctr"/>
              <a:r>
                <a:rPr lang="en-US" dirty="0"/>
                <a:t>Health</a:t>
              </a:r>
            </a:p>
          </p:txBody>
        </p:sp>
        <p:sp>
          <p:nvSpPr>
            <p:cNvPr id="16" name="TextBox 15"/>
            <p:cNvSpPr txBox="1"/>
            <p:nvPr/>
          </p:nvSpPr>
          <p:spPr>
            <a:xfrm>
              <a:off x="5933642" y="3255394"/>
              <a:ext cx="940835" cy="369332"/>
            </a:xfrm>
            <a:prstGeom prst="rect">
              <a:avLst/>
            </a:prstGeom>
            <a:noFill/>
          </p:spPr>
          <p:txBody>
            <a:bodyPr wrap="none" rtlCol="0">
              <a:spAutoFit/>
            </a:bodyPr>
            <a:lstStyle/>
            <a:p>
              <a:r>
                <a:rPr lang="en-US" dirty="0"/>
                <a:t>Politics</a:t>
              </a:r>
            </a:p>
          </p:txBody>
        </p:sp>
        <p:sp>
          <p:nvSpPr>
            <p:cNvPr id="17" name="TextBox 16"/>
            <p:cNvSpPr txBox="1"/>
            <p:nvPr/>
          </p:nvSpPr>
          <p:spPr>
            <a:xfrm>
              <a:off x="5904212" y="3863288"/>
              <a:ext cx="940835" cy="369332"/>
            </a:xfrm>
            <a:prstGeom prst="rect">
              <a:avLst/>
            </a:prstGeom>
            <a:noFill/>
          </p:spPr>
          <p:txBody>
            <a:bodyPr wrap="none" rtlCol="0">
              <a:spAutoFit/>
            </a:bodyPr>
            <a:lstStyle/>
            <a:p>
              <a:r>
                <a:rPr lang="en-US" dirty="0"/>
                <a:t>Politics</a:t>
              </a:r>
            </a:p>
          </p:txBody>
        </p:sp>
        <p:sp>
          <p:nvSpPr>
            <p:cNvPr id="18" name="TextBox 17"/>
            <p:cNvSpPr txBox="1"/>
            <p:nvPr/>
          </p:nvSpPr>
          <p:spPr>
            <a:xfrm>
              <a:off x="5986863" y="5775482"/>
              <a:ext cx="858184" cy="369332"/>
            </a:xfrm>
            <a:prstGeom prst="rect">
              <a:avLst/>
            </a:prstGeom>
            <a:noFill/>
          </p:spPr>
          <p:txBody>
            <a:bodyPr wrap="none" rtlCol="0">
              <a:spAutoFit/>
            </a:bodyPr>
            <a:lstStyle/>
            <a:p>
              <a:r>
                <a:rPr lang="en-US" dirty="0"/>
                <a:t>Sports</a:t>
              </a:r>
            </a:p>
          </p:txBody>
        </p:sp>
        <p:cxnSp>
          <p:nvCxnSpPr>
            <p:cNvPr id="19" name="Straight Connector 18"/>
            <p:cNvCxnSpPr>
              <a:stCxn id="10" idx="2"/>
            </p:cNvCxnSpPr>
            <p:nvPr/>
          </p:nvCxnSpPr>
          <p:spPr>
            <a:xfrm>
              <a:off x="5146385" y="4508367"/>
              <a:ext cx="0" cy="1010480"/>
            </a:xfrm>
            <a:prstGeom prst="line">
              <a:avLst/>
            </a:prstGeom>
            <a:ln w="19050">
              <a:prstDash val="dash"/>
            </a:ln>
          </p:spPr>
          <p:style>
            <a:lnRef idx="1">
              <a:schemeClr val="dk1"/>
            </a:lnRef>
            <a:fillRef idx="0">
              <a:schemeClr val="dk1"/>
            </a:fillRef>
            <a:effectRef idx="0">
              <a:schemeClr val="dk1"/>
            </a:effectRef>
            <a:fontRef idx="minor">
              <a:schemeClr val="tx1"/>
            </a:fontRef>
          </p:style>
        </p:cxnSp>
        <p:cxnSp>
          <p:nvCxnSpPr>
            <p:cNvPr id="20" name="Straight Connector 19"/>
            <p:cNvCxnSpPr/>
            <p:nvPr/>
          </p:nvCxnSpPr>
          <p:spPr>
            <a:xfrm>
              <a:off x="6372382" y="4508367"/>
              <a:ext cx="0" cy="1010480"/>
            </a:xfrm>
            <a:prstGeom prst="line">
              <a:avLst/>
            </a:prstGeom>
            <a:ln w="19050">
              <a:prstDash val="dash"/>
            </a:ln>
          </p:spPr>
          <p:style>
            <a:lnRef idx="1">
              <a:schemeClr val="dk1"/>
            </a:lnRef>
            <a:fillRef idx="0">
              <a:schemeClr val="dk1"/>
            </a:fillRef>
            <a:effectRef idx="0">
              <a:schemeClr val="dk1"/>
            </a:effectRef>
            <a:fontRef idx="minor">
              <a:schemeClr val="tx1"/>
            </a:fontRef>
          </p:style>
        </p:cxnSp>
      </p:grpSp>
      <p:sp>
        <p:nvSpPr>
          <p:cNvPr id="22" name="Rectangular Callout 21"/>
          <p:cNvSpPr/>
          <p:nvPr/>
        </p:nvSpPr>
        <p:spPr>
          <a:xfrm>
            <a:off x="547926" y="3016306"/>
            <a:ext cx="3144417" cy="2030754"/>
          </a:xfrm>
          <a:prstGeom prst="wedgeRectCallout">
            <a:avLst>
              <a:gd name="adj1" fmla="val 95650"/>
              <a:gd name="adj2" fmla="val -35074"/>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Documents consist of unstructured text. Machine learning typically assumes a more structured format of examples</a:t>
            </a:r>
          </a:p>
        </p:txBody>
      </p:sp>
      <p:sp>
        <p:nvSpPr>
          <p:cNvPr id="2" name="TextBox 1"/>
          <p:cNvSpPr txBox="1"/>
          <p:nvPr/>
        </p:nvSpPr>
        <p:spPr>
          <a:xfrm>
            <a:off x="547926" y="5298798"/>
            <a:ext cx="3276942" cy="523220"/>
          </a:xfrm>
          <a:prstGeom prst="rect">
            <a:avLst/>
          </a:prstGeom>
          <a:noFill/>
        </p:spPr>
        <p:txBody>
          <a:bodyPr wrap="square" rtlCol="0">
            <a:spAutoFit/>
          </a:bodyPr>
          <a:lstStyle/>
          <a:p>
            <a:r>
              <a:rPr lang="en-US" sz="2800" dirty="0">
                <a:solidFill>
                  <a:srgbClr val="FF0000"/>
                </a:solidFill>
              </a:rPr>
              <a:t>Process the raw data</a:t>
            </a:r>
          </a:p>
        </p:txBody>
      </p:sp>
      <p:pic>
        <p:nvPicPr>
          <p:cNvPr id="23" name="Grafik 22">
            <a:extLst>
              <a:ext uri="{FF2B5EF4-FFF2-40B4-BE49-F238E27FC236}">
                <a16:creationId xmlns:a16="http://schemas.microsoft.com/office/drawing/2014/main" id="{17F23C7F-4A04-48C2-A206-FB0C086553FC}"/>
              </a:ext>
            </a:extLst>
          </p:cNvPr>
          <p:cNvPicPr>
            <a:picLocks noChangeAspect="1"/>
          </p:cNvPicPr>
          <p:nvPr/>
        </p:nvPicPr>
        <p:blipFill>
          <a:blip r:embed="rId3"/>
          <a:stretch>
            <a:fillRect/>
          </a:stretch>
        </p:blipFill>
        <p:spPr>
          <a:xfrm>
            <a:off x="152400" y="6121400"/>
            <a:ext cx="2143125" cy="561975"/>
          </a:xfrm>
          <a:prstGeom prst="rect">
            <a:avLst/>
          </a:prstGeom>
        </p:spPr>
      </p:pic>
    </p:spTree>
    <p:extLst>
      <p:ext uri="{BB962C8B-B14F-4D97-AF65-F5344CB8AC3E}">
        <p14:creationId xmlns:p14="http://schemas.microsoft.com/office/powerpoint/2010/main" val="437414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Feature vector</a:t>
            </a:r>
          </a:p>
        </p:txBody>
      </p:sp>
      <p:grpSp>
        <p:nvGrpSpPr>
          <p:cNvPr id="14" name="Group 13"/>
          <p:cNvGrpSpPr/>
          <p:nvPr/>
        </p:nvGrpSpPr>
        <p:grpSpPr>
          <a:xfrm>
            <a:off x="398213" y="3595283"/>
            <a:ext cx="2294187" cy="2092750"/>
            <a:chOff x="398213" y="3595283"/>
            <a:chExt cx="2294187" cy="2092750"/>
          </a:xfrm>
        </p:grpSpPr>
        <p:grpSp>
          <p:nvGrpSpPr>
            <p:cNvPr id="9" name="Group 8"/>
            <p:cNvGrpSpPr/>
            <p:nvPr/>
          </p:nvGrpSpPr>
          <p:grpSpPr>
            <a:xfrm>
              <a:off x="398213" y="3954244"/>
              <a:ext cx="2294187" cy="1733789"/>
              <a:chOff x="398213" y="3954244"/>
              <a:chExt cx="2294187" cy="1733789"/>
            </a:xfrm>
          </p:grpSpPr>
          <p:sp>
            <p:nvSpPr>
              <p:cNvPr id="4" name="Flowchart: Magnetic Disk 3"/>
              <p:cNvSpPr/>
              <p:nvPr/>
            </p:nvSpPr>
            <p:spPr>
              <a:xfrm>
                <a:off x="398213" y="3954244"/>
                <a:ext cx="1056640" cy="1733789"/>
              </a:xfrm>
              <a:prstGeom prst="flowChartMagneticDisk">
                <a:avLst/>
              </a:prstGeom>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63641" y="4232691"/>
                <a:ext cx="1628759" cy="1391709"/>
              </a:xfrm>
              <a:prstGeom prst="rect">
                <a:avLst/>
              </a:prstGeom>
            </p:spPr>
          </p:pic>
        </p:grpSp>
        <p:sp>
          <p:nvSpPr>
            <p:cNvPr id="11" name="TextBox 10"/>
            <p:cNvSpPr txBox="1"/>
            <p:nvPr/>
          </p:nvSpPr>
          <p:spPr>
            <a:xfrm>
              <a:off x="774681" y="3595283"/>
              <a:ext cx="1298945" cy="369332"/>
            </a:xfrm>
            <a:prstGeom prst="rect">
              <a:avLst/>
            </a:prstGeom>
            <a:noFill/>
          </p:spPr>
          <p:txBody>
            <a:bodyPr wrap="none" rtlCol="0">
              <a:spAutoFit/>
            </a:bodyPr>
            <a:lstStyle/>
            <a:p>
              <a:r>
                <a:rPr lang="en-US" dirty="0"/>
                <a:t>Known data</a:t>
              </a:r>
            </a:p>
          </p:txBody>
        </p:sp>
      </p:grpSp>
      <p:grpSp>
        <p:nvGrpSpPr>
          <p:cNvPr id="20" name="Group 19"/>
          <p:cNvGrpSpPr/>
          <p:nvPr/>
        </p:nvGrpSpPr>
        <p:grpSpPr>
          <a:xfrm>
            <a:off x="965200" y="4917440"/>
            <a:ext cx="1818640" cy="736895"/>
            <a:chOff x="965200" y="4917440"/>
            <a:chExt cx="1818640" cy="736895"/>
          </a:xfrm>
        </p:grpSpPr>
        <p:sp>
          <p:nvSpPr>
            <p:cNvPr id="8" name="Rectangle 7"/>
            <p:cNvSpPr/>
            <p:nvPr/>
          </p:nvSpPr>
          <p:spPr>
            <a:xfrm>
              <a:off x="965200" y="4917440"/>
              <a:ext cx="1818640" cy="21336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1219339" y="5315781"/>
              <a:ext cx="1338636" cy="338554"/>
            </a:xfrm>
            <a:prstGeom prst="rect">
              <a:avLst/>
            </a:prstGeom>
            <a:noFill/>
          </p:spPr>
          <p:txBody>
            <a:bodyPr wrap="none" rtlCol="0">
              <a:spAutoFit/>
            </a:bodyPr>
            <a:lstStyle/>
            <a:p>
              <a:r>
                <a:rPr lang="en-US" sz="1600" b="1" dirty="0">
                  <a:solidFill>
                    <a:srgbClr val="FF0000"/>
                  </a:solidFill>
                </a:rPr>
                <a:t>Data instance</a:t>
              </a:r>
            </a:p>
          </p:txBody>
        </p:sp>
        <p:cxnSp>
          <p:nvCxnSpPr>
            <p:cNvPr id="18" name="Straight Arrow Connector 17"/>
            <p:cNvCxnSpPr>
              <a:endCxn id="8" idx="2"/>
            </p:cNvCxnSpPr>
            <p:nvPr/>
          </p:nvCxnSpPr>
          <p:spPr>
            <a:xfrm flipV="1">
              <a:off x="1874519" y="5130800"/>
              <a:ext cx="1" cy="27861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36" name="TextBox 35"/>
          <p:cNvSpPr txBox="1"/>
          <p:nvPr/>
        </p:nvSpPr>
        <p:spPr>
          <a:xfrm>
            <a:off x="5360546" y="1485787"/>
            <a:ext cx="710451" cy="584775"/>
          </a:xfrm>
          <a:prstGeom prst="rect">
            <a:avLst/>
          </a:prstGeom>
          <a:noFill/>
        </p:spPr>
        <p:txBody>
          <a:bodyPr wrap="none" rtlCol="0">
            <a:spAutoFit/>
          </a:bodyPr>
          <a:lstStyle/>
          <a:p>
            <a:r>
              <a:rPr lang="en-US" sz="3200" b="1" dirty="0"/>
              <a:t>i.e.</a:t>
            </a:r>
          </a:p>
        </p:txBody>
      </p:sp>
      <p:grpSp>
        <p:nvGrpSpPr>
          <p:cNvPr id="24" name="Group 23"/>
          <p:cNvGrpSpPr/>
          <p:nvPr/>
        </p:nvGrpSpPr>
        <p:grpSpPr>
          <a:xfrm>
            <a:off x="4717142" y="3403273"/>
            <a:ext cx="5796523" cy="563535"/>
            <a:chOff x="4817554" y="2848094"/>
            <a:chExt cx="5796523" cy="563535"/>
          </a:xfrm>
        </p:grpSpPr>
        <p:cxnSp>
          <p:nvCxnSpPr>
            <p:cNvPr id="10" name="Straight Connector 9"/>
            <p:cNvCxnSpPr/>
            <p:nvPr/>
          </p:nvCxnSpPr>
          <p:spPr>
            <a:xfrm>
              <a:off x="9333230" y="3409436"/>
              <a:ext cx="1130300" cy="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4932680" y="3411629"/>
              <a:ext cx="4107785"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6" name="Rectangle 5"/>
            <p:cNvSpPr/>
            <p:nvPr/>
          </p:nvSpPr>
          <p:spPr>
            <a:xfrm>
              <a:off x="4817554" y="2848094"/>
              <a:ext cx="5796523" cy="523220"/>
            </a:xfrm>
            <a:prstGeom prst="rect">
              <a:avLst/>
            </a:prstGeom>
            <a:ln>
              <a:solidFill>
                <a:srgbClr val="FF0000"/>
              </a:solidFill>
            </a:ln>
          </p:spPr>
          <p:txBody>
            <a:bodyPr wrap="none">
              <a:spAutoFit/>
            </a:bodyPr>
            <a:lstStyle/>
            <a:p>
              <a:r>
                <a:rPr lang="en-US" sz="2800" dirty="0"/>
                <a:t>{40, (180, 82), (11,7), 70, …..} : Healthy</a:t>
              </a:r>
            </a:p>
          </p:txBody>
        </p:sp>
      </p:grpSp>
      <p:grpSp>
        <p:nvGrpSpPr>
          <p:cNvPr id="37" name="Group 36"/>
          <p:cNvGrpSpPr/>
          <p:nvPr/>
        </p:nvGrpSpPr>
        <p:grpSpPr>
          <a:xfrm>
            <a:off x="3734839" y="2566907"/>
            <a:ext cx="1306426" cy="907813"/>
            <a:chOff x="4982614" y="2566907"/>
            <a:chExt cx="1306426" cy="907813"/>
          </a:xfrm>
        </p:grpSpPr>
        <p:cxnSp>
          <p:nvCxnSpPr>
            <p:cNvPr id="26" name="Straight Arrow Connector 25"/>
            <p:cNvCxnSpPr/>
            <p:nvPr/>
          </p:nvCxnSpPr>
          <p:spPr>
            <a:xfrm>
              <a:off x="5252720" y="2936240"/>
              <a:ext cx="1036320" cy="53848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4982614" y="2566907"/>
              <a:ext cx="540212" cy="369332"/>
            </a:xfrm>
            <a:prstGeom prst="rect">
              <a:avLst/>
            </a:prstGeom>
            <a:noFill/>
          </p:spPr>
          <p:txBody>
            <a:bodyPr wrap="none" rtlCol="0">
              <a:spAutoFit/>
            </a:bodyPr>
            <a:lstStyle/>
            <a:p>
              <a:r>
                <a:rPr lang="en-US" dirty="0"/>
                <a:t>Age</a:t>
              </a:r>
            </a:p>
          </p:txBody>
        </p:sp>
      </p:grpSp>
      <p:grpSp>
        <p:nvGrpSpPr>
          <p:cNvPr id="38" name="Group 37"/>
          <p:cNvGrpSpPr/>
          <p:nvPr/>
        </p:nvGrpSpPr>
        <p:grpSpPr>
          <a:xfrm>
            <a:off x="5368725" y="2527649"/>
            <a:ext cx="1563377" cy="971496"/>
            <a:chOff x="6616500" y="2527649"/>
            <a:chExt cx="1563377" cy="971496"/>
          </a:xfrm>
        </p:grpSpPr>
        <p:cxnSp>
          <p:nvCxnSpPr>
            <p:cNvPr id="28" name="Straight Arrow Connector 27"/>
            <p:cNvCxnSpPr/>
            <p:nvPr/>
          </p:nvCxnSpPr>
          <p:spPr>
            <a:xfrm>
              <a:off x="7352183" y="2855628"/>
              <a:ext cx="3242" cy="64351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6616500" y="2527649"/>
              <a:ext cx="1563377" cy="369332"/>
            </a:xfrm>
            <a:prstGeom prst="rect">
              <a:avLst/>
            </a:prstGeom>
            <a:noFill/>
          </p:spPr>
          <p:txBody>
            <a:bodyPr wrap="none" rtlCol="0">
              <a:spAutoFit/>
            </a:bodyPr>
            <a:lstStyle/>
            <a:p>
              <a:r>
                <a:rPr lang="en-US" dirty="0"/>
                <a:t>Height/Weight</a:t>
              </a:r>
            </a:p>
          </p:txBody>
        </p:sp>
      </p:grpSp>
      <p:grpSp>
        <p:nvGrpSpPr>
          <p:cNvPr id="39" name="Group 38"/>
          <p:cNvGrpSpPr/>
          <p:nvPr/>
        </p:nvGrpSpPr>
        <p:grpSpPr>
          <a:xfrm>
            <a:off x="6601690" y="2122140"/>
            <a:ext cx="1586075" cy="1352580"/>
            <a:chOff x="7849465" y="2122140"/>
            <a:chExt cx="1586075" cy="1352580"/>
          </a:xfrm>
        </p:grpSpPr>
        <p:cxnSp>
          <p:nvCxnSpPr>
            <p:cNvPr id="31" name="Straight Arrow Connector 30"/>
            <p:cNvCxnSpPr>
              <a:stCxn id="32" idx="2"/>
            </p:cNvCxnSpPr>
            <p:nvPr/>
          </p:nvCxnSpPr>
          <p:spPr>
            <a:xfrm>
              <a:off x="8642503" y="2491472"/>
              <a:ext cx="3242" cy="9832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7849465" y="2122140"/>
              <a:ext cx="1586075" cy="369332"/>
            </a:xfrm>
            <a:prstGeom prst="rect">
              <a:avLst/>
            </a:prstGeom>
            <a:noFill/>
          </p:spPr>
          <p:txBody>
            <a:bodyPr wrap="none" rtlCol="0">
              <a:spAutoFit/>
            </a:bodyPr>
            <a:lstStyle/>
            <a:p>
              <a:r>
                <a:rPr lang="en-US" dirty="0"/>
                <a:t>Blood Pressure</a:t>
              </a:r>
            </a:p>
          </p:txBody>
        </p:sp>
      </p:grpSp>
      <p:grpSp>
        <p:nvGrpSpPr>
          <p:cNvPr id="40" name="Group 39"/>
          <p:cNvGrpSpPr/>
          <p:nvPr/>
        </p:nvGrpSpPr>
        <p:grpSpPr>
          <a:xfrm>
            <a:off x="7529439" y="2549925"/>
            <a:ext cx="1310167" cy="977542"/>
            <a:chOff x="8777214" y="2549925"/>
            <a:chExt cx="1310167" cy="977542"/>
          </a:xfrm>
        </p:grpSpPr>
        <p:cxnSp>
          <p:nvCxnSpPr>
            <p:cNvPr id="34" name="Straight Arrow Connector 33"/>
            <p:cNvCxnSpPr/>
            <p:nvPr/>
          </p:nvCxnSpPr>
          <p:spPr>
            <a:xfrm>
              <a:off x="9432298" y="2883950"/>
              <a:ext cx="3242" cy="64351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8777214" y="2549925"/>
              <a:ext cx="1310167" cy="369332"/>
            </a:xfrm>
            <a:prstGeom prst="rect">
              <a:avLst/>
            </a:prstGeom>
            <a:noFill/>
          </p:spPr>
          <p:txBody>
            <a:bodyPr wrap="none" rtlCol="0">
              <a:spAutoFit/>
            </a:bodyPr>
            <a:lstStyle/>
            <a:p>
              <a:r>
                <a:rPr lang="en-US" dirty="0"/>
                <a:t>Hearth Rate</a:t>
              </a:r>
            </a:p>
          </p:txBody>
        </p:sp>
      </p:grpSp>
      <p:grpSp>
        <p:nvGrpSpPr>
          <p:cNvPr id="3" name="Group 2"/>
          <p:cNvGrpSpPr/>
          <p:nvPr/>
        </p:nvGrpSpPr>
        <p:grpSpPr>
          <a:xfrm>
            <a:off x="9455382" y="4000572"/>
            <a:ext cx="691215" cy="1210576"/>
            <a:chOff x="5036769" y="4032440"/>
            <a:chExt cx="691215" cy="1210576"/>
          </a:xfrm>
        </p:grpSpPr>
        <p:cxnSp>
          <p:nvCxnSpPr>
            <p:cNvPr id="33" name="Straight Arrow Connector 32"/>
            <p:cNvCxnSpPr/>
            <p:nvPr/>
          </p:nvCxnSpPr>
          <p:spPr>
            <a:xfrm flipH="1" flipV="1">
              <a:off x="5378369" y="4032440"/>
              <a:ext cx="3256" cy="88500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5036769" y="4873684"/>
              <a:ext cx="691215" cy="369332"/>
            </a:xfrm>
            <a:prstGeom prst="rect">
              <a:avLst/>
            </a:prstGeom>
            <a:noFill/>
          </p:spPr>
          <p:txBody>
            <a:bodyPr wrap="none" rtlCol="0">
              <a:spAutoFit/>
            </a:bodyPr>
            <a:lstStyle/>
            <a:p>
              <a:r>
                <a:rPr lang="en-US" b="1" dirty="0">
                  <a:solidFill>
                    <a:srgbClr val="FF0000"/>
                  </a:solidFill>
                </a:rPr>
                <a:t>Label</a:t>
              </a:r>
            </a:p>
          </p:txBody>
        </p:sp>
      </p:grpSp>
      <p:grpSp>
        <p:nvGrpSpPr>
          <p:cNvPr id="5" name="Group 4"/>
          <p:cNvGrpSpPr/>
          <p:nvPr/>
        </p:nvGrpSpPr>
        <p:grpSpPr>
          <a:xfrm>
            <a:off x="6405907" y="4011394"/>
            <a:ext cx="1003736" cy="1162199"/>
            <a:chOff x="8405938" y="4073178"/>
            <a:chExt cx="1003736" cy="1162199"/>
          </a:xfrm>
        </p:grpSpPr>
        <p:cxnSp>
          <p:nvCxnSpPr>
            <p:cNvPr id="41" name="Straight Arrow Connector 40"/>
            <p:cNvCxnSpPr/>
            <p:nvPr/>
          </p:nvCxnSpPr>
          <p:spPr>
            <a:xfrm flipV="1">
              <a:off x="8909050" y="4073178"/>
              <a:ext cx="2458" cy="87283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8405938" y="4866045"/>
              <a:ext cx="1003736" cy="369332"/>
            </a:xfrm>
            <a:prstGeom prst="rect">
              <a:avLst/>
            </a:prstGeom>
            <a:noFill/>
          </p:spPr>
          <p:txBody>
            <a:bodyPr wrap="none" rtlCol="0">
              <a:spAutoFit/>
            </a:bodyPr>
            <a:lstStyle/>
            <a:p>
              <a:r>
                <a:rPr lang="en-US" b="1" dirty="0">
                  <a:solidFill>
                    <a:srgbClr val="FF0000"/>
                  </a:solidFill>
                </a:rPr>
                <a:t>Features</a:t>
              </a:r>
            </a:p>
          </p:txBody>
        </p:sp>
      </p:grpSp>
      <p:grpSp>
        <p:nvGrpSpPr>
          <p:cNvPr id="16" name="Group 15"/>
          <p:cNvGrpSpPr/>
          <p:nvPr/>
        </p:nvGrpSpPr>
        <p:grpSpPr>
          <a:xfrm>
            <a:off x="6909018" y="5173879"/>
            <a:ext cx="2887963" cy="767952"/>
            <a:chOff x="5378368" y="5290432"/>
            <a:chExt cx="3530681" cy="767952"/>
          </a:xfrm>
        </p:grpSpPr>
        <p:sp>
          <p:nvSpPr>
            <p:cNvPr id="13" name="Left Brace 12"/>
            <p:cNvSpPr/>
            <p:nvPr/>
          </p:nvSpPr>
          <p:spPr>
            <a:xfrm rot="16200000">
              <a:off x="6976725" y="3692075"/>
              <a:ext cx="333968" cy="3530681"/>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4" name="TextBox 43"/>
            <p:cNvSpPr txBox="1"/>
            <p:nvPr/>
          </p:nvSpPr>
          <p:spPr>
            <a:xfrm>
              <a:off x="6351537" y="5689052"/>
              <a:ext cx="1584344" cy="369332"/>
            </a:xfrm>
            <a:prstGeom prst="rect">
              <a:avLst/>
            </a:prstGeom>
            <a:noFill/>
          </p:spPr>
          <p:txBody>
            <a:bodyPr wrap="none" rtlCol="0">
              <a:spAutoFit/>
            </a:bodyPr>
            <a:lstStyle/>
            <a:p>
              <a:r>
                <a:rPr lang="en-US" b="1" dirty="0">
                  <a:solidFill>
                    <a:srgbClr val="FF0000"/>
                  </a:solidFill>
                </a:rPr>
                <a:t>Feature Vector</a:t>
              </a:r>
            </a:p>
          </p:txBody>
        </p:sp>
      </p:grpSp>
      <p:pic>
        <p:nvPicPr>
          <p:cNvPr id="45" name="Grafik 44">
            <a:extLst>
              <a:ext uri="{FF2B5EF4-FFF2-40B4-BE49-F238E27FC236}">
                <a16:creationId xmlns:a16="http://schemas.microsoft.com/office/drawing/2014/main" id="{8BA1034A-FEC8-45F3-BB95-2151DE12871C}"/>
              </a:ext>
            </a:extLst>
          </p:cNvPr>
          <p:cNvPicPr>
            <a:picLocks noChangeAspect="1"/>
          </p:cNvPicPr>
          <p:nvPr/>
        </p:nvPicPr>
        <p:blipFill>
          <a:blip r:embed="rId4"/>
          <a:stretch>
            <a:fillRect/>
          </a:stretch>
        </p:blipFill>
        <p:spPr>
          <a:xfrm>
            <a:off x="152400" y="6121400"/>
            <a:ext cx="2143125" cy="561975"/>
          </a:xfrm>
          <a:prstGeom prst="rect">
            <a:avLst/>
          </a:prstGeom>
        </p:spPr>
      </p:pic>
    </p:spTree>
    <p:extLst>
      <p:ext uri="{BB962C8B-B14F-4D97-AF65-F5344CB8AC3E}">
        <p14:creationId xmlns:p14="http://schemas.microsoft.com/office/powerpoint/2010/main" val="4250774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fade">
                                      <p:cBhvr>
                                        <p:cTn id="11" dur="500"/>
                                        <p:tgtEl>
                                          <p:spTgt spid="20"/>
                                        </p:tgtEl>
                                      </p:cBhvr>
                                    </p:animEffect>
                                  </p:childTnLst>
                                </p:cTn>
                              </p:par>
                            </p:childTnLst>
                          </p:cTn>
                        </p:par>
                      </p:childTnLst>
                    </p:cTn>
                  </p:par>
                  <p:par>
                    <p:cTn id="12" fill="hold">
                      <p:stCondLst>
                        <p:cond delay="indefinite"/>
                      </p:stCondLst>
                      <p:childTnLst>
                        <p:par>
                          <p:cTn id="13" fill="hold">
                            <p:stCondLst>
                              <p:cond delay="0"/>
                            </p:stCondLst>
                            <p:childTnLst>
                              <p:par>
                                <p:cTn id="14" presetID="53" presetClass="entr" presetSubtype="16" fill="hold" nodeType="clickEffect">
                                  <p:stCondLst>
                                    <p:cond delay="0"/>
                                  </p:stCondLst>
                                  <p:childTnLst>
                                    <p:set>
                                      <p:cBhvr>
                                        <p:cTn id="15" dur="1" fill="hold">
                                          <p:stCondLst>
                                            <p:cond delay="0"/>
                                          </p:stCondLst>
                                        </p:cTn>
                                        <p:tgtEl>
                                          <p:spTgt spid="24"/>
                                        </p:tgtEl>
                                        <p:attrNameLst>
                                          <p:attrName>style.visibility</p:attrName>
                                        </p:attrNameLst>
                                      </p:cBhvr>
                                      <p:to>
                                        <p:strVal val="visible"/>
                                      </p:to>
                                    </p:set>
                                    <p:anim calcmode="lin" valueType="num">
                                      <p:cBhvr>
                                        <p:cTn id="16" dur="2000" fill="hold"/>
                                        <p:tgtEl>
                                          <p:spTgt spid="24"/>
                                        </p:tgtEl>
                                        <p:attrNameLst>
                                          <p:attrName>ppt_w</p:attrName>
                                        </p:attrNameLst>
                                      </p:cBhvr>
                                      <p:tavLst>
                                        <p:tav tm="0">
                                          <p:val>
                                            <p:fltVal val="0"/>
                                          </p:val>
                                        </p:tav>
                                        <p:tav tm="100000">
                                          <p:val>
                                            <p:strVal val="#ppt_w"/>
                                          </p:val>
                                        </p:tav>
                                      </p:tavLst>
                                    </p:anim>
                                    <p:anim calcmode="lin" valueType="num">
                                      <p:cBhvr>
                                        <p:cTn id="17" dur="2000" fill="hold"/>
                                        <p:tgtEl>
                                          <p:spTgt spid="24"/>
                                        </p:tgtEl>
                                        <p:attrNameLst>
                                          <p:attrName>ppt_h</p:attrName>
                                        </p:attrNameLst>
                                      </p:cBhvr>
                                      <p:tavLst>
                                        <p:tav tm="0">
                                          <p:val>
                                            <p:fltVal val="0"/>
                                          </p:val>
                                        </p:tav>
                                        <p:tav tm="100000">
                                          <p:val>
                                            <p:strVal val="#ppt_h"/>
                                          </p:val>
                                        </p:tav>
                                      </p:tavLst>
                                    </p:anim>
                                    <p:animEffect transition="in" filter="fade">
                                      <p:cBhvr>
                                        <p:cTn id="18" dur="2000"/>
                                        <p:tgtEl>
                                          <p:spTgt spid="24"/>
                                        </p:tgtEl>
                                      </p:cBhvr>
                                    </p:animEffect>
                                  </p:childTnLst>
                                </p:cTn>
                              </p:par>
                              <p:par>
                                <p:cTn id="19" presetID="42" presetClass="path" presetSubtype="0" accel="50000" decel="50000" fill="hold" nodeType="withEffect">
                                  <p:stCondLst>
                                    <p:cond delay="0"/>
                                  </p:stCondLst>
                                  <p:childTnLst>
                                    <p:animMotion origin="layout" path="M -0.47096 0.2044 L 6.25E-7 1.48148E-6 " pathEditMode="relative" rAng="0" ptsTypes="AA">
                                      <p:cBhvr>
                                        <p:cTn id="20" dur="2000" fill="hold"/>
                                        <p:tgtEl>
                                          <p:spTgt spid="24"/>
                                        </p:tgtEl>
                                        <p:attrNameLst>
                                          <p:attrName>ppt_x</p:attrName>
                                          <p:attrName>ppt_y</p:attrName>
                                        </p:attrNameLst>
                                      </p:cBhvr>
                                      <p:rCtr x="23542" y="-10231"/>
                                    </p:animMotion>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fade">
                                      <p:cBhvr>
                                        <p:cTn id="25" dur="500"/>
                                        <p:tgtEl>
                                          <p:spTgt spid="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fade">
                                      <p:cBhvr>
                                        <p:cTn id="30" dur="500"/>
                                        <p:tgtEl>
                                          <p:spTgt spid="5"/>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fade">
                                      <p:cBhvr>
                                        <p:cTn id="35" dur="500"/>
                                        <p:tgtEl>
                                          <p:spTgt spid="16"/>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36"/>
                                        </p:tgtEl>
                                        <p:attrNameLst>
                                          <p:attrName>style.visibility</p:attrName>
                                        </p:attrNameLst>
                                      </p:cBhvr>
                                      <p:to>
                                        <p:strVal val="visible"/>
                                      </p:to>
                                    </p:set>
                                    <p:animEffect transition="in" filter="fade">
                                      <p:cBhvr>
                                        <p:cTn id="40" dur="500"/>
                                        <p:tgtEl>
                                          <p:spTgt spid="36"/>
                                        </p:tgtEl>
                                      </p:cBhvr>
                                    </p:animEffect>
                                  </p:childTnLst>
                                </p:cTn>
                              </p:par>
                              <p:par>
                                <p:cTn id="41" presetID="10" presetClass="entr" presetSubtype="0" fill="hold" nodeType="withEffect">
                                  <p:stCondLst>
                                    <p:cond delay="0"/>
                                  </p:stCondLst>
                                  <p:childTnLst>
                                    <p:set>
                                      <p:cBhvr>
                                        <p:cTn id="42" dur="1" fill="hold">
                                          <p:stCondLst>
                                            <p:cond delay="0"/>
                                          </p:stCondLst>
                                        </p:cTn>
                                        <p:tgtEl>
                                          <p:spTgt spid="37"/>
                                        </p:tgtEl>
                                        <p:attrNameLst>
                                          <p:attrName>style.visibility</p:attrName>
                                        </p:attrNameLst>
                                      </p:cBhvr>
                                      <p:to>
                                        <p:strVal val="visible"/>
                                      </p:to>
                                    </p:set>
                                    <p:animEffect transition="in" filter="fade">
                                      <p:cBhvr>
                                        <p:cTn id="43" dur="500"/>
                                        <p:tgtEl>
                                          <p:spTgt spid="37"/>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38"/>
                                        </p:tgtEl>
                                        <p:attrNameLst>
                                          <p:attrName>style.visibility</p:attrName>
                                        </p:attrNameLst>
                                      </p:cBhvr>
                                      <p:to>
                                        <p:strVal val="visible"/>
                                      </p:to>
                                    </p:set>
                                    <p:animEffect transition="in" filter="fade">
                                      <p:cBhvr>
                                        <p:cTn id="48" dur="500"/>
                                        <p:tgtEl>
                                          <p:spTgt spid="38"/>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39"/>
                                        </p:tgtEl>
                                        <p:attrNameLst>
                                          <p:attrName>style.visibility</p:attrName>
                                        </p:attrNameLst>
                                      </p:cBhvr>
                                      <p:to>
                                        <p:strVal val="visible"/>
                                      </p:to>
                                    </p:set>
                                    <p:animEffect transition="in" filter="fade">
                                      <p:cBhvr>
                                        <p:cTn id="53" dur="500"/>
                                        <p:tgtEl>
                                          <p:spTgt spid="39"/>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40"/>
                                        </p:tgtEl>
                                        <p:attrNameLst>
                                          <p:attrName>style.visibility</p:attrName>
                                        </p:attrNameLst>
                                      </p:cBhvr>
                                      <p:to>
                                        <p:strVal val="visible"/>
                                      </p:to>
                                    </p:set>
                                    <p:animEffect transition="in" filter="fade">
                                      <p:cBhvr>
                                        <p:cTn id="58"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Developing a Model</a:t>
            </a:r>
          </a:p>
        </p:txBody>
      </p:sp>
      <p:sp>
        <p:nvSpPr>
          <p:cNvPr id="4" name="Rectangle 3"/>
          <p:cNvSpPr/>
          <p:nvPr/>
        </p:nvSpPr>
        <p:spPr>
          <a:xfrm>
            <a:off x="3259352" y="6305034"/>
            <a:ext cx="6028573" cy="369332"/>
          </a:xfrm>
          <a:prstGeom prst="rect">
            <a:avLst/>
          </a:prstGeom>
        </p:spPr>
        <p:txBody>
          <a:bodyPr wrap="none">
            <a:spAutoFit/>
          </a:bodyPr>
          <a:lstStyle/>
          <a:p>
            <a:pPr algn="ctr"/>
            <a:r>
              <a:rPr lang="en-US" dirty="0">
                <a:solidFill>
                  <a:schemeClr val="bg2">
                    <a:lumMod val="75000"/>
                  </a:schemeClr>
                </a:solidFill>
              </a:rPr>
              <a:t>Using </a:t>
            </a:r>
            <a:r>
              <a:rPr lang="en-US" b="1" dirty="0">
                <a:solidFill>
                  <a:schemeClr val="bg2">
                    <a:lumMod val="75000"/>
                  </a:schemeClr>
                </a:solidFill>
              </a:rPr>
              <a:t>known data</a:t>
            </a:r>
            <a:r>
              <a:rPr lang="en-US" dirty="0">
                <a:solidFill>
                  <a:schemeClr val="bg2">
                    <a:lumMod val="75000"/>
                  </a:schemeClr>
                </a:solidFill>
              </a:rPr>
              <a:t>, develop a </a:t>
            </a:r>
            <a:r>
              <a:rPr lang="en-US" b="1" dirty="0">
                <a:solidFill>
                  <a:schemeClr val="bg2">
                    <a:lumMod val="75000"/>
                  </a:schemeClr>
                </a:solidFill>
              </a:rPr>
              <a:t>model</a:t>
            </a:r>
            <a:r>
              <a:rPr lang="en-US" dirty="0">
                <a:solidFill>
                  <a:schemeClr val="bg2">
                    <a:lumMod val="75000"/>
                  </a:schemeClr>
                </a:solidFill>
              </a:rPr>
              <a:t> to </a:t>
            </a:r>
            <a:r>
              <a:rPr lang="en-US" u="sng" dirty="0">
                <a:solidFill>
                  <a:schemeClr val="bg2">
                    <a:lumMod val="75000"/>
                  </a:schemeClr>
                </a:solidFill>
              </a:rPr>
              <a:t>predict</a:t>
            </a:r>
            <a:r>
              <a:rPr lang="en-US" dirty="0">
                <a:solidFill>
                  <a:schemeClr val="bg2">
                    <a:lumMod val="75000"/>
                  </a:schemeClr>
                </a:solidFill>
              </a:rPr>
              <a:t> </a:t>
            </a:r>
            <a:r>
              <a:rPr lang="en-US" b="1" dirty="0">
                <a:solidFill>
                  <a:schemeClr val="bg2">
                    <a:lumMod val="75000"/>
                  </a:schemeClr>
                </a:solidFill>
              </a:rPr>
              <a:t>unknown data</a:t>
            </a:r>
            <a:r>
              <a:rPr lang="en-US" dirty="0">
                <a:solidFill>
                  <a:schemeClr val="bg2">
                    <a:lumMod val="75000"/>
                  </a:schemeClr>
                </a:solidFill>
              </a:rPr>
              <a:t>.</a:t>
            </a:r>
          </a:p>
        </p:txBody>
      </p:sp>
      <p:grpSp>
        <p:nvGrpSpPr>
          <p:cNvPr id="44" name="Group 43"/>
          <p:cNvGrpSpPr/>
          <p:nvPr/>
        </p:nvGrpSpPr>
        <p:grpSpPr>
          <a:xfrm>
            <a:off x="851029" y="1021112"/>
            <a:ext cx="2119272" cy="5007155"/>
            <a:chOff x="851029" y="1021112"/>
            <a:chExt cx="2119272" cy="5007155"/>
          </a:xfrm>
        </p:grpSpPr>
        <p:grpSp>
          <p:nvGrpSpPr>
            <p:cNvPr id="16" name="Group 15"/>
            <p:cNvGrpSpPr/>
            <p:nvPr/>
          </p:nvGrpSpPr>
          <p:grpSpPr>
            <a:xfrm>
              <a:off x="894106" y="1628075"/>
              <a:ext cx="1747094" cy="4400192"/>
              <a:chOff x="4457735" y="1160498"/>
              <a:chExt cx="2463628" cy="5144536"/>
            </a:xfrm>
          </p:grpSpPr>
          <p:pic>
            <p:nvPicPr>
              <p:cNvPr id="17" name="Content Placeholder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754306" y="1749279"/>
                <a:ext cx="784158" cy="689772"/>
              </a:xfrm>
              <a:prstGeom prst="rect">
                <a:avLst/>
              </a:prstGeom>
            </p:spPr>
          </p:pic>
          <p:pic>
            <p:nvPicPr>
              <p:cNvPr id="18" name="Content Placeholder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754306" y="2439051"/>
                <a:ext cx="784158" cy="689772"/>
              </a:xfrm>
              <a:prstGeom prst="rect">
                <a:avLst/>
              </a:prstGeom>
            </p:spPr>
          </p:pic>
          <p:pic>
            <p:nvPicPr>
              <p:cNvPr id="19" name="Content Placeholder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754306" y="3128823"/>
                <a:ext cx="784158" cy="689772"/>
              </a:xfrm>
              <a:prstGeom prst="rect">
                <a:avLst/>
              </a:prstGeom>
            </p:spPr>
          </p:pic>
          <p:pic>
            <p:nvPicPr>
              <p:cNvPr id="20" name="Content Placeholder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754306" y="3818595"/>
                <a:ext cx="784158" cy="689772"/>
              </a:xfrm>
              <a:prstGeom prst="rect">
                <a:avLst/>
              </a:prstGeom>
            </p:spPr>
          </p:pic>
          <p:pic>
            <p:nvPicPr>
              <p:cNvPr id="21" name="Content Placeholder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754306" y="5615262"/>
                <a:ext cx="784158" cy="689772"/>
              </a:xfrm>
              <a:prstGeom prst="rect">
                <a:avLst/>
              </a:prstGeom>
            </p:spPr>
          </p:pic>
          <p:sp>
            <p:nvSpPr>
              <p:cNvPr id="22" name="TextBox 21"/>
              <p:cNvSpPr txBox="1"/>
              <p:nvPr/>
            </p:nvSpPr>
            <p:spPr>
              <a:xfrm>
                <a:off x="4457735" y="1160498"/>
                <a:ext cx="1433480" cy="359841"/>
              </a:xfrm>
              <a:prstGeom prst="rect">
                <a:avLst/>
              </a:prstGeom>
              <a:noFill/>
            </p:spPr>
            <p:txBody>
              <a:bodyPr wrap="none" rtlCol="0">
                <a:spAutoFit/>
              </a:bodyPr>
              <a:lstStyle/>
              <a:p>
                <a:r>
                  <a:rPr lang="en-US" sz="1400" u="sng" dirty="0"/>
                  <a:t>Documents</a:t>
                </a:r>
              </a:p>
            </p:txBody>
          </p:sp>
          <p:sp>
            <p:nvSpPr>
              <p:cNvPr id="23" name="TextBox 22"/>
              <p:cNvSpPr txBox="1"/>
              <p:nvPr/>
            </p:nvSpPr>
            <p:spPr>
              <a:xfrm>
                <a:off x="5963074" y="1160498"/>
                <a:ext cx="906889" cy="359841"/>
              </a:xfrm>
              <a:prstGeom prst="rect">
                <a:avLst/>
              </a:prstGeom>
              <a:noFill/>
            </p:spPr>
            <p:txBody>
              <a:bodyPr wrap="none" rtlCol="0">
                <a:spAutoFit/>
              </a:bodyPr>
              <a:lstStyle/>
              <a:p>
                <a:r>
                  <a:rPr lang="en-US" sz="1400" u="sng" dirty="0"/>
                  <a:t>Labels</a:t>
                </a:r>
              </a:p>
            </p:txBody>
          </p:sp>
          <p:sp>
            <p:nvSpPr>
              <p:cNvPr id="24" name="TextBox 23"/>
              <p:cNvSpPr txBox="1"/>
              <p:nvPr/>
            </p:nvSpPr>
            <p:spPr>
              <a:xfrm>
                <a:off x="6057780" y="1758482"/>
                <a:ext cx="728405" cy="359841"/>
              </a:xfrm>
              <a:prstGeom prst="rect">
                <a:avLst/>
              </a:prstGeom>
              <a:noFill/>
            </p:spPr>
            <p:txBody>
              <a:bodyPr wrap="none" rtlCol="0">
                <a:spAutoFit/>
              </a:bodyPr>
              <a:lstStyle/>
              <a:p>
                <a:r>
                  <a:rPr lang="en-US" sz="1400" dirty="0"/>
                  <a:t>Tech</a:t>
                </a:r>
              </a:p>
            </p:txBody>
          </p:sp>
          <p:sp>
            <p:nvSpPr>
              <p:cNvPr id="25" name="TextBox 24"/>
              <p:cNvSpPr txBox="1"/>
              <p:nvPr/>
            </p:nvSpPr>
            <p:spPr>
              <a:xfrm>
                <a:off x="5936213" y="2599271"/>
                <a:ext cx="945316" cy="359841"/>
              </a:xfrm>
              <a:prstGeom prst="rect">
                <a:avLst/>
              </a:prstGeom>
              <a:noFill/>
            </p:spPr>
            <p:txBody>
              <a:bodyPr wrap="none" rtlCol="0">
                <a:spAutoFit/>
              </a:bodyPr>
              <a:lstStyle/>
              <a:p>
                <a:pPr algn="ctr"/>
                <a:r>
                  <a:rPr lang="en-US" sz="1400" dirty="0"/>
                  <a:t>Health</a:t>
                </a:r>
              </a:p>
            </p:txBody>
          </p:sp>
          <p:sp>
            <p:nvSpPr>
              <p:cNvPr id="26" name="TextBox 25"/>
              <p:cNvSpPr txBox="1"/>
              <p:nvPr/>
            </p:nvSpPr>
            <p:spPr>
              <a:xfrm>
                <a:off x="5933641" y="3255394"/>
                <a:ext cx="987722" cy="359841"/>
              </a:xfrm>
              <a:prstGeom prst="rect">
                <a:avLst/>
              </a:prstGeom>
              <a:noFill/>
            </p:spPr>
            <p:txBody>
              <a:bodyPr wrap="none" rtlCol="0">
                <a:spAutoFit/>
              </a:bodyPr>
              <a:lstStyle/>
              <a:p>
                <a:r>
                  <a:rPr lang="en-US" sz="1400" dirty="0"/>
                  <a:t>Politics</a:t>
                </a:r>
              </a:p>
            </p:txBody>
          </p:sp>
          <p:sp>
            <p:nvSpPr>
              <p:cNvPr id="27" name="TextBox 26"/>
              <p:cNvSpPr txBox="1"/>
              <p:nvPr/>
            </p:nvSpPr>
            <p:spPr>
              <a:xfrm>
                <a:off x="5904212" y="3863289"/>
                <a:ext cx="987722" cy="359841"/>
              </a:xfrm>
              <a:prstGeom prst="rect">
                <a:avLst/>
              </a:prstGeom>
              <a:noFill/>
            </p:spPr>
            <p:txBody>
              <a:bodyPr wrap="none" rtlCol="0">
                <a:spAutoFit/>
              </a:bodyPr>
              <a:lstStyle/>
              <a:p>
                <a:r>
                  <a:rPr lang="en-US" sz="1400" dirty="0"/>
                  <a:t>Politics</a:t>
                </a:r>
              </a:p>
            </p:txBody>
          </p:sp>
          <p:sp>
            <p:nvSpPr>
              <p:cNvPr id="28" name="TextBox 27"/>
              <p:cNvSpPr txBox="1"/>
              <p:nvPr/>
            </p:nvSpPr>
            <p:spPr>
              <a:xfrm>
                <a:off x="5986863" y="5775482"/>
                <a:ext cx="915931" cy="359841"/>
              </a:xfrm>
              <a:prstGeom prst="rect">
                <a:avLst/>
              </a:prstGeom>
              <a:noFill/>
            </p:spPr>
            <p:txBody>
              <a:bodyPr wrap="none" rtlCol="0">
                <a:spAutoFit/>
              </a:bodyPr>
              <a:lstStyle/>
              <a:p>
                <a:r>
                  <a:rPr lang="en-US" sz="1400" dirty="0"/>
                  <a:t>Sports</a:t>
                </a:r>
              </a:p>
            </p:txBody>
          </p:sp>
          <p:cxnSp>
            <p:nvCxnSpPr>
              <p:cNvPr id="29" name="Straight Connector 28"/>
              <p:cNvCxnSpPr>
                <a:stCxn id="20" idx="2"/>
              </p:cNvCxnSpPr>
              <p:nvPr/>
            </p:nvCxnSpPr>
            <p:spPr>
              <a:xfrm>
                <a:off x="5146385" y="4508367"/>
                <a:ext cx="0" cy="1010480"/>
              </a:xfrm>
              <a:prstGeom prst="line">
                <a:avLst/>
              </a:prstGeom>
              <a:ln w="19050">
                <a:prstDash val="dash"/>
              </a:ln>
            </p:spPr>
            <p:style>
              <a:lnRef idx="1">
                <a:schemeClr val="dk1"/>
              </a:lnRef>
              <a:fillRef idx="0">
                <a:schemeClr val="dk1"/>
              </a:fillRef>
              <a:effectRef idx="0">
                <a:schemeClr val="dk1"/>
              </a:effectRef>
              <a:fontRef idx="minor">
                <a:schemeClr val="tx1"/>
              </a:fontRef>
            </p:style>
          </p:cxnSp>
          <p:cxnSp>
            <p:nvCxnSpPr>
              <p:cNvPr id="30" name="Straight Connector 29"/>
              <p:cNvCxnSpPr/>
              <p:nvPr/>
            </p:nvCxnSpPr>
            <p:spPr>
              <a:xfrm>
                <a:off x="6372382" y="4508367"/>
                <a:ext cx="0" cy="1010480"/>
              </a:xfrm>
              <a:prstGeom prst="line">
                <a:avLst/>
              </a:prstGeom>
              <a:ln w="19050">
                <a:prstDash val="dash"/>
              </a:ln>
            </p:spPr>
            <p:style>
              <a:lnRef idx="1">
                <a:schemeClr val="dk1"/>
              </a:lnRef>
              <a:fillRef idx="0">
                <a:schemeClr val="dk1"/>
              </a:fillRef>
              <a:effectRef idx="0">
                <a:schemeClr val="dk1"/>
              </a:effectRef>
              <a:fontRef idx="minor">
                <a:schemeClr val="tx1"/>
              </a:fontRef>
            </p:style>
          </p:cxnSp>
        </p:grpSp>
        <p:sp>
          <p:nvSpPr>
            <p:cNvPr id="31" name="TextBox 30"/>
            <p:cNvSpPr txBox="1"/>
            <p:nvPr/>
          </p:nvSpPr>
          <p:spPr>
            <a:xfrm>
              <a:off x="851029" y="1021112"/>
              <a:ext cx="2119272" cy="523220"/>
            </a:xfrm>
            <a:prstGeom prst="rect">
              <a:avLst/>
            </a:prstGeom>
            <a:noFill/>
          </p:spPr>
          <p:txBody>
            <a:bodyPr wrap="square" rtlCol="0">
              <a:spAutoFit/>
            </a:bodyPr>
            <a:lstStyle/>
            <a:p>
              <a:r>
                <a:rPr lang="en-US" sz="2800" dirty="0">
                  <a:solidFill>
                    <a:srgbClr val="FF0000"/>
                  </a:solidFill>
                </a:rPr>
                <a:t>Training data</a:t>
              </a:r>
            </a:p>
          </p:txBody>
        </p:sp>
      </p:grpSp>
      <p:grpSp>
        <p:nvGrpSpPr>
          <p:cNvPr id="48" name="Group 47"/>
          <p:cNvGrpSpPr/>
          <p:nvPr/>
        </p:nvGrpSpPr>
        <p:grpSpPr>
          <a:xfrm>
            <a:off x="3476276" y="2924138"/>
            <a:ext cx="2332619" cy="1869627"/>
            <a:chOff x="3476276" y="2924138"/>
            <a:chExt cx="2332619" cy="1869627"/>
          </a:xfrm>
        </p:grpSpPr>
        <p:sp>
          <p:nvSpPr>
            <p:cNvPr id="10" name="Right Arrow 9"/>
            <p:cNvSpPr/>
            <p:nvPr/>
          </p:nvSpPr>
          <p:spPr>
            <a:xfrm>
              <a:off x="3476276" y="2924138"/>
              <a:ext cx="2332619"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p:cNvSpPr txBox="1"/>
            <p:nvPr/>
          </p:nvSpPr>
          <p:spPr>
            <a:xfrm>
              <a:off x="4059264" y="3408770"/>
              <a:ext cx="1141424" cy="1384995"/>
            </a:xfrm>
            <a:prstGeom prst="rect">
              <a:avLst/>
            </a:prstGeom>
            <a:noFill/>
          </p:spPr>
          <p:txBody>
            <a:bodyPr wrap="square" rtlCol="0">
              <a:spAutoFit/>
            </a:bodyPr>
            <a:lstStyle/>
            <a:p>
              <a:pPr algn="ctr"/>
              <a:r>
                <a:rPr lang="en-US" sz="2800" dirty="0">
                  <a:solidFill>
                    <a:srgbClr val="FF0000"/>
                  </a:solidFill>
                </a:rPr>
                <a:t>Train the Model</a:t>
              </a:r>
            </a:p>
          </p:txBody>
        </p:sp>
      </p:grpSp>
      <p:grpSp>
        <p:nvGrpSpPr>
          <p:cNvPr id="47" name="Group 46"/>
          <p:cNvGrpSpPr/>
          <p:nvPr/>
        </p:nvGrpSpPr>
        <p:grpSpPr>
          <a:xfrm>
            <a:off x="851029" y="1610707"/>
            <a:ext cx="3540312" cy="4272404"/>
            <a:chOff x="851029" y="1610707"/>
            <a:chExt cx="3540312" cy="4272404"/>
          </a:xfrm>
        </p:grpSpPr>
        <p:grpSp>
          <p:nvGrpSpPr>
            <p:cNvPr id="39" name="Group 38"/>
            <p:cNvGrpSpPr/>
            <p:nvPr/>
          </p:nvGrpSpPr>
          <p:grpSpPr>
            <a:xfrm>
              <a:off x="851029" y="1610707"/>
              <a:ext cx="3540312" cy="369332"/>
              <a:chOff x="851029" y="1610707"/>
              <a:chExt cx="3540312" cy="369332"/>
            </a:xfrm>
          </p:grpSpPr>
          <p:sp>
            <p:nvSpPr>
              <p:cNvPr id="37" name="Rectangle 36"/>
              <p:cNvSpPr/>
              <p:nvPr/>
            </p:nvSpPr>
            <p:spPr>
              <a:xfrm>
                <a:off x="851029" y="1648758"/>
                <a:ext cx="1881020" cy="29323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p:cNvSpPr txBox="1"/>
              <p:nvPr/>
            </p:nvSpPr>
            <p:spPr>
              <a:xfrm>
                <a:off x="2718447" y="1610707"/>
                <a:ext cx="1672894" cy="369332"/>
              </a:xfrm>
              <a:prstGeom prst="rect">
                <a:avLst/>
              </a:prstGeom>
              <a:noFill/>
            </p:spPr>
            <p:txBody>
              <a:bodyPr wrap="none" rtlCol="0">
                <a:spAutoFit/>
              </a:bodyPr>
              <a:lstStyle/>
              <a:p>
                <a:r>
                  <a:rPr lang="en-US" b="1" dirty="0">
                    <a:solidFill>
                      <a:srgbClr val="FF0000"/>
                    </a:solidFill>
                  </a:rPr>
                  <a:t>Feature Vectors</a:t>
                </a:r>
              </a:p>
            </p:txBody>
          </p:sp>
        </p:grpSp>
        <p:cxnSp>
          <p:nvCxnSpPr>
            <p:cNvPr id="40" name="Straight Connector 39"/>
            <p:cNvCxnSpPr/>
            <p:nvPr/>
          </p:nvCxnSpPr>
          <p:spPr>
            <a:xfrm>
              <a:off x="880106" y="2028615"/>
              <a:ext cx="0" cy="3854496"/>
            </a:xfrm>
            <a:prstGeom prst="line">
              <a:avLst/>
            </a:prstGeom>
            <a:ln w="19050">
              <a:solidFill>
                <a:srgbClr val="FF0000"/>
              </a:solidFill>
              <a:prstDash val="dash"/>
            </a:ln>
          </p:spPr>
          <p:style>
            <a:lnRef idx="1">
              <a:schemeClr val="dk1"/>
            </a:lnRef>
            <a:fillRef idx="0">
              <a:schemeClr val="dk1"/>
            </a:fillRef>
            <a:effectRef idx="0">
              <a:schemeClr val="dk1"/>
            </a:effectRef>
            <a:fontRef idx="minor">
              <a:schemeClr val="tx1"/>
            </a:fontRef>
          </p:style>
        </p:cxnSp>
      </p:grpSp>
      <p:sp>
        <p:nvSpPr>
          <p:cNvPr id="43" name="U-Turn Arrow 42"/>
          <p:cNvSpPr/>
          <p:nvPr/>
        </p:nvSpPr>
        <p:spPr>
          <a:xfrm rot="10800000">
            <a:off x="4215159" y="3727645"/>
            <a:ext cx="6066263" cy="2377138"/>
          </a:xfrm>
          <a:prstGeom prst="uturnArrow">
            <a:avLst>
              <a:gd name="adj1" fmla="val 14348"/>
              <a:gd name="adj2" fmla="val 21951"/>
              <a:gd name="adj3" fmla="val 19485"/>
              <a:gd name="adj4" fmla="val 41050"/>
              <a:gd name="adj5" fmla="val 5011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53" name="Group 52"/>
          <p:cNvGrpSpPr/>
          <p:nvPr/>
        </p:nvGrpSpPr>
        <p:grpSpPr>
          <a:xfrm>
            <a:off x="6143154" y="1000854"/>
            <a:ext cx="2776890" cy="4664650"/>
            <a:chOff x="6143154" y="1000854"/>
            <a:chExt cx="2776890" cy="4664650"/>
          </a:xfrm>
        </p:grpSpPr>
        <p:sp>
          <p:nvSpPr>
            <p:cNvPr id="32" name="TextBox 31"/>
            <p:cNvSpPr txBox="1"/>
            <p:nvPr/>
          </p:nvSpPr>
          <p:spPr>
            <a:xfrm>
              <a:off x="6806231" y="1000854"/>
              <a:ext cx="1408116" cy="954107"/>
            </a:xfrm>
            <a:prstGeom prst="rect">
              <a:avLst/>
            </a:prstGeom>
            <a:noFill/>
          </p:spPr>
          <p:txBody>
            <a:bodyPr wrap="square" rtlCol="0">
              <a:spAutoFit/>
            </a:bodyPr>
            <a:lstStyle/>
            <a:p>
              <a:pPr algn="ctr"/>
              <a:r>
                <a:rPr lang="en-US" sz="2800" dirty="0">
                  <a:solidFill>
                    <a:srgbClr val="FF0000"/>
                  </a:solidFill>
                </a:rPr>
                <a:t>Base </a:t>
              </a:r>
              <a:r>
                <a:rPr lang="en-US" sz="2800" b="1" dirty="0">
                  <a:solidFill>
                    <a:srgbClr val="FF0000"/>
                  </a:solidFill>
                </a:rPr>
                <a:t>Model</a:t>
              </a:r>
            </a:p>
          </p:txBody>
        </p:sp>
        <p:pic>
          <p:nvPicPr>
            <p:cNvPr id="52" name="Picture 51" descr="Brain, Head, Science, Human, Biology, Scheme, Profile"/>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flipH="1">
              <a:off x="6143154" y="1900230"/>
              <a:ext cx="2776890" cy="3765274"/>
            </a:xfrm>
            <a:prstGeom prst="rect">
              <a:avLst/>
            </a:prstGeom>
          </p:spPr>
        </p:pic>
        <p:pic>
          <p:nvPicPr>
            <p:cNvPr id="6" name="Picture 5" descr="Gears, Cogs, Engineering, Work, Gearwheel, Cogwheels"/>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885672" y="2063018"/>
              <a:ext cx="1284090" cy="1340648"/>
            </a:xfrm>
            <a:prstGeom prst="rect">
              <a:avLst/>
            </a:prstGeom>
          </p:spPr>
        </p:pic>
      </p:grpSp>
      <p:grpSp>
        <p:nvGrpSpPr>
          <p:cNvPr id="46" name="Group 45"/>
          <p:cNvGrpSpPr/>
          <p:nvPr/>
        </p:nvGrpSpPr>
        <p:grpSpPr>
          <a:xfrm>
            <a:off x="8169762" y="1655369"/>
            <a:ext cx="2678277" cy="1337394"/>
            <a:chOff x="8368464" y="3079468"/>
            <a:chExt cx="2678277" cy="1337394"/>
          </a:xfrm>
        </p:grpSpPr>
        <p:sp>
          <p:nvSpPr>
            <p:cNvPr id="42" name="TextBox 41"/>
            <p:cNvSpPr txBox="1"/>
            <p:nvPr/>
          </p:nvSpPr>
          <p:spPr>
            <a:xfrm>
              <a:off x="8987271" y="3462755"/>
              <a:ext cx="2059470" cy="954107"/>
            </a:xfrm>
            <a:prstGeom prst="rect">
              <a:avLst/>
            </a:prstGeom>
            <a:noFill/>
          </p:spPr>
          <p:txBody>
            <a:bodyPr wrap="square" rtlCol="0">
              <a:spAutoFit/>
            </a:bodyPr>
            <a:lstStyle/>
            <a:p>
              <a:pPr algn="ctr"/>
              <a:r>
                <a:rPr lang="en-US" sz="2800" dirty="0">
                  <a:solidFill>
                    <a:srgbClr val="FF0000"/>
                  </a:solidFill>
                </a:rPr>
                <a:t>Adjust</a:t>
              </a:r>
            </a:p>
            <a:p>
              <a:pPr algn="ctr"/>
              <a:r>
                <a:rPr lang="en-US" sz="2800" dirty="0">
                  <a:solidFill>
                    <a:srgbClr val="FF0000"/>
                  </a:solidFill>
                </a:rPr>
                <a:t>Parameters</a:t>
              </a:r>
            </a:p>
          </p:txBody>
        </p:sp>
        <p:pic>
          <p:nvPicPr>
            <p:cNvPr id="34" name="Picture 33"/>
            <p:cNvPicPr>
              <a:picLocks noChangeAspect="1"/>
            </p:cNvPicPr>
            <p:nvPr/>
          </p:nvPicPr>
          <p:blipFill rotWithShape="1">
            <a:blip r:embed="rId5">
              <a:extLst>
                <a:ext uri="{28A0092B-C50C-407E-A947-70E740481C1C}">
                  <a14:useLocalDpi xmlns:a14="http://schemas.microsoft.com/office/drawing/2010/main" val="0"/>
                </a:ext>
              </a:extLst>
            </a:blip>
            <a:srcRect b="19653"/>
            <a:stretch/>
          </p:blipFill>
          <p:spPr>
            <a:xfrm>
              <a:off x="8368464" y="3079468"/>
              <a:ext cx="1182043" cy="835766"/>
            </a:xfrm>
            <a:prstGeom prst="rect">
              <a:avLst/>
            </a:prstGeom>
          </p:spPr>
        </p:pic>
      </p:grpSp>
      <p:pic>
        <p:nvPicPr>
          <p:cNvPr id="50" name="Picture 49" descr="Gehirn, Anatomie, Menschliche, Wissenschaft, Gesundheit"/>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rot="1049999">
            <a:off x="6522815" y="2051776"/>
            <a:ext cx="2009802" cy="1444545"/>
          </a:xfrm>
          <a:prstGeom prst="rect">
            <a:avLst/>
          </a:prstGeom>
        </p:spPr>
      </p:pic>
      <p:pic>
        <p:nvPicPr>
          <p:cNvPr id="41" name="Grafik 40">
            <a:extLst>
              <a:ext uri="{FF2B5EF4-FFF2-40B4-BE49-F238E27FC236}">
                <a16:creationId xmlns:a16="http://schemas.microsoft.com/office/drawing/2014/main" id="{448C3A45-6561-49E6-BC5F-6EBAB3F3E629}"/>
              </a:ext>
            </a:extLst>
          </p:cNvPr>
          <p:cNvPicPr>
            <a:picLocks noChangeAspect="1"/>
          </p:cNvPicPr>
          <p:nvPr/>
        </p:nvPicPr>
        <p:blipFill>
          <a:blip r:embed="rId7"/>
          <a:stretch>
            <a:fillRect/>
          </a:stretch>
        </p:blipFill>
        <p:spPr>
          <a:xfrm>
            <a:off x="152400" y="6121400"/>
            <a:ext cx="2143125" cy="561975"/>
          </a:xfrm>
          <a:prstGeom prst="rect">
            <a:avLst/>
          </a:prstGeom>
        </p:spPr>
      </p:pic>
    </p:spTree>
    <p:extLst>
      <p:ext uri="{BB962C8B-B14F-4D97-AF65-F5344CB8AC3E}">
        <p14:creationId xmlns:p14="http://schemas.microsoft.com/office/powerpoint/2010/main" val="846134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500"/>
                                        <p:tgtEl>
                                          <p:spTgt spid="4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7"/>
                                        </p:tgtEl>
                                        <p:attrNameLst>
                                          <p:attrName>style.visibility</p:attrName>
                                        </p:attrNameLst>
                                      </p:cBhvr>
                                      <p:to>
                                        <p:strVal val="visible"/>
                                      </p:to>
                                    </p:set>
                                    <p:animEffect transition="in" filter="fade">
                                      <p:cBhvr>
                                        <p:cTn id="12" dur="500"/>
                                        <p:tgtEl>
                                          <p:spTgt spid="4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3"/>
                                        </p:tgtEl>
                                        <p:attrNameLst>
                                          <p:attrName>style.visibility</p:attrName>
                                        </p:attrNameLst>
                                      </p:cBhvr>
                                      <p:to>
                                        <p:strVal val="visible"/>
                                      </p:to>
                                    </p:set>
                                    <p:animEffect transition="in" filter="fade">
                                      <p:cBhvr>
                                        <p:cTn id="17" dur="500"/>
                                        <p:tgtEl>
                                          <p:spTgt spid="5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8"/>
                                        </p:tgtEl>
                                        <p:attrNameLst>
                                          <p:attrName>style.visibility</p:attrName>
                                        </p:attrNameLst>
                                      </p:cBhvr>
                                      <p:to>
                                        <p:strVal val="visible"/>
                                      </p:to>
                                    </p:set>
                                    <p:animEffect transition="in" filter="fade">
                                      <p:cBhvr>
                                        <p:cTn id="22" dur="500"/>
                                        <p:tgtEl>
                                          <p:spTgt spid="4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6"/>
                                        </p:tgtEl>
                                        <p:attrNameLst>
                                          <p:attrName>style.visibility</p:attrName>
                                        </p:attrNameLst>
                                      </p:cBhvr>
                                      <p:to>
                                        <p:strVal val="visible"/>
                                      </p:to>
                                    </p:set>
                                    <p:animEffect transition="in" filter="fade">
                                      <p:cBhvr>
                                        <p:cTn id="27" dur="500"/>
                                        <p:tgtEl>
                                          <p:spTgt spid="46"/>
                                        </p:tgtEl>
                                      </p:cBhvr>
                                    </p:animEffect>
                                  </p:childTnLst>
                                </p:cTn>
                              </p:par>
                            </p:childTnLst>
                          </p:cTn>
                        </p:par>
                      </p:childTnLst>
                    </p:cTn>
                  </p:par>
                  <p:par>
                    <p:cTn id="28" fill="hold">
                      <p:stCondLst>
                        <p:cond delay="indefinite"/>
                      </p:stCondLst>
                      <p:childTnLst>
                        <p:par>
                          <p:cTn id="29" fill="hold">
                            <p:stCondLst>
                              <p:cond delay="0"/>
                            </p:stCondLst>
                            <p:childTnLst>
                              <p:par>
                                <p:cTn id="30" presetID="21" presetClass="entr" presetSubtype="1" repeatCount="3000" fill="hold" grpId="0" nodeType="clickEffect">
                                  <p:stCondLst>
                                    <p:cond delay="0"/>
                                  </p:stCondLst>
                                  <p:childTnLst>
                                    <p:set>
                                      <p:cBhvr>
                                        <p:cTn id="31" dur="1" fill="hold">
                                          <p:stCondLst>
                                            <p:cond delay="0"/>
                                          </p:stCondLst>
                                        </p:cTn>
                                        <p:tgtEl>
                                          <p:spTgt spid="43"/>
                                        </p:tgtEl>
                                        <p:attrNameLst>
                                          <p:attrName>style.visibility</p:attrName>
                                        </p:attrNameLst>
                                      </p:cBhvr>
                                      <p:to>
                                        <p:strVal val="visible"/>
                                      </p:to>
                                    </p:set>
                                    <p:animEffect transition="in" filter="wheel(1)">
                                      <p:cBhvr>
                                        <p:cTn id="32" dur="500"/>
                                        <p:tgtEl>
                                          <p:spTgt spid="43"/>
                                        </p:tgtEl>
                                      </p:cBhvr>
                                    </p:animEffect>
                                  </p:childTnLst>
                                </p:cTn>
                              </p:par>
                              <p:par>
                                <p:cTn id="33" presetID="53" presetClass="entr" presetSubtype="16" repeatCount="3000" fill="hold" nodeType="withEffect">
                                  <p:stCondLst>
                                    <p:cond delay="0"/>
                                  </p:stCondLst>
                                  <p:childTnLst>
                                    <p:set>
                                      <p:cBhvr>
                                        <p:cTn id="34" dur="1" fill="hold">
                                          <p:stCondLst>
                                            <p:cond delay="0"/>
                                          </p:stCondLst>
                                        </p:cTn>
                                        <p:tgtEl>
                                          <p:spTgt spid="48"/>
                                        </p:tgtEl>
                                        <p:attrNameLst>
                                          <p:attrName>style.visibility</p:attrName>
                                        </p:attrNameLst>
                                      </p:cBhvr>
                                      <p:to>
                                        <p:strVal val="visible"/>
                                      </p:to>
                                    </p:set>
                                    <p:anim calcmode="lin" valueType="num">
                                      <p:cBhvr>
                                        <p:cTn id="35" dur="500" fill="hold"/>
                                        <p:tgtEl>
                                          <p:spTgt spid="48"/>
                                        </p:tgtEl>
                                        <p:attrNameLst>
                                          <p:attrName>ppt_w</p:attrName>
                                        </p:attrNameLst>
                                      </p:cBhvr>
                                      <p:tavLst>
                                        <p:tav tm="0">
                                          <p:val>
                                            <p:fltVal val="0"/>
                                          </p:val>
                                        </p:tav>
                                        <p:tav tm="100000">
                                          <p:val>
                                            <p:strVal val="#ppt_w"/>
                                          </p:val>
                                        </p:tav>
                                      </p:tavLst>
                                    </p:anim>
                                    <p:anim calcmode="lin" valueType="num">
                                      <p:cBhvr>
                                        <p:cTn id="36" dur="500" fill="hold"/>
                                        <p:tgtEl>
                                          <p:spTgt spid="48"/>
                                        </p:tgtEl>
                                        <p:attrNameLst>
                                          <p:attrName>ppt_h</p:attrName>
                                        </p:attrNameLst>
                                      </p:cBhvr>
                                      <p:tavLst>
                                        <p:tav tm="0">
                                          <p:val>
                                            <p:fltVal val="0"/>
                                          </p:val>
                                        </p:tav>
                                        <p:tav tm="100000">
                                          <p:val>
                                            <p:strVal val="#ppt_h"/>
                                          </p:val>
                                        </p:tav>
                                      </p:tavLst>
                                    </p:anim>
                                    <p:animEffect transition="in" filter="fade">
                                      <p:cBhvr>
                                        <p:cTn id="37" dur="500"/>
                                        <p:tgtEl>
                                          <p:spTgt spid="48"/>
                                        </p:tgtEl>
                                      </p:cBhvr>
                                    </p:animEffect>
                                  </p:childTnLst>
                                </p:cTn>
                              </p:par>
                              <p:par>
                                <p:cTn id="38" presetID="53" presetClass="entr" presetSubtype="16" repeatCount="3000" fill="hold" nodeType="withEffect">
                                  <p:stCondLst>
                                    <p:cond delay="0"/>
                                  </p:stCondLst>
                                  <p:childTnLst>
                                    <p:set>
                                      <p:cBhvr>
                                        <p:cTn id="39" dur="1" fill="hold">
                                          <p:stCondLst>
                                            <p:cond delay="0"/>
                                          </p:stCondLst>
                                        </p:cTn>
                                        <p:tgtEl>
                                          <p:spTgt spid="46"/>
                                        </p:tgtEl>
                                        <p:attrNameLst>
                                          <p:attrName>style.visibility</p:attrName>
                                        </p:attrNameLst>
                                      </p:cBhvr>
                                      <p:to>
                                        <p:strVal val="visible"/>
                                      </p:to>
                                    </p:set>
                                    <p:anim calcmode="lin" valueType="num">
                                      <p:cBhvr>
                                        <p:cTn id="40" dur="500" fill="hold"/>
                                        <p:tgtEl>
                                          <p:spTgt spid="46"/>
                                        </p:tgtEl>
                                        <p:attrNameLst>
                                          <p:attrName>ppt_w</p:attrName>
                                        </p:attrNameLst>
                                      </p:cBhvr>
                                      <p:tavLst>
                                        <p:tav tm="0">
                                          <p:val>
                                            <p:fltVal val="0"/>
                                          </p:val>
                                        </p:tav>
                                        <p:tav tm="100000">
                                          <p:val>
                                            <p:strVal val="#ppt_w"/>
                                          </p:val>
                                        </p:tav>
                                      </p:tavLst>
                                    </p:anim>
                                    <p:anim calcmode="lin" valueType="num">
                                      <p:cBhvr>
                                        <p:cTn id="41" dur="500" fill="hold"/>
                                        <p:tgtEl>
                                          <p:spTgt spid="46"/>
                                        </p:tgtEl>
                                        <p:attrNameLst>
                                          <p:attrName>ppt_h</p:attrName>
                                        </p:attrNameLst>
                                      </p:cBhvr>
                                      <p:tavLst>
                                        <p:tav tm="0">
                                          <p:val>
                                            <p:fltVal val="0"/>
                                          </p:val>
                                        </p:tav>
                                        <p:tav tm="100000">
                                          <p:val>
                                            <p:strVal val="#ppt_h"/>
                                          </p:val>
                                        </p:tav>
                                      </p:tavLst>
                                    </p:anim>
                                    <p:animEffect transition="in" filter="fade">
                                      <p:cBhvr>
                                        <p:cTn id="42" dur="500"/>
                                        <p:tgtEl>
                                          <p:spTgt spid="46"/>
                                        </p:tgtEl>
                                      </p:cBhvr>
                                    </p:animEffect>
                                  </p:childTnLst>
                                </p:cTn>
                              </p:par>
                              <p:par>
                                <p:cTn id="43" presetID="53" presetClass="entr" presetSubtype="16" fill="hold" nodeType="withEffect">
                                  <p:stCondLst>
                                    <p:cond delay="0"/>
                                  </p:stCondLst>
                                  <p:childTnLst>
                                    <p:set>
                                      <p:cBhvr>
                                        <p:cTn id="44" dur="1" fill="hold">
                                          <p:stCondLst>
                                            <p:cond delay="0"/>
                                          </p:stCondLst>
                                        </p:cTn>
                                        <p:tgtEl>
                                          <p:spTgt spid="50"/>
                                        </p:tgtEl>
                                        <p:attrNameLst>
                                          <p:attrName>style.visibility</p:attrName>
                                        </p:attrNameLst>
                                      </p:cBhvr>
                                      <p:to>
                                        <p:strVal val="visible"/>
                                      </p:to>
                                    </p:set>
                                    <p:anim calcmode="lin" valueType="num">
                                      <p:cBhvr>
                                        <p:cTn id="45" dur="2000" fill="hold"/>
                                        <p:tgtEl>
                                          <p:spTgt spid="50"/>
                                        </p:tgtEl>
                                        <p:attrNameLst>
                                          <p:attrName>ppt_w</p:attrName>
                                        </p:attrNameLst>
                                      </p:cBhvr>
                                      <p:tavLst>
                                        <p:tav tm="0">
                                          <p:val>
                                            <p:fltVal val="0"/>
                                          </p:val>
                                        </p:tav>
                                        <p:tav tm="100000">
                                          <p:val>
                                            <p:strVal val="#ppt_w"/>
                                          </p:val>
                                        </p:tav>
                                      </p:tavLst>
                                    </p:anim>
                                    <p:anim calcmode="lin" valueType="num">
                                      <p:cBhvr>
                                        <p:cTn id="46" dur="2000" fill="hold"/>
                                        <p:tgtEl>
                                          <p:spTgt spid="50"/>
                                        </p:tgtEl>
                                        <p:attrNameLst>
                                          <p:attrName>ppt_h</p:attrName>
                                        </p:attrNameLst>
                                      </p:cBhvr>
                                      <p:tavLst>
                                        <p:tav tm="0">
                                          <p:val>
                                            <p:fltVal val="0"/>
                                          </p:val>
                                        </p:tav>
                                        <p:tav tm="100000">
                                          <p:val>
                                            <p:strVal val="#ppt_h"/>
                                          </p:val>
                                        </p:tav>
                                      </p:tavLst>
                                    </p:anim>
                                    <p:animEffect transition="in" filter="fade">
                                      <p:cBhvr>
                                        <p:cTn id="47" dur="2000"/>
                                        <p:tgtEl>
                                          <p:spTgt spid="50"/>
                                        </p:tgtEl>
                                      </p:cBhvr>
                                    </p:animEffect>
                                  </p:childTnLst>
                                </p:cTn>
                              </p:par>
                            </p:childTnLst>
                          </p:cTn>
                        </p:par>
                        <p:par>
                          <p:cTn id="48" fill="hold">
                            <p:stCondLst>
                              <p:cond delay="2000"/>
                            </p:stCondLst>
                            <p:childTnLst>
                              <p:par>
                                <p:cTn id="49" presetID="26" presetClass="emph" presetSubtype="0" repeatCount="2000" fill="hold" nodeType="afterEffect">
                                  <p:stCondLst>
                                    <p:cond delay="0"/>
                                  </p:stCondLst>
                                  <p:childTnLst>
                                    <p:animEffect transition="out" filter="fade">
                                      <p:cBhvr>
                                        <p:cTn id="50" dur="500" tmFilter="0, 0; .2, .5; .8, .5; 1, 0"/>
                                        <p:tgtEl>
                                          <p:spTgt spid="50"/>
                                        </p:tgtEl>
                                      </p:cBhvr>
                                    </p:animEffect>
                                    <p:animScale>
                                      <p:cBhvr>
                                        <p:cTn id="51" dur="250" autoRev="1" fill="hold"/>
                                        <p:tgtEl>
                                          <p:spTgt spid="5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AAB577D-0750-4E5F-9E57-E612A981EFAD}"/>
              </a:ext>
            </a:extLst>
          </p:cNvPr>
          <p:cNvSpPr>
            <a:spLocks noGrp="1"/>
          </p:cNvSpPr>
          <p:nvPr>
            <p:ph type="title"/>
          </p:nvPr>
        </p:nvSpPr>
        <p:spPr/>
        <p:txBody>
          <a:bodyPr/>
          <a:lstStyle/>
          <a:p>
            <a:r>
              <a:rPr lang="en-US" dirty="0"/>
              <a:t>What is Artificial Intelligence(AI)? (Quora)</a:t>
            </a:r>
            <a:endParaRPr lang="de-DE" dirty="0"/>
          </a:p>
        </p:txBody>
      </p:sp>
      <p:sp>
        <p:nvSpPr>
          <p:cNvPr id="3" name="Inhaltsplatzhalter 2">
            <a:extLst>
              <a:ext uri="{FF2B5EF4-FFF2-40B4-BE49-F238E27FC236}">
                <a16:creationId xmlns:a16="http://schemas.microsoft.com/office/drawing/2014/main" id="{3F210F28-09AE-43B1-BD71-46CAFCEFC180}"/>
              </a:ext>
            </a:extLst>
          </p:cNvPr>
          <p:cNvSpPr>
            <a:spLocks noGrp="1"/>
          </p:cNvSpPr>
          <p:nvPr>
            <p:ph idx="1"/>
          </p:nvPr>
        </p:nvSpPr>
        <p:spPr>
          <a:xfrm>
            <a:off x="838199" y="1825625"/>
            <a:ext cx="9387177" cy="4351338"/>
          </a:xfrm>
        </p:spPr>
        <p:txBody>
          <a:bodyPr>
            <a:normAutofit fontScale="92500"/>
          </a:bodyPr>
          <a:lstStyle/>
          <a:p>
            <a:r>
              <a:rPr lang="en-US" dirty="0"/>
              <a:t>a technique that </a:t>
            </a:r>
            <a:r>
              <a:rPr lang="en-US" b="1" dirty="0"/>
              <a:t>enables the machines to act like humans </a:t>
            </a:r>
            <a:r>
              <a:rPr lang="en-US" dirty="0"/>
              <a:t>by replicating their behavior and nature.</a:t>
            </a:r>
          </a:p>
          <a:p>
            <a:endParaRPr lang="en-US" dirty="0"/>
          </a:p>
          <a:p>
            <a:r>
              <a:rPr lang="en-US" dirty="0"/>
              <a:t>With AI it is possible for machines to </a:t>
            </a:r>
            <a:r>
              <a:rPr lang="en-US" b="1" dirty="0"/>
              <a:t>learn from their experience</a:t>
            </a:r>
            <a:r>
              <a:rPr lang="en-US" dirty="0"/>
              <a:t>.</a:t>
            </a:r>
          </a:p>
          <a:p>
            <a:r>
              <a:rPr lang="en-US" dirty="0"/>
              <a:t> The </a:t>
            </a:r>
            <a:r>
              <a:rPr lang="en-US" b="1" dirty="0"/>
              <a:t>machines adjust their response based on new inputs </a:t>
            </a:r>
            <a:r>
              <a:rPr lang="en-US" dirty="0"/>
              <a:t>thereby performing human-like tasks. </a:t>
            </a:r>
          </a:p>
          <a:p>
            <a:endParaRPr lang="en-US" dirty="0"/>
          </a:p>
          <a:p>
            <a:r>
              <a:rPr lang="en-US" dirty="0"/>
              <a:t>Artificial Intelligence can be trained to accomplish specific tasks by </a:t>
            </a:r>
            <a:r>
              <a:rPr lang="en-US" b="1" dirty="0"/>
              <a:t>processing large amounts of data </a:t>
            </a:r>
            <a:r>
              <a:rPr lang="en-US" dirty="0"/>
              <a:t>and </a:t>
            </a:r>
            <a:r>
              <a:rPr lang="en-US" b="1" dirty="0"/>
              <a:t>recognizing patterns </a:t>
            </a:r>
            <a:r>
              <a:rPr lang="en-US" dirty="0"/>
              <a:t>in them.</a:t>
            </a:r>
          </a:p>
          <a:p>
            <a:endParaRPr lang="de-DE" dirty="0"/>
          </a:p>
        </p:txBody>
      </p:sp>
      <p:sp>
        <p:nvSpPr>
          <p:cNvPr id="4" name="Foliennummernplatzhalter 3">
            <a:extLst>
              <a:ext uri="{FF2B5EF4-FFF2-40B4-BE49-F238E27FC236}">
                <a16:creationId xmlns:a16="http://schemas.microsoft.com/office/drawing/2014/main" id="{72BF9A4D-6148-4BF4-BB3B-B3E34631F81A}"/>
              </a:ext>
            </a:extLst>
          </p:cNvPr>
          <p:cNvSpPr>
            <a:spLocks noGrp="1"/>
          </p:cNvSpPr>
          <p:nvPr>
            <p:ph type="sldNum" sz="quarter" idx="12"/>
          </p:nvPr>
        </p:nvSpPr>
        <p:spPr/>
        <p:txBody>
          <a:bodyPr/>
          <a:lstStyle/>
          <a:p>
            <a:fld id="{3BE8C309-F0BC-47D5-9A47-19AA664CBA27}" type="slidenum">
              <a:rPr lang="de-DE" smtClean="0"/>
              <a:t>3</a:t>
            </a:fld>
            <a:endParaRPr lang="de-DE"/>
          </a:p>
        </p:txBody>
      </p:sp>
    </p:spTree>
    <p:extLst>
      <p:ext uri="{BB962C8B-B14F-4D97-AF65-F5344CB8AC3E}">
        <p14:creationId xmlns:p14="http://schemas.microsoft.com/office/powerpoint/2010/main" val="275567265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Model’s Performance</a:t>
            </a:r>
          </a:p>
        </p:txBody>
      </p:sp>
      <p:grpSp>
        <p:nvGrpSpPr>
          <p:cNvPr id="113" name="Group 112"/>
          <p:cNvGrpSpPr/>
          <p:nvPr/>
        </p:nvGrpSpPr>
        <p:grpSpPr>
          <a:xfrm>
            <a:off x="219836" y="1264560"/>
            <a:ext cx="2812180" cy="4620457"/>
            <a:chOff x="320195" y="1264560"/>
            <a:chExt cx="2812180" cy="4620457"/>
          </a:xfrm>
        </p:grpSpPr>
        <p:sp>
          <p:nvSpPr>
            <p:cNvPr id="5" name="TextBox 4"/>
            <p:cNvSpPr txBox="1"/>
            <p:nvPr/>
          </p:nvSpPr>
          <p:spPr>
            <a:xfrm>
              <a:off x="320195" y="1264560"/>
              <a:ext cx="2812180" cy="369332"/>
            </a:xfrm>
            <a:prstGeom prst="rect">
              <a:avLst/>
            </a:prstGeom>
            <a:noFill/>
          </p:spPr>
          <p:txBody>
            <a:bodyPr wrap="none" rtlCol="0">
              <a:spAutoFit/>
            </a:bodyPr>
            <a:lstStyle/>
            <a:p>
              <a:r>
                <a:rPr lang="en-US" dirty="0"/>
                <a:t>Known data with </a:t>
              </a:r>
              <a:r>
                <a:rPr lang="en-US" b="1" dirty="0">
                  <a:solidFill>
                    <a:srgbClr val="FF0000"/>
                  </a:solidFill>
                </a:rPr>
                <a:t>true labels</a:t>
              </a:r>
            </a:p>
          </p:txBody>
        </p:sp>
        <p:grpSp>
          <p:nvGrpSpPr>
            <p:cNvPr id="15" name="Group 14"/>
            <p:cNvGrpSpPr/>
            <p:nvPr/>
          </p:nvGrpSpPr>
          <p:grpSpPr>
            <a:xfrm>
              <a:off x="331468" y="1685769"/>
              <a:ext cx="2388198" cy="4199248"/>
              <a:chOff x="511942" y="2491884"/>
              <a:chExt cx="2388198" cy="4199248"/>
            </a:xfrm>
          </p:grpSpPr>
          <p:pic>
            <p:nvPicPr>
              <p:cNvPr id="16" name="Content Placeholder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01497" y="2910163"/>
                <a:ext cx="416098" cy="366014"/>
              </a:xfrm>
              <a:prstGeom prst="rect">
                <a:avLst/>
              </a:prstGeom>
            </p:spPr>
          </p:pic>
          <p:pic>
            <p:nvPicPr>
              <p:cNvPr id="17" name="Content Placeholder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01496" y="3401391"/>
                <a:ext cx="416098" cy="366014"/>
              </a:xfrm>
              <a:prstGeom prst="rect">
                <a:avLst/>
              </a:prstGeom>
            </p:spPr>
          </p:pic>
          <p:pic>
            <p:nvPicPr>
              <p:cNvPr id="18" name="Content Placeholder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01496" y="3885503"/>
                <a:ext cx="416098" cy="366014"/>
              </a:xfrm>
              <a:prstGeom prst="rect">
                <a:avLst/>
              </a:prstGeom>
            </p:spPr>
          </p:pic>
          <p:pic>
            <p:nvPicPr>
              <p:cNvPr id="19" name="Content Placeholder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26711" y="4311874"/>
                <a:ext cx="416098" cy="366014"/>
              </a:xfrm>
              <a:prstGeom prst="rect">
                <a:avLst/>
              </a:prstGeom>
            </p:spPr>
          </p:pic>
          <p:sp>
            <p:nvSpPr>
              <p:cNvPr id="20" name="TextBox 19"/>
              <p:cNvSpPr txBox="1"/>
              <p:nvPr/>
            </p:nvSpPr>
            <p:spPr>
              <a:xfrm>
                <a:off x="2256974" y="2907920"/>
                <a:ext cx="498855" cy="261610"/>
              </a:xfrm>
              <a:prstGeom prst="rect">
                <a:avLst/>
              </a:prstGeom>
              <a:noFill/>
            </p:spPr>
            <p:txBody>
              <a:bodyPr wrap="none" rtlCol="0">
                <a:spAutoFit/>
              </a:bodyPr>
              <a:lstStyle/>
              <a:p>
                <a:r>
                  <a:rPr lang="en-US" sz="1100" dirty="0"/>
                  <a:t>Tech</a:t>
                </a:r>
              </a:p>
            </p:txBody>
          </p:sp>
          <p:sp>
            <p:nvSpPr>
              <p:cNvPr id="21" name="TextBox 20"/>
              <p:cNvSpPr txBox="1"/>
              <p:nvPr/>
            </p:nvSpPr>
            <p:spPr>
              <a:xfrm>
                <a:off x="2204074" y="3401391"/>
                <a:ext cx="604653" cy="261610"/>
              </a:xfrm>
              <a:prstGeom prst="rect">
                <a:avLst/>
              </a:prstGeom>
              <a:noFill/>
            </p:spPr>
            <p:txBody>
              <a:bodyPr wrap="none" rtlCol="0">
                <a:spAutoFit/>
              </a:bodyPr>
              <a:lstStyle/>
              <a:p>
                <a:pPr algn="ctr"/>
                <a:r>
                  <a:rPr lang="en-US" sz="1100" dirty="0"/>
                  <a:t>Health</a:t>
                </a:r>
              </a:p>
            </p:txBody>
          </p:sp>
          <p:sp>
            <p:nvSpPr>
              <p:cNvPr id="22" name="TextBox 21"/>
              <p:cNvSpPr txBox="1"/>
              <p:nvPr/>
            </p:nvSpPr>
            <p:spPr>
              <a:xfrm>
                <a:off x="2180830" y="3899544"/>
                <a:ext cx="651140" cy="261610"/>
              </a:xfrm>
              <a:prstGeom prst="rect">
                <a:avLst/>
              </a:prstGeom>
              <a:noFill/>
            </p:spPr>
            <p:txBody>
              <a:bodyPr wrap="none" rtlCol="0">
                <a:spAutoFit/>
              </a:bodyPr>
              <a:lstStyle/>
              <a:p>
                <a:r>
                  <a:rPr lang="en-US" sz="1100" dirty="0"/>
                  <a:t>Politics</a:t>
                </a:r>
              </a:p>
            </p:txBody>
          </p:sp>
          <p:sp>
            <p:nvSpPr>
              <p:cNvPr id="23" name="TextBox 22"/>
              <p:cNvSpPr txBox="1"/>
              <p:nvPr/>
            </p:nvSpPr>
            <p:spPr>
              <a:xfrm>
                <a:off x="2180830" y="4311874"/>
                <a:ext cx="651140" cy="261610"/>
              </a:xfrm>
              <a:prstGeom prst="rect">
                <a:avLst/>
              </a:prstGeom>
              <a:noFill/>
            </p:spPr>
            <p:txBody>
              <a:bodyPr wrap="none" rtlCol="0">
                <a:spAutoFit/>
              </a:bodyPr>
              <a:lstStyle/>
              <a:p>
                <a:r>
                  <a:rPr lang="en-US" sz="1100" dirty="0"/>
                  <a:t>Politics</a:t>
                </a:r>
              </a:p>
            </p:txBody>
          </p:sp>
          <p:sp>
            <p:nvSpPr>
              <p:cNvPr id="24" name="TextBox 23"/>
              <p:cNvSpPr txBox="1"/>
              <p:nvPr/>
            </p:nvSpPr>
            <p:spPr>
              <a:xfrm>
                <a:off x="2259392" y="6055232"/>
                <a:ext cx="595035" cy="261610"/>
              </a:xfrm>
              <a:prstGeom prst="rect">
                <a:avLst/>
              </a:prstGeom>
              <a:noFill/>
            </p:spPr>
            <p:txBody>
              <a:bodyPr wrap="none" rtlCol="0">
                <a:spAutoFit/>
              </a:bodyPr>
              <a:lstStyle/>
              <a:p>
                <a:r>
                  <a:rPr lang="en-US" sz="1100" dirty="0"/>
                  <a:t>Sports</a:t>
                </a:r>
              </a:p>
            </p:txBody>
          </p:sp>
          <p:cxnSp>
            <p:nvCxnSpPr>
              <p:cNvPr id="25" name="Straight Connector 24"/>
              <p:cNvCxnSpPr/>
              <p:nvPr/>
            </p:nvCxnSpPr>
            <p:spPr>
              <a:xfrm>
                <a:off x="2548561" y="4725199"/>
                <a:ext cx="16699" cy="1245939"/>
              </a:xfrm>
              <a:prstGeom prst="line">
                <a:avLst/>
              </a:prstGeom>
              <a:ln w="19050">
                <a:prstDash val="dash"/>
              </a:ln>
            </p:spPr>
            <p:style>
              <a:lnRef idx="1">
                <a:schemeClr val="dk1"/>
              </a:lnRef>
              <a:fillRef idx="0">
                <a:schemeClr val="dk1"/>
              </a:fillRef>
              <a:effectRef idx="0">
                <a:schemeClr val="dk1"/>
              </a:effectRef>
              <a:fontRef idx="minor">
                <a:schemeClr val="tx1"/>
              </a:fontRef>
            </p:style>
          </p:cxnSp>
          <p:pic>
            <p:nvPicPr>
              <p:cNvPr id="26" name="Content Placeholder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50341" y="6055232"/>
                <a:ext cx="416098" cy="366014"/>
              </a:xfrm>
              <a:prstGeom prst="rect">
                <a:avLst/>
              </a:prstGeom>
            </p:spPr>
          </p:pic>
          <p:cxnSp>
            <p:nvCxnSpPr>
              <p:cNvPr id="27" name="Straight Connector 26"/>
              <p:cNvCxnSpPr/>
              <p:nvPr/>
            </p:nvCxnSpPr>
            <p:spPr>
              <a:xfrm>
                <a:off x="1243506" y="4725199"/>
                <a:ext cx="14884" cy="1304463"/>
              </a:xfrm>
              <a:prstGeom prst="line">
                <a:avLst/>
              </a:prstGeom>
              <a:ln w="19050">
                <a:prstDash val="dash"/>
              </a:ln>
            </p:spPr>
            <p:style>
              <a:lnRef idx="1">
                <a:schemeClr val="dk1"/>
              </a:lnRef>
              <a:fillRef idx="0">
                <a:schemeClr val="dk1"/>
              </a:fillRef>
              <a:effectRef idx="0">
                <a:schemeClr val="dk1"/>
              </a:effectRef>
              <a:fontRef idx="minor">
                <a:schemeClr val="tx1"/>
              </a:fontRef>
            </p:style>
          </p:cxnSp>
          <p:sp>
            <p:nvSpPr>
              <p:cNvPr id="28" name="Flowchart: Alternate Process 27"/>
              <p:cNvSpPr/>
              <p:nvPr/>
            </p:nvSpPr>
            <p:spPr>
              <a:xfrm>
                <a:off x="511942" y="2491884"/>
                <a:ext cx="2388198" cy="4199248"/>
              </a:xfrm>
              <a:prstGeom prst="flowChartAlternateProcess">
                <a:avLst/>
              </a:prstGeom>
              <a:solidFill>
                <a:schemeClr val="accent1">
                  <a:alpha val="5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62" name="Group 61"/>
          <p:cNvGrpSpPr/>
          <p:nvPr/>
        </p:nvGrpSpPr>
        <p:grpSpPr>
          <a:xfrm>
            <a:off x="5284976" y="995885"/>
            <a:ext cx="461896" cy="2372383"/>
            <a:chOff x="6774092" y="2540559"/>
            <a:chExt cx="817581" cy="4199248"/>
          </a:xfrm>
        </p:grpSpPr>
        <p:sp>
          <p:nvSpPr>
            <p:cNvPr id="63" name="Flowchart: Alternate Process 62"/>
            <p:cNvSpPr/>
            <p:nvPr/>
          </p:nvSpPr>
          <p:spPr>
            <a:xfrm>
              <a:off x="6774092" y="2540559"/>
              <a:ext cx="817581" cy="4199248"/>
            </a:xfrm>
            <a:prstGeom prst="flowChartAlternateProcess">
              <a:avLst/>
            </a:prstGeom>
            <a:solidFill>
              <a:schemeClr val="accent1">
                <a:alpha val="5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4" name="Content Placeholder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960142" y="2846016"/>
              <a:ext cx="416098" cy="366014"/>
            </a:xfrm>
            <a:prstGeom prst="rect">
              <a:avLst/>
            </a:prstGeom>
          </p:spPr>
        </p:pic>
        <p:pic>
          <p:nvPicPr>
            <p:cNvPr id="65" name="Content Placeholder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960141" y="3337244"/>
              <a:ext cx="416098" cy="366014"/>
            </a:xfrm>
            <a:prstGeom prst="rect">
              <a:avLst/>
            </a:prstGeom>
          </p:spPr>
        </p:pic>
        <p:pic>
          <p:nvPicPr>
            <p:cNvPr id="66" name="Content Placeholder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960141" y="3821356"/>
              <a:ext cx="416098" cy="366014"/>
            </a:xfrm>
            <a:prstGeom prst="rect">
              <a:avLst/>
            </a:prstGeom>
          </p:spPr>
        </p:pic>
        <p:pic>
          <p:nvPicPr>
            <p:cNvPr id="67" name="Content Placeholder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985356" y="4247727"/>
              <a:ext cx="416098" cy="366014"/>
            </a:xfrm>
            <a:prstGeom prst="rect">
              <a:avLst/>
            </a:prstGeom>
          </p:spPr>
        </p:pic>
        <p:pic>
          <p:nvPicPr>
            <p:cNvPr id="68" name="Content Placeholder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008986" y="5991085"/>
              <a:ext cx="416098" cy="366014"/>
            </a:xfrm>
            <a:prstGeom prst="rect">
              <a:avLst/>
            </a:prstGeom>
          </p:spPr>
        </p:pic>
        <p:cxnSp>
          <p:nvCxnSpPr>
            <p:cNvPr id="69" name="Straight Connector 68"/>
            <p:cNvCxnSpPr/>
            <p:nvPr/>
          </p:nvCxnSpPr>
          <p:spPr>
            <a:xfrm>
              <a:off x="7202151" y="4661052"/>
              <a:ext cx="14884" cy="1304463"/>
            </a:xfrm>
            <a:prstGeom prst="line">
              <a:avLst/>
            </a:prstGeom>
            <a:ln w="19050">
              <a:prstDash val="dash"/>
            </a:ln>
          </p:spPr>
          <p:style>
            <a:lnRef idx="1">
              <a:schemeClr val="dk1"/>
            </a:lnRef>
            <a:fillRef idx="0">
              <a:schemeClr val="dk1"/>
            </a:fillRef>
            <a:effectRef idx="0">
              <a:schemeClr val="dk1"/>
            </a:effectRef>
            <a:fontRef idx="minor">
              <a:schemeClr val="tx1"/>
            </a:fontRef>
          </p:style>
        </p:cxnSp>
      </p:grpSp>
      <p:grpSp>
        <p:nvGrpSpPr>
          <p:cNvPr id="101" name="Group 100"/>
          <p:cNvGrpSpPr/>
          <p:nvPr/>
        </p:nvGrpSpPr>
        <p:grpSpPr>
          <a:xfrm>
            <a:off x="5783821" y="982656"/>
            <a:ext cx="737455" cy="2372383"/>
            <a:chOff x="5926868" y="1007821"/>
            <a:chExt cx="737455" cy="2372383"/>
          </a:xfrm>
        </p:grpSpPr>
        <p:sp>
          <p:nvSpPr>
            <p:cNvPr id="71" name="TextBox 70"/>
            <p:cNvSpPr txBox="1"/>
            <p:nvPr/>
          </p:nvSpPr>
          <p:spPr>
            <a:xfrm>
              <a:off x="6065645" y="1167333"/>
              <a:ext cx="449966" cy="147798"/>
            </a:xfrm>
            <a:prstGeom prst="rect">
              <a:avLst/>
            </a:prstGeom>
            <a:noFill/>
          </p:spPr>
          <p:txBody>
            <a:bodyPr wrap="none" rtlCol="0">
              <a:spAutoFit/>
            </a:bodyPr>
            <a:lstStyle/>
            <a:p>
              <a:r>
                <a:rPr lang="en-US" sz="1100" dirty="0"/>
                <a:t>Tech</a:t>
              </a:r>
            </a:p>
          </p:txBody>
        </p:sp>
        <p:sp>
          <p:nvSpPr>
            <p:cNvPr id="72" name="TextBox 71"/>
            <p:cNvSpPr txBox="1"/>
            <p:nvPr/>
          </p:nvSpPr>
          <p:spPr>
            <a:xfrm>
              <a:off x="6017929" y="1446122"/>
              <a:ext cx="545396" cy="147798"/>
            </a:xfrm>
            <a:prstGeom prst="rect">
              <a:avLst/>
            </a:prstGeom>
            <a:noFill/>
          </p:spPr>
          <p:txBody>
            <a:bodyPr wrap="none" rtlCol="0">
              <a:spAutoFit/>
            </a:bodyPr>
            <a:lstStyle/>
            <a:p>
              <a:pPr algn="ctr"/>
              <a:r>
                <a:rPr lang="en-US" sz="1100" dirty="0"/>
                <a:t>Health</a:t>
              </a:r>
            </a:p>
          </p:txBody>
        </p:sp>
        <p:sp>
          <p:nvSpPr>
            <p:cNvPr id="73" name="TextBox 72"/>
            <p:cNvSpPr txBox="1"/>
            <p:nvPr/>
          </p:nvSpPr>
          <p:spPr>
            <a:xfrm>
              <a:off x="5996963" y="1727555"/>
              <a:ext cx="587327" cy="147798"/>
            </a:xfrm>
            <a:prstGeom prst="rect">
              <a:avLst/>
            </a:prstGeom>
            <a:noFill/>
          </p:spPr>
          <p:txBody>
            <a:bodyPr wrap="none" rtlCol="0">
              <a:spAutoFit/>
            </a:bodyPr>
            <a:lstStyle/>
            <a:p>
              <a:r>
                <a:rPr lang="en-US" sz="1100" dirty="0"/>
                <a:t>Politics</a:t>
              </a:r>
            </a:p>
          </p:txBody>
        </p:sp>
        <p:sp>
          <p:nvSpPr>
            <p:cNvPr id="74" name="TextBox 73"/>
            <p:cNvSpPr txBox="1"/>
            <p:nvPr/>
          </p:nvSpPr>
          <p:spPr>
            <a:xfrm>
              <a:off x="5996963" y="1960503"/>
              <a:ext cx="587327" cy="147798"/>
            </a:xfrm>
            <a:prstGeom prst="rect">
              <a:avLst/>
            </a:prstGeom>
            <a:noFill/>
          </p:spPr>
          <p:txBody>
            <a:bodyPr wrap="none" rtlCol="0">
              <a:spAutoFit/>
            </a:bodyPr>
            <a:lstStyle/>
            <a:p>
              <a:r>
                <a:rPr lang="en-US" sz="1100" dirty="0"/>
                <a:t>Politics</a:t>
              </a:r>
            </a:p>
          </p:txBody>
        </p:sp>
        <p:sp>
          <p:nvSpPr>
            <p:cNvPr id="75" name="TextBox 74"/>
            <p:cNvSpPr txBox="1"/>
            <p:nvPr/>
          </p:nvSpPr>
          <p:spPr>
            <a:xfrm>
              <a:off x="6067826" y="2945420"/>
              <a:ext cx="536720" cy="147798"/>
            </a:xfrm>
            <a:prstGeom prst="rect">
              <a:avLst/>
            </a:prstGeom>
            <a:noFill/>
          </p:spPr>
          <p:txBody>
            <a:bodyPr wrap="none" rtlCol="0">
              <a:spAutoFit/>
            </a:bodyPr>
            <a:lstStyle/>
            <a:p>
              <a:r>
                <a:rPr lang="en-US" sz="1100" dirty="0"/>
                <a:t>Sports</a:t>
              </a:r>
            </a:p>
          </p:txBody>
        </p:sp>
        <p:cxnSp>
          <p:nvCxnSpPr>
            <p:cNvPr id="76" name="Straight Connector 75"/>
            <p:cNvCxnSpPr/>
            <p:nvPr/>
          </p:nvCxnSpPr>
          <p:spPr>
            <a:xfrm>
              <a:off x="6328656" y="2194013"/>
              <a:ext cx="15062" cy="703899"/>
            </a:xfrm>
            <a:prstGeom prst="line">
              <a:avLst/>
            </a:prstGeom>
            <a:ln w="19050">
              <a:prstDash val="dash"/>
            </a:ln>
          </p:spPr>
          <p:style>
            <a:lnRef idx="1">
              <a:schemeClr val="dk1"/>
            </a:lnRef>
            <a:fillRef idx="0">
              <a:schemeClr val="dk1"/>
            </a:fillRef>
            <a:effectRef idx="0">
              <a:schemeClr val="dk1"/>
            </a:effectRef>
            <a:fontRef idx="minor">
              <a:schemeClr val="tx1"/>
            </a:fontRef>
          </p:style>
        </p:cxnSp>
        <p:sp>
          <p:nvSpPr>
            <p:cNvPr id="77" name="Flowchart: Alternate Process 76"/>
            <p:cNvSpPr/>
            <p:nvPr/>
          </p:nvSpPr>
          <p:spPr>
            <a:xfrm>
              <a:off x="5926868" y="1007821"/>
              <a:ext cx="737455" cy="2372383"/>
            </a:xfrm>
            <a:prstGeom prst="flowChartAlternateProcess">
              <a:avLst/>
            </a:prstGeom>
            <a:solidFill>
              <a:schemeClr val="accent1">
                <a:alpha val="5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4" name="Group 113"/>
          <p:cNvGrpSpPr/>
          <p:nvPr/>
        </p:nvGrpSpPr>
        <p:grpSpPr>
          <a:xfrm>
            <a:off x="2867988" y="3755005"/>
            <a:ext cx="3738475" cy="2773852"/>
            <a:chOff x="2867988" y="3755005"/>
            <a:chExt cx="3738475" cy="2773852"/>
          </a:xfrm>
        </p:grpSpPr>
        <p:grpSp>
          <p:nvGrpSpPr>
            <p:cNvPr id="48" name="Group 47"/>
            <p:cNvGrpSpPr/>
            <p:nvPr/>
          </p:nvGrpSpPr>
          <p:grpSpPr>
            <a:xfrm>
              <a:off x="5230416" y="4109308"/>
              <a:ext cx="1376047" cy="2419549"/>
              <a:chOff x="712660" y="2491884"/>
              <a:chExt cx="2388198" cy="4199248"/>
            </a:xfrm>
          </p:grpSpPr>
          <p:pic>
            <p:nvPicPr>
              <p:cNvPr id="49" name="Content Placeholder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01497" y="2910163"/>
                <a:ext cx="416098" cy="366014"/>
              </a:xfrm>
              <a:prstGeom prst="rect">
                <a:avLst/>
              </a:prstGeom>
            </p:spPr>
          </p:pic>
          <p:pic>
            <p:nvPicPr>
              <p:cNvPr id="50" name="Content Placeholder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01496" y="3401391"/>
                <a:ext cx="416098" cy="366014"/>
              </a:xfrm>
              <a:prstGeom prst="rect">
                <a:avLst/>
              </a:prstGeom>
            </p:spPr>
          </p:pic>
          <p:pic>
            <p:nvPicPr>
              <p:cNvPr id="51" name="Content Placeholder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01496" y="3885503"/>
                <a:ext cx="416098" cy="366014"/>
              </a:xfrm>
              <a:prstGeom prst="rect">
                <a:avLst/>
              </a:prstGeom>
            </p:spPr>
          </p:pic>
          <p:pic>
            <p:nvPicPr>
              <p:cNvPr id="52" name="Content Placeholder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26711" y="4311874"/>
                <a:ext cx="416098" cy="366014"/>
              </a:xfrm>
              <a:prstGeom prst="rect">
                <a:avLst/>
              </a:prstGeom>
            </p:spPr>
          </p:pic>
          <p:sp>
            <p:nvSpPr>
              <p:cNvPr id="53" name="TextBox 52"/>
              <p:cNvSpPr txBox="1"/>
              <p:nvPr/>
            </p:nvSpPr>
            <p:spPr>
              <a:xfrm>
                <a:off x="2256974" y="2907920"/>
                <a:ext cx="498855" cy="261610"/>
              </a:xfrm>
              <a:prstGeom prst="rect">
                <a:avLst/>
              </a:prstGeom>
              <a:noFill/>
            </p:spPr>
            <p:txBody>
              <a:bodyPr wrap="none" rtlCol="0">
                <a:spAutoFit/>
              </a:bodyPr>
              <a:lstStyle/>
              <a:p>
                <a:r>
                  <a:rPr lang="en-US" sz="1100" dirty="0"/>
                  <a:t>Tech</a:t>
                </a:r>
              </a:p>
            </p:txBody>
          </p:sp>
          <p:sp>
            <p:nvSpPr>
              <p:cNvPr id="54" name="TextBox 53"/>
              <p:cNvSpPr txBox="1"/>
              <p:nvPr/>
            </p:nvSpPr>
            <p:spPr>
              <a:xfrm>
                <a:off x="2204074" y="3401391"/>
                <a:ext cx="604653" cy="261610"/>
              </a:xfrm>
              <a:prstGeom prst="rect">
                <a:avLst/>
              </a:prstGeom>
              <a:noFill/>
            </p:spPr>
            <p:txBody>
              <a:bodyPr wrap="none" rtlCol="0">
                <a:spAutoFit/>
              </a:bodyPr>
              <a:lstStyle/>
              <a:p>
                <a:pPr algn="ctr"/>
                <a:r>
                  <a:rPr lang="en-US" sz="1100" dirty="0"/>
                  <a:t>Health</a:t>
                </a:r>
              </a:p>
            </p:txBody>
          </p:sp>
          <p:sp>
            <p:nvSpPr>
              <p:cNvPr id="55" name="TextBox 54"/>
              <p:cNvSpPr txBox="1"/>
              <p:nvPr/>
            </p:nvSpPr>
            <p:spPr>
              <a:xfrm>
                <a:off x="2180830" y="3899544"/>
                <a:ext cx="651140" cy="261610"/>
              </a:xfrm>
              <a:prstGeom prst="rect">
                <a:avLst/>
              </a:prstGeom>
              <a:noFill/>
            </p:spPr>
            <p:txBody>
              <a:bodyPr wrap="none" rtlCol="0">
                <a:spAutoFit/>
              </a:bodyPr>
              <a:lstStyle/>
              <a:p>
                <a:r>
                  <a:rPr lang="en-US" sz="1100" dirty="0"/>
                  <a:t>Politics</a:t>
                </a:r>
              </a:p>
            </p:txBody>
          </p:sp>
          <p:sp>
            <p:nvSpPr>
              <p:cNvPr id="56" name="TextBox 55"/>
              <p:cNvSpPr txBox="1"/>
              <p:nvPr/>
            </p:nvSpPr>
            <p:spPr>
              <a:xfrm>
                <a:off x="2180830" y="4311874"/>
                <a:ext cx="651140" cy="261610"/>
              </a:xfrm>
              <a:prstGeom prst="rect">
                <a:avLst/>
              </a:prstGeom>
              <a:noFill/>
            </p:spPr>
            <p:txBody>
              <a:bodyPr wrap="none" rtlCol="0">
                <a:spAutoFit/>
              </a:bodyPr>
              <a:lstStyle/>
              <a:p>
                <a:r>
                  <a:rPr lang="en-US" sz="1100" dirty="0"/>
                  <a:t>Politics</a:t>
                </a:r>
              </a:p>
            </p:txBody>
          </p:sp>
          <p:sp>
            <p:nvSpPr>
              <p:cNvPr id="57" name="TextBox 56"/>
              <p:cNvSpPr txBox="1"/>
              <p:nvPr/>
            </p:nvSpPr>
            <p:spPr>
              <a:xfrm>
                <a:off x="2259392" y="6055232"/>
                <a:ext cx="595035" cy="261610"/>
              </a:xfrm>
              <a:prstGeom prst="rect">
                <a:avLst/>
              </a:prstGeom>
              <a:noFill/>
            </p:spPr>
            <p:txBody>
              <a:bodyPr wrap="none" rtlCol="0">
                <a:spAutoFit/>
              </a:bodyPr>
              <a:lstStyle/>
              <a:p>
                <a:r>
                  <a:rPr lang="en-US" sz="1100" dirty="0"/>
                  <a:t>Sports</a:t>
                </a:r>
              </a:p>
            </p:txBody>
          </p:sp>
          <p:cxnSp>
            <p:nvCxnSpPr>
              <p:cNvPr id="58" name="Straight Connector 57"/>
              <p:cNvCxnSpPr/>
              <p:nvPr/>
            </p:nvCxnSpPr>
            <p:spPr>
              <a:xfrm>
                <a:off x="2548561" y="4725199"/>
                <a:ext cx="16699" cy="1245939"/>
              </a:xfrm>
              <a:prstGeom prst="line">
                <a:avLst/>
              </a:prstGeom>
              <a:ln w="19050">
                <a:prstDash val="dash"/>
              </a:ln>
            </p:spPr>
            <p:style>
              <a:lnRef idx="1">
                <a:schemeClr val="dk1"/>
              </a:lnRef>
              <a:fillRef idx="0">
                <a:schemeClr val="dk1"/>
              </a:fillRef>
              <a:effectRef idx="0">
                <a:schemeClr val="dk1"/>
              </a:effectRef>
              <a:fontRef idx="minor">
                <a:schemeClr val="tx1"/>
              </a:fontRef>
            </p:style>
          </p:cxnSp>
          <p:pic>
            <p:nvPicPr>
              <p:cNvPr id="59" name="Content Placeholder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50341" y="6055232"/>
                <a:ext cx="416098" cy="366014"/>
              </a:xfrm>
              <a:prstGeom prst="rect">
                <a:avLst/>
              </a:prstGeom>
            </p:spPr>
          </p:pic>
          <p:cxnSp>
            <p:nvCxnSpPr>
              <p:cNvPr id="60" name="Straight Connector 59"/>
              <p:cNvCxnSpPr/>
              <p:nvPr/>
            </p:nvCxnSpPr>
            <p:spPr>
              <a:xfrm>
                <a:off x="1243506" y="4725199"/>
                <a:ext cx="14884" cy="1304463"/>
              </a:xfrm>
              <a:prstGeom prst="line">
                <a:avLst/>
              </a:prstGeom>
              <a:ln w="19050">
                <a:prstDash val="dash"/>
              </a:ln>
            </p:spPr>
            <p:style>
              <a:lnRef idx="1">
                <a:schemeClr val="dk1"/>
              </a:lnRef>
              <a:fillRef idx="0">
                <a:schemeClr val="dk1"/>
              </a:fillRef>
              <a:effectRef idx="0">
                <a:schemeClr val="dk1"/>
              </a:effectRef>
              <a:fontRef idx="minor">
                <a:schemeClr val="tx1"/>
              </a:fontRef>
            </p:style>
          </p:cxnSp>
          <p:sp>
            <p:nvSpPr>
              <p:cNvPr id="61" name="Flowchart: Alternate Process 60"/>
              <p:cNvSpPr/>
              <p:nvPr/>
            </p:nvSpPr>
            <p:spPr>
              <a:xfrm>
                <a:off x="712660" y="2491884"/>
                <a:ext cx="2388198" cy="4199248"/>
              </a:xfrm>
              <a:prstGeom prst="flowChartAlternateProcess">
                <a:avLst/>
              </a:prstGeom>
              <a:solidFill>
                <a:schemeClr val="accent1">
                  <a:alpha val="5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81" name="Straight Arrow Connector 80"/>
            <p:cNvCxnSpPr>
              <a:stCxn id="88" idx="2"/>
              <a:endCxn id="61" idx="1"/>
            </p:cNvCxnSpPr>
            <p:nvPr/>
          </p:nvCxnSpPr>
          <p:spPr>
            <a:xfrm>
              <a:off x="2959243" y="3755005"/>
              <a:ext cx="2271173" cy="156407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85" name="TextBox 84"/>
            <p:cNvSpPr txBox="1"/>
            <p:nvPr/>
          </p:nvSpPr>
          <p:spPr>
            <a:xfrm rot="2070208">
              <a:off x="2867988" y="4419416"/>
              <a:ext cx="1952842" cy="369332"/>
            </a:xfrm>
            <a:prstGeom prst="rect">
              <a:avLst/>
            </a:prstGeom>
            <a:noFill/>
          </p:spPr>
          <p:txBody>
            <a:bodyPr wrap="none" rtlCol="0">
              <a:spAutoFit/>
            </a:bodyPr>
            <a:lstStyle/>
            <a:p>
              <a:r>
                <a:rPr lang="en-US" dirty="0">
                  <a:solidFill>
                    <a:srgbClr val="FF0000"/>
                  </a:solidFill>
                </a:rPr>
                <a:t>Training</a:t>
              </a:r>
              <a:r>
                <a:rPr lang="en-US" dirty="0"/>
                <a:t> data   </a:t>
              </a:r>
              <a:r>
                <a:rPr lang="en-US" b="1" dirty="0"/>
                <a:t>80%</a:t>
              </a:r>
            </a:p>
          </p:txBody>
        </p:sp>
      </p:grpSp>
      <p:grpSp>
        <p:nvGrpSpPr>
          <p:cNvPr id="120" name="Group 119"/>
          <p:cNvGrpSpPr/>
          <p:nvPr/>
        </p:nvGrpSpPr>
        <p:grpSpPr>
          <a:xfrm>
            <a:off x="2959243" y="2182077"/>
            <a:ext cx="2325733" cy="1572928"/>
            <a:chOff x="2959243" y="2182077"/>
            <a:chExt cx="2325733" cy="1572928"/>
          </a:xfrm>
        </p:grpSpPr>
        <p:cxnSp>
          <p:nvCxnSpPr>
            <p:cNvPr id="79" name="Straight Arrow Connector 78"/>
            <p:cNvCxnSpPr>
              <a:stCxn id="88" idx="2"/>
              <a:endCxn id="63" idx="1"/>
            </p:cNvCxnSpPr>
            <p:nvPr/>
          </p:nvCxnSpPr>
          <p:spPr>
            <a:xfrm flipV="1">
              <a:off x="2959243" y="2182077"/>
              <a:ext cx="2325733" cy="157292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86" name="TextBox 85"/>
            <p:cNvSpPr txBox="1"/>
            <p:nvPr/>
          </p:nvSpPr>
          <p:spPr>
            <a:xfrm rot="19542782">
              <a:off x="3128769" y="2735116"/>
              <a:ext cx="1634615" cy="369332"/>
            </a:xfrm>
            <a:prstGeom prst="rect">
              <a:avLst/>
            </a:prstGeom>
            <a:noFill/>
          </p:spPr>
          <p:txBody>
            <a:bodyPr wrap="none" rtlCol="0">
              <a:spAutoFit/>
            </a:bodyPr>
            <a:lstStyle/>
            <a:p>
              <a:r>
                <a:rPr lang="en-US" dirty="0">
                  <a:solidFill>
                    <a:srgbClr val="FF0000"/>
                  </a:solidFill>
                </a:rPr>
                <a:t>Test</a:t>
              </a:r>
              <a:r>
                <a:rPr lang="en-US" dirty="0"/>
                <a:t> data    </a:t>
              </a:r>
              <a:r>
                <a:rPr lang="en-US" b="1" dirty="0"/>
                <a:t>20%</a:t>
              </a:r>
            </a:p>
          </p:txBody>
        </p:sp>
      </p:grpSp>
      <p:cxnSp>
        <p:nvCxnSpPr>
          <p:cNvPr id="94" name="Straight Arrow Connector 93"/>
          <p:cNvCxnSpPr>
            <a:stCxn id="63" idx="2"/>
          </p:cNvCxnSpPr>
          <p:nvPr/>
        </p:nvCxnSpPr>
        <p:spPr>
          <a:xfrm>
            <a:off x="5515924" y="3368268"/>
            <a:ext cx="3919428" cy="140910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09" name="TextBox 108"/>
          <p:cNvSpPr txBox="1"/>
          <p:nvPr/>
        </p:nvSpPr>
        <p:spPr>
          <a:xfrm>
            <a:off x="9199489" y="744265"/>
            <a:ext cx="2211856" cy="1692771"/>
          </a:xfrm>
          <a:prstGeom prst="rect">
            <a:avLst/>
          </a:prstGeom>
          <a:solidFill>
            <a:schemeClr val="accent1"/>
          </a:solidFill>
        </p:spPr>
        <p:txBody>
          <a:bodyPr wrap="square" rtlCol="0">
            <a:spAutoFit/>
          </a:bodyPr>
          <a:lstStyle/>
          <a:p>
            <a:pPr algn="ctr"/>
            <a:r>
              <a:rPr lang="en-US" sz="2000" b="1" dirty="0">
                <a:solidFill>
                  <a:schemeClr val="bg1"/>
                </a:solidFill>
              </a:rPr>
              <a:t>Model’s</a:t>
            </a:r>
          </a:p>
          <a:p>
            <a:pPr algn="ctr"/>
            <a:r>
              <a:rPr lang="en-US" sz="2000" b="1" dirty="0">
                <a:solidFill>
                  <a:schemeClr val="bg1"/>
                </a:solidFill>
              </a:rPr>
              <a:t>Performance</a:t>
            </a:r>
          </a:p>
          <a:p>
            <a:pPr algn="ctr"/>
            <a:endParaRPr lang="en-US" sz="1600" dirty="0">
              <a:solidFill>
                <a:schemeClr val="bg1"/>
              </a:solidFill>
            </a:endParaRPr>
          </a:p>
          <a:p>
            <a:pPr algn="ctr"/>
            <a:r>
              <a:rPr lang="en-US" sz="1600" dirty="0">
                <a:solidFill>
                  <a:schemeClr val="bg1"/>
                </a:solidFill>
              </a:rPr>
              <a:t>Difference between “True Labels” and “Predicted Labels”</a:t>
            </a:r>
          </a:p>
        </p:txBody>
      </p:sp>
      <p:sp>
        <p:nvSpPr>
          <p:cNvPr id="132" name="Rectangle 131"/>
          <p:cNvSpPr/>
          <p:nvPr/>
        </p:nvSpPr>
        <p:spPr>
          <a:xfrm>
            <a:off x="6319873" y="482655"/>
            <a:ext cx="680012" cy="523220"/>
          </a:xfrm>
          <a:prstGeom prst="rect">
            <a:avLst/>
          </a:prstGeom>
        </p:spPr>
        <p:txBody>
          <a:bodyPr wrap="square">
            <a:spAutoFit/>
          </a:bodyPr>
          <a:lstStyle/>
          <a:p>
            <a:pPr algn="ctr"/>
            <a:r>
              <a:rPr lang="en-US" sz="1400" dirty="0">
                <a:solidFill>
                  <a:srgbClr val="FF0000"/>
                </a:solidFill>
              </a:rPr>
              <a:t>True</a:t>
            </a:r>
          </a:p>
          <a:p>
            <a:pPr algn="ctr"/>
            <a:r>
              <a:rPr lang="en-US" sz="1400" dirty="0">
                <a:solidFill>
                  <a:srgbClr val="FF0000"/>
                </a:solidFill>
              </a:rPr>
              <a:t>labels</a:t>
            </a:r>
            <a:endParaRPr lang="en-US" sz="1400" dirty="0"/>
          </a:p>
        </p:txBody>
      </p:sp>
      <p:grpSp>
        <p:nvGrpSpPr>
          <p:cNvPr id="9" name="Group 8"/>
          <p:cNvGrpSpPr/>
          <p:nvPr/>
        </p:nvGrpSpPr>
        <p:grpSpPr>
          <a:xfrm>
            <a:off x="7019044" y="468361"/>
            <a:ext cx="2416308" cy="4309011"/>
            <a:chOff x="7019044" y="468361"/>
            <a:chExt cx="2416308" cy="4309011"/>
          </a:xfrm>
        </p:grpSpPr>
        <p:cxnSp>
          <p:nvCxnSpPr>
            <p:cNvPr id="102" name="Straight Arrow Connector 101"/>
            <p:cNvCxnSpPr>
              <a:endCxn id="130" idx="2"/>
            </p:cNvCxnSpPr>
            <p:nvPr/>
          </p:nvCxnSpPr>
          <p:spPr>
            <a:xfrm flipH="1" flipV="1">
              <a:off x="7474181" y="3363049"/>
              <a:ext cx="1961171" cy="1414323"/>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grpSp>
          <p:nvGrpSpPr>
            <p:cNvPr id="123" name="Group 122"/>
            <p:cNvGrpSpPr/>
            <p:nvPr/>
          </p:nvGrpSpPr>
          <p:grpSpPr>
            <a:xfrm>
              <a:off x="7105453" y="990666"/>
              <a:ext cx="737455" cy="2372383"/>
              <a:chOff x="5926868" y="1007821"/>
              <a:chExt cx="737455" cy="2372383"/>
            </a:xfrm>
          </p:grpSpPr>
          <p:sp>
            <p:nvSpPr>
              <p:cNvPr id="124" name="TextBox 123"/>
              <p:cNvSpPr txBox="1"/>
              <p:nvPr/>
            </p:nvSpPr>
            <p:spPr>
              <a:xfrm>
                <a:off x="6065645" y="1167333"/>
                <a:ext cx="449966" cy="147798"/>
              </a:xfrm>
              <a:prstGeom prst="rect">
                <a:avLst/>
              </a:prstGeom>
              <a:noFill/>
            </p:spPr>
            <p:txBody>
              <a:bodyPr wrap="none" rtlCol="0">
                <a:spAutoFit/>
              </a:bodyPr>
              <a:lstStyle/>
              <a:p>
                <a:r>
                  <a:rPr lang="en-US" sz="1100" dirty="0"/>
                  <a:t>Tech</a:t>
                </a:r>
              </a:p>
            </p:txBody>
          </p:sp>
          <p:sp>
            <p:nvSpPr>
              <p:cNvPr id="125" name="TextBox 124"/>
              <p:cNvSpPr txBox="1"/>
              <p:nvPr/>
            </p:nvSpPr>
            <p:spPr>
              <a:xfrm>
                <a:off x="6017929" y="1446122"/>
                <a:ext cx="545396" cy="147798"/>
              </a:xfrm>
              <a:prstGeom prst="rect">
                <a:avLst/>
              </a:prstGeom>
              <a:noFill/>
            </p:spPr>
            <p:txBody>
              <a:bodyPr wrap="none" rtlCol="0">
                <a:spAutoFit/>
              </a:bodyPr>
              <a:lstStyle/>
              <a:p>
                <a:pPr algn="ctr"/>
                <a:r>
                  <a:rPr lang="en-US" sz="1100" dirty="0"/>
                  <a:t>Health</a:t>
                </a:r>
              </a:p>
            </p:txBody>
          </p:sp>
          <p:sp>
            <p:nvSpPr>
              <p:cNvPr id="126" name="TextBox 125"/>
              <p:cNvSpPr txBox="1"/>
              <p:nvPr/>
            </p:nvSpPr>
            <p:spPr>
              <a:xfrm>
                <a:off x="5996963" y="1727555"/>
                <a:ext cx="587327" cy="147798"/>
              </a:xfrm>
              <a:prstGeom prst="rect">
                <a:avLst/>
              </a:prstGeom>
              <a:noFill/>
            </p:spPr>
            <p:txBody>
              <a:bodyPr wrap="none" rtlCol="0">
                <a:spAutoFit/>
              </a:bodyPr>
              <a:lstStyle/>
              <a:p>
                <a:r>
                  <a:rPr lang="en-US" sz="1100" dirty="0"/>
                  <a:t>Politics</a:t>
                </a:r>
              </a:p>
            </p:txBody>
          </p:sp>
          <p:sp>
            <p:nvSpPr>
              <p:cNvPr id="127" name="TextBox 126"/>
              <p:cNvSpPr txBox="1"/>
              <p:nvPr/>
            </p:nvSpPr>
            <p:spPr>
              <a:xfrm>
                <a:off x="5996963" y="1960503"/>
                <a:ext cx="587327" cy="147798"/>
              </a:xfrm>
              <a:prstGeom prst="rect">
                <a:avLst/>
              </a:prstGeom>
              <a:noFill/>
            </p:spPr>
            <p:txBody>
              <a:bodyPr wrap="none" rtlCol="0">
                <a:spAutoFit/>
              </a:bodyPr>
              <a:lstStyle/>
              <a:p>
                <a:r>
                  <a:rPr lang="en-US" sz="1100" dirty="0"/>
                  <a:t>Politics</a:t>
                </a:r>
              </a:p>
            </p:txBody>
          </p:sp>
          <p:sp>
            <p:nvSpPr>
              <p:cNvPr id="128" name="TextBox 127"/>
              <p:cNvSpPr txBox="1"/>
              <p:nvPr/>
            </p:nvSpPr>
            <p:spPr>
              <a:xfrm>
                <a:off x="6067826" y="2945420"/>
                <a:ext cx="536720" cy="147798"/>
              </a:xfrm>
              <a:prstGeom prst="rect">
                <a:avLst/>
              </a:prstGeom>
              <a:noFill/>
            </p:spPr>
            <p:txBody>
              <a:bodyPr wrap="none" rtlCol="0">
                <a:spAutoFit/>
              </a:bodyPr>
              <a:lstStyle/>
              <a:p>
                <a:r>
                  <a:rPr lang="en-US" sz="1100" dirty="0"/>
                  <a:t>Sports</a:t>
                </a:r>
              </a:p>
            </p:txBody>
          </p:sp>
          <p:cxnSp>
            <p:nvCxnSpPr>
              <p:cNvPr id="129" name="Straight Connector 128"/>
              <p:cNvCxnSpPr/>
              <p:nvPr/>
            </p:nvCxnSpPr>
            <p:spPr>
              <a:xfrm>
                <a:off x="6328656" y="2194013"/>
                <a:ext cx="15062" cy="703899"/>
              </a:xfrm>
              <a:prstGeom prst="line">
                <a:avLst/>
              </a:prstGeom>
              <a:ln w="19050">
                <a:prstDash val="dash"/>
              </a:ln>
            </p:spPr>
            <p:style>
              <a:lnRef idx="1">
                <a:schemeClr val="dk1"/>
              </a:lnRef>
              <a:fillRef idx="0">
                <a:schemeClr val="dk1"/>
              </a:fillRef>
              <a:effectRef idx="0">
                <a:schemeClr val="dk1"/>
              </a:effectRef>
              <a:fontRef idx="minor">
                <a:schemeClr val="tx1"/>
              </a:fontRef>
            </p:style>
          </p:cxnSp>
          <p:sp>
            <p:nvSpPr>
              <p:cNvPr id="130" name="Flowchart: Alternate Process 129"/>
              <p:cNvSpPr/>
              <p:nvPr/>
            </p:nvSpPr>
            <p:spPr>
              <a:xfrm>
                <a:off x="5926868" y="1007821"/>
                <a:ext cx="737455" cy="2372383"/>
              </a:xfrm>
              <a:prstGeom prst="flowChartAlternateProcess">
                <a:avLst/>
              </a:prstGeom>
              <a:solidFill>
                <a:schemeClr val="accent6">
                  <a:lumMod val="60000"/>
                  <a:lumOff val="40000"/>
                  <a:alpha val="5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3" name="Rectangle 132"/>
            <p:cNvSpPr/>
            <p:nvPr/>
          </p:nvSpPr>
          <p:spPr>
            <a:xfrm>
              <a:off x="7019044" y="468361"/>
              <a:ext cx="910174" cy="523220"/>
            </a:xfrm>
            <a:prstGeom prst="rect">
              <a:avLst/>
            </a:prstGeom>
          </p:spPr>
          <p:txBody>
            <a:bodyPr wrap="square">
              <a:spAutoFit/>
            </a:bodyPr>
            <a:lstStyle/>
            <a:p>
              <a:pPr algn="ctr"/>
              <a:r>
                <a:rPr lang="en-US" sz="1400" dirty="0">
                  <a:solidFill>
                    <a:srgbClr val="FF0000"/>
                  </a:solidFill>
                </a:rPr>
                <a:t>Predicted</a:t>
              </a:r>
            </a:p>
            <a:p>
              <a:pPr algn="ctr"/>
              <a:r>
                <a:rPr lang="en-US" sz="1400" dirty="0">
                  <a:solidFill>
                    <a:srgbClr val="FF0000"/>
                  </a:solidFill>
                </a:rPr>
                <a:t>labels</a:t>
              </a:r>
              <a:endParaRPr lang="en-US" sz="1400" dirty="0"/>
            </a:p>
          </p:txBody>
        </p:sp>
      </p:grpSp>
      <p:grpSp>
        <p:nvGrpSpPr>
          <p:cNvPr id="6" name="Group 5"/>
          <p:cNvGrpSpPr/>
          <p:nvPr/>
        </p:nvGrpSpPr>
        <p:grpSpPr>
          <a:xfrm>
            <a:off x="6695671" y="4820464"/>
            <a:ext cx="3444764" cy="1477824"/>
            <a:chOff x="6695671" y="4820464"/>
            <a:chExt cx="3444764" cy="1477824"/>
          </a:xfrm>
        </p:grpSpPr>
        <p:cxnSp>
          <p:nvCxnSpPr>
            <p:cNvPr id="90" name="Straight Arrow Connector 89"/>
            <p:cNvCxnSpPr/>
            <p:nvPr/>
          </p:nvCxnSpPr>
          <p:spPr>
            <a:xfrm flipV="1">
              <a:off x="6695671" y="5319082"/>
              <a:ext cx="2310032" cy="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grpSp>
          <p:nvGrpSpPr>
            <p:cNvPr id="2" name="Group 1"/>
            <p:cNvGrpSpPr/>
            <p:nvPr/>
          </p:nvGrpSpPr>
          <p:grpSpPr>
            <a:xfrm>
              <a:off x="9050540" y="4820464"/>
              <a:ext cx="1089895" cy="1477824"/>
              <a:chOff x="11205404" y="2534304"/>
              <a:chExt cx="2776890" cy="3765274"/>
            </a:xfrm>
          </p:grpSpPr>
          <p:pic>
            <p:nvPicPr>
              <p:cNvPr id="82" name="Picture 81" descr="Brain, Head, Science, Human, Biology, Scheme, Profile"/>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flipH="1">
                <a:off x="11205404" y="2534304"/>
                <a:ext cx="2776890" cy="3765274"/>
              </a:xfrm>
              <a:prstGeom prst="rect">
                <a:avLst/>
              </a:prstGeom>
            </p:spPr>
          </p:pic>
          <p:pic>
            <p:nvPicPr>
              <p:cNvPr id="84" name="Picture 83" descr="Gehirn, Anatomie, Menschliche, Wissenschaft, Gesundheit"/>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rot="1049999">
                <a:off x="11593984" y="2668451"/>
                <a:ext cx="2009801" cy="1444544"/>
              </a:xfrm>
              <a:prstGeom prst="rect">
                <a:avLst/>
              </a:prstGeom>
            </p:spPr>
          </p:pic>
        </p:grpSp>
        <p:sp>
          <p:nvSpPr>
            <p:cNvPr id="87" name="TextBox 86"/>
            <p:cNvSpPr txBox="1"/>
            <p:nvPr/>
          </p:nvSpPr>
          <p:spPr>
            <a:xfrm>
              <a:off x="6992278" y="4990554"/>
              <a:ext cx="1672446" cy="369332"/>
            </a:xfrm>
            <a:prstGeom prst="rect">
              <a:avLst/>
            </a:prstGeom>
            <a:noFill/>
          </p:spPr>
          <p:txBody>
            <a:bodyPr wrap="none" rtlCol="0">
              <a:spAutoFit/>
            </a:bodyPr>
            <a:lstStyle/>
            <a:p>
              <a:r>
                <a:rPr lang="en-US" dirty="0">
                  <a:solidFill>
                    <a:srgbClr val="FF0000"/>
                  </a:solidFill>
                </a:rPr>
                <a:t>Train the Model</a:t>
              </a:r>
              <a:endParaRPr lang="en-US" b="1" dirty="0"/>
            </a:p>
          </p:txBody>
        </p:sp>
      </p:grpSp>
      <p:sp>
        <p:nvSpPr>
          <p:cNvPr id="88" name="TextBox 87"/>
          <p:cNvSpPr txBox="1"/>
          <p:nvPr/>
        </p:nvSpPr>
        <p:spPr>
          <a:xfrm rot="16200000">
            <a:off x="2477059" y="3570339"/>
            <a:ext cx="595035" cy="369332"/>
          </a:xfrm>
          <a:prstGeom prst="rect">
            <a:avLst/>
          </a:prstGeom>
          <a:noFill/>
        </p:spPr>
        <p:txBody>
          <a:bodyPr wrap="none" rtlCol="0">
            <a:spAutoFit/>
          </a:bodyPr>
          <a:lstStyle/>
          <a:p>
            <a:r>
              <a:rPr lang="en-US" dirty="0">
                <a:solidFill>
                  <a:srgbClr val="FF0000"/>
                </a:solidFill>
              </a:rPr>
              <a:t>Split</a:t>
            </a:r>
            <a:endParaRPr lang="en-US" b="1" dirty="0"/>
          </a:p>
        </p:txBody>
      </p:sp>
      <p:sp>
        <p:nvSpPr>
          <p:cNvPr id="91" name="Rectangle 90"/>
          <p:cNvSpPr/>
          <p:nvPr/>
        </p:nvSpPr>
        <p:spPr>
          <a:xfrm>
            <a:off x="5651118" y="651125"/>
            <a:ext cx="724829" cy="307777"/>
          </a:xfrm>
          <a:prstGeom prst="rect">
            <a:avLst/>
          </a:prstGeom>
        </p:spPr>
        <p:txBody>
          <a:bodyPr wrap="square">
            <a:spAutoFit/>
          </a:bodyPr>
          <a:lstStyle/>
          <a:p>
            <a:pPr algn="ctr"/>
            <a:r>
              <a:rPr lang="en-US" sz="1400" dirty="0">
                <a:solidFill>
                  <a:srgbClr val="FF0000"/>
                </a:solidFill>
              </a:rPr>
              <a:t>Detach</a:t>
            </a:r>
          </a:p>
        </p:txBody>
      </p:sp>
      <p:sp>
        <p:nvSpPr>
          <p:cNvPr id="92" name="TextBox 91"/>
          <p:cNvSpPr txBox="1"/>
          <p:nvPr/>
        </p:nvSpPr>
        <p:spPr>
          <a:xfrm rot="1160586">
            <a:off x="5496944" y="3891748"/>
            <a:ext cx="3225307" cy="369332"/>
          </a:xfrm>
          <a:prstGeom prst="rect">
            <a:avLst/>
          </a:prstGeom>
          <a:noFill/>
        </p:spPr>
        <p:txBody>
          <a:bodyPr wrap="none" rtlCol="0">
            <a:spAutoFit/>
          </a:bodyPr>
          <a:lstStyle/>
          <a:p>
            <a:r>
              <a:rPr lang="en-US" dirty="0">
                <a:solidFill>
                  <a:srgbClr val="FF0000"/>
                </a:solidFill>
              </a:rPr>
              <a:t>Test trained model with features</a:t>
            </a:r>
            <a:endParaRPr lang="en-US" b="1" dirty="0"/>
          </a:p>
        </p:txBody>
      </p:sp>
      <p:sp>
        <p:nvSpPr>
          <p:cNvPr id="93" name="TextBox 92"/>
          <p:cNvSpPr txBox="1"/>
          <p:nvPr/>
        </p:nvSpPr>
        <p:spPr>
          <a:xfrm rot="2123189">
            <a:off x="7818554" y="3721464"/>
            <a:ext cx="2052550" cy="646331"/>
          </a:xfrm>
          <a:prstGeom prst="rect">
            <a:avLst/>
          </a:prstGeom>
          <a:noFill/>
        </p:spPr>
        <p:txBody>
          <a:bodyPr wrap="none" rtlCol="0">
            <a:spAutoFit/>
          </a:bodyPr>
          <a:lstStyle/>
          <a:p>
            <a:pPr algn="ctr"/>
            <a:r>
              <a:rPr lang="en-US" dirty="0">
                <a:solidFill>
                  <a:srgbClr val="FF0000"/>
                </a:solidFill>
              </a:rPr>
              <a:t>Compare prediction</a:t>
            </a:r>
          </a:p>
          <a:p>
            <a:pPr algn="ctr"/>
            <a:r>
              <a:rPr lang="en-US" dirty="0">
                <a:solidFill>
                  <a:srgbClr val="FF0000"/>
                </a:solidFill>
              </a:rPr>
              <a:t>with true labels</a:t>
            </a:r>
            <a:endParaRPr lang="en-US" dirty="0"/>
          </a:p>
        </p:txBody>
      </p:sp>
      <p:grpSp>
        <p:nvGrpSpPr>
          <p:cNvPr id="29" name="Group 28"/>
          <p:cNvGrpSpPr/>
          <p:nvPr/>
        </p:nvGrpSpPr>
        <p:grpSpPr>
          <a:xfrm>
            <a:off x="6845097" y="973923"/>
            <a:ext cx="471362" cy="2146424"/>
            <a:chOff x="6845097" y="973923"/>
            <a:chExt cx="471362" cy="2146424"/>
          </a:xfrm>
        </p:grpSpPr>
        <p:grpSp>
          <p:nvGrpSpPr>
            <p:cNvPr id="14" name="Group 13"/>
            <p:cNvGrpSpPr/>
            <p:nvPr/>
          </p:nvGrpSpPr>
          <p:grpSpPr>
            <a:xfrm>
              <a:off x="6848757" y="973923"/>
              <a:ext cx="467702" cy="369332"/>
              <a:chOff x="10660566" y="802532"/>
              <a:chExt cx="467702" cy="369332"/>
            </a:xfrm>
          </p:grpSpPr>
          <p:cxnSp>
            <p:nvCxnSpPr>
              <p:cNvPr id="11" name="Straight Arrow Connector 10"/>
              <p:cNvCxnSpPr/>
              <p:nvPr/>
            </p:nvCxnSpPr>
            <p:spPr>
              <a:xfrm>
                <a:off x="10660566" y="1127441"/>
                <a:ext cx="467702" cy="0"/>
              </a:xfrm>
              <a:prstGeom prst="straightConnector1">
                <a:avLst/>
              </a:prstGeom>
              <a:ln w="28575">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0664226" y="802532"/>
                <a:ext cx="460382" cy="369332"/>
              </a:xfrm>
              <a:prstGeom prst="rect">
                <a:avLst/>
              </a:prstGeom>
              <a:noFill/>
            </p:spPr>
            <p:txBody>
              <a:bodyPr wrap="none" rtlCol="0">
                <a:spAutoFit/>
              </a:bodyPr>
              <a:lstStyle/>
              <a:p>
                <a:pPr algn="ctr"/>
                <a:r>
                  <a:rPr lang="en-US" dirty="0">
                    <a:solidFill>
                      <a:srgbClr val="FF0000"/>
                    </a:solidFill>
                  </a:rPr>
                  <a:t>+/-</a:t>
                </a:r>
              </a:p>
            </p:txBody>
          </p:sp>
        </p:grpSp>
        <p:grpSp>
          <p:nvGrpSpPr>
            <p:cNvPr id="98" name="Group 97"/>
            <p:cNvGrpSpPr/>
            <p:nvPr/>
          </p:nvGrpSpPr>
          <p:grpSpPr>
            <a:xfrm>
              <a:off x="6845097" y="1241061"/>
              <a:ext cx="467702" cy="369332"/>
              <a:chOff x="10660566" y="802532"/>
              <a:chExt cx="467702" cy="369332"/>
            </a:xfrm>
          </p:grpSpPr>
          <p:cxnSp>
            <p:nvCxnSpPr>
              <p:cNvPr id="99" name="Straight Arrow Connector 98"/>
              <p:cNvCxnSpPr/>
              <p:nvPr/>
            </p:nvCxnSpPr>
            <p:spPr>
              <a:xfrm>
                <a:off x="10660566" y="1127441"/>
                <a:ext cx="467702" cy="0"/>
              </a:xfrm>
              <a:prstGeom prst="straightConnector1">
                <a:avLst/>
              </a:prstGeom>
              <a:ln w="28575">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0" name="TextBox 99"/>
              <p:cNvSpPr txBox="1"/>
              <p:nvPr/>
            </p:nvSpPr>
            <p:spPr>
              <a:xfrm>
                <a:off x="10664226" y="802532"/>
                <a:ext cx="460382" cy="369332"/>
              </a:xfrm>
              <a:prstGeom prst="rect">
                <a:avLst/>
              </a:prstGeom>
              <a:noFill/>
            </p:spPr>
            <p:txBody>
              <a:bodyPr wrap="none" rtlCol="0">
                <a:spAutoFit/>
              </a:bodyPr>
              <a:lstStyle/>
              <a:p>
                <a:pPr algn="ctr"/>
                <a:r>
                  <a:rPr lang="en-US" dirty="0">
                    <a:solidFill>
                      <a:srgbClr val="FF0000"/>
                    </a:solidFill>
                  </a:rPr>
                  <a:t>+/-</a:t>
                </a:r>
              </a:p>
            </p:txBody>
          </p:sp>
        </p:grpSp>
        <p:grpSp>
          <p:nvGrpSpPr>
            <p:cNvPr id="103" name="Group 102"/>
            <p:cNvGrpSpPr/>
            <p:nvPr/>
          </p:nvGrpSpPr>
          <p:grpSpPr>
            <a:xfrm>
              <a:off x="6845097" y="2751015"/>
              <a:ext cx="467702" cy="369332"/>
              <a:chOff x="10660566" y="802532"/>
              <a:chExt cx="467702" cy="369332"/>
            </a:xfrm>
          </p:grpSpPr>
          <p:cxnSp>
            <p:nvCxnSpPr>
              <p:cNvPr id="104" name="Straight Arrow Connector 103"/>
              <p:cNvCxnSpPr/>
              <p:nvPr/>
            </p:nvCxnSpPr>
            <p:spPr>
              <a:xfrm>
                <a:off x="10660566" y="1127441"/>
                <a:ext cx="467702" cy="0"/>
              </a:xfrm>
              <a:prstGeom prst="straightConnector1">
                <a:avLst/>
              </a:prstGeom>
              <a:ln w="28575">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1" name="TextBox 110"/>
              <p:cNvSpPr txBox="1"/>
              <p:nvPr/>
            </p:nvSpPr>
            <p:spPr>
              <a:xfrm>
                <a:off x="10664226" y="802532"/>
                <a:ext cx="460382" cy="369332"/>
              </a:xfrm>
              <a:prstGeom prst="rect">
                <a:avLst/>
              </a:prstGeom>
              <a:noFill/>
            </p:spPr>
            <p:txBody>
              <a:bodyPr wrap="none" rtlCol="0">
                <a:spAutoFit/>
              </a:bodyPr>
              <a:lstStyle/>
              <a:p>
                <a:pPr algn="ctr"/>
                <a:r>
                  <a:rPr lang="en-US" dirty="0">
                    <a:solidFill>
                      <a:srgbClr val="FF0000"/>
                    </a:solidFill>
                  </a:rPr>
                  <a:t>+/-</a:t>
                </a:r>
              </a:p>
            </p:txBody>
          </p:sp>
        </p:grpSp>
      </p:grpSp>
      <p:pic>
        <p:nvPicPr>
          <p:cNvPr id="89" name="Grafik 88">
            <a:extLst>
              <a:ext uri="{FF2B5EF4-FFF2-40B4-BE49-F238E27FC236}">
                <a16:creationId xmlns:a16="http://schemas.microsoft.com/office/drawing/2014/main" id="{6CC9970B-149A-43AA-B465-942D90F45DFB}"/>
              </a:ext>
            </a:extLst>
          </p:cNvPr>
          <p:cNvPicPr>
            <a:picLocks noChangeAspect="1"/>
          </p:cNvPicPr>
          <p:nvPr/>
        </p:nvPicPr>
        <p:blipFill>
          <a:blip r:embed="rId6"/>
          <a:stretch>
            <a:fillRect/>
          </a:stretch>
        </p:blipFill>
        <p:spPr>
          <a:xfrm>
            <a:off x="152400" y="6121400"/>
            <a:ext cx="2143125" cy="561975"/>
          </a:xfrm>
          <a:prstGeom prst="rect">
            <a:avLst/>
          </a:prstGeom>
        </p:spPr>
      </p:pic>
    </p:spTree>
    <p:extLst>
      <p:ext uri="{BB962C8B-B14F-4D97-AF65-F5344CB8AC3E}">
        <p14:creationId xmlns:p14="http://schemas.microsoft.com/office/powerpoint/2010/main" val="2083986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3"/>
                                        </p:tgtEl>
                                        <p:attrNameLst>
                                          <p:attrName>style.visibility</p:attrName>
                                        </p:attrNameLst>
                                      </p:cBhvr>
                                      <p:to>
                                        <p:strVal val="visible"/>
                                      </p:to>
                                    </p:set>
                                    <p:animEffect transition="in" filter="fade">
                                      <p:cBhvr>
                                        <p:cTn id="7" dur="500"/>
                                        <p:tgtEl>
                                          <p:spTgt spid="1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4"/>
                                        </p:tgtEl>
                                        <p:attrNameLst>
                                          <p:attrName>style.visibility</p:attrName>
                                        </p:attrNameLst>
                                      </p:cBhvr>
                                      <p:to>
                                        <p:strVal val="visible"/>
                                      </p:to>
                                    </p:set>
                                    <p:animEffect transition="in" filter="fade">
                                      <p:cBhvr>
                                        <p:cTn id="12" dur="500"/>
                                        <p:tgtEl>
                                          <p:spTgt spid="114"/>
                                        </p:tgtEl>
                                      </p:cBhvr>
                                    </p:animEffect>
                                  </p:childTnLst>
                                </p:cTn>
                              </p:par>
                              <p:par>
                                <p:cTn id="13" presetID="53" presetClass="entr" presetSubtype="16" fill="hold" grpId="0" nodeType="withEffect">
                                  <p:stCondLst>
                                    <p:cond delay="0"/>
                                  </p:stCondLst>
                                  <p:childTnLst>
                                    <p:set>
                                      <p:cBhvr>
                                        <p:cTn id="14" dur="1" fill="hold">
                                          <p:stCondLst>
                                            <p:cond delay="0"/>
                                          </p:stCondLst>
                                        </p:cTn>
                                        <p:tgtEl>
                                          <p:spTgt spid="88"/>
                                        </p:tgtEl>
                                        <p:attrNameLst>
                                          <p:attrName>style.visibility</p:attrName>
                                        </p:attrNameLst>
                                      </p:cBhvr>
                                      <p:to>
                                        <p:strVal val="visible"/>
                                      </p:to>
                                    </p:set>
                                    <p:anim calcmode="lin" valueType="num">
                                      <p:cBhvr>
                                        <p:cTn id="15" dur="500" fill="hold"/>
                                        <p:tgtEl>
                                          <p:spTgt spid="88"/>
                                        </p:tgtEl>
                                        <p:attrNameLst>
                                          <p:attrName>ppt_w</p:attrName>
                                        </p:attrNameLst>
                                      </p:cBhvr>
                                      <p:tavLst>
                                        <p:tav tm="0">
                                          <p:val>
                                            <p:fltVal val="0"/>
                                          </p:val>
                                        </p:tav>
                                        <p:tav tm="100000">
                                          <p:val>
                                            <p:strVal val="#ppt_w"/>
                                          </p:val>
                                        </p:tav>
                                      </p:tavLst>
                                    </p:anim>
                                    <p:anim calcmode="lin" valueType="num">
                                      <p:cBhvr>
                                        <p:cTn id="16" dur="500" fill="hold"/>
                                        <p:tgtEl>
                                          <p:spTgt spid="88"/>
                                        </p:tgtEl>
                                        <p:attrNameLst>
                                          <p:attrName>ppt_h</p:attrName>
                                        </p:attrNameLst>
                                      </p:cBhvr>
                                      <p:tavLst>
                                        <p:tav tm="0">
                                          <p:val>
                                            <p:fltVal val="0"/>
                                          </p:val>
                                        </p:tav>
                                        <p:tav tm="100000">
                                          <p:val>
                                            <p:strVal val="#ppt_h"/>
                                          </p:val>
                                        </p:tav>
                                      </p:tavLst>
                                    </p:anim>
                                    <p:animEffect transition="in" filter="fade">
                                      <p:cBhvr>
                                        <p:cTn id="17" dur="500"/>
                                        <p:tgtEl>
                                          <p:spTgt spid="8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20"/>
                                        </p:tgtEl>
                                        <p:attrNameLst>
                                          <p:attrName>style.visibility</p:attrName>
                                        </p:attrNameLst>
                                      </p:cBhvr>
                                      <p:to>
                                        <p:strVal val="visible"/>
                                      </p:to>
                                    </p:set>
                                    <p:animEffect transition="in" filter="fade">
                                      <p:cBhvr>
                                        <p:cTn id="27" dur="500"/>
                                        <p:tgtEl>
                                          <p:spTgt spid="120"/>
                                        </p:tgtEl>
                                      </p:cBhvr>
                                    </p:animEffect>
                                  </p:childTnLst>
                                </p:cTn>
                              </p:par>
                              <p:par>
                                <p:cTn id="28" presetID="53" presetClass="entr" presetSubtype="16" fill="hold" grpId="1" nodeType="withEffect">
                                  <p:stCondLst>
                                    <p:cond delay="0"/>
                                  </p:stCondLst>
                                  <p:childTnLst>
                                    <p:set>
                                      <p:cBhvr>
                                        <p:cTn id="29" dur="1" fill="hold">
                                          <p:stCondLst>
                                            <p:cond delay="0"/>
                                          </p:stCondLst>
                                        </p:cTn>
                                        <p:tgtEl>
                                          <p:spTgt spid="88"/>
                                        </p:tgtEl>
                                        <p:attrNameLst>
                                          <p:attrName>style.visibility</p:attrName>
                                        </p:attrNameLst>
                                      </p:cBhvr>
                                      <p:to>
                                        <p:strVal val="visible"/>
                                      </p:to>
                                    </p:set>
                                    <p:anim calcmode="lin" valueType="num">
                                      <p:cBhvr>
                                        <p:cTn id="30" dur="500" fill="hold"/>
                                        <p:tgtEl>
                                          <p:spTgt spid="88"/>
                                        </p:tgtEl>
                                        <p:attrNameLst>
                                          <p:attrName>ppt_w</p:attrName>
                                        </p:attrNameLst>
                                      </p:cBhvr>
                                      <p:tavLst>
                                        <p:tav tm="0">
                                          <p:val>
                                            <p:fltVal val="0"/>
                                          </p:val>
                                        </p:tav>
                                        <p:tav tm="100000">
                                          <p:val>
                                            <p:strVal val="#ppt_w"/>
                                          </p:val>
                                        </p:tav>
                                      </p:tavLst>
                                    </p:anim>
                                    <p:anim calcmode="lin" valueType="num">
                                      <p:cBhvr>
                                        <p:cTn id="31" dur="500" fill="hold"/>
                                        <p:tgtEl>
                                          <p:spTgt spid="88"/>
                                        </p:tgtEl>
                                        <p:attrNameLst>
                                          <p:attrName>ppt_h</p:attrName>
                                        </p:attrNameLst>
                                      </p:cBhvr>
                                      <p:tavLst>
                                        <p:tav tm="0">
                                          <p:val>
                                            <p:fltVal val="0"/>
                                          </p:val>
                                        </p:tav>
                                        <p:tav tm="100000">
                                          <p:val>
                                            <p:strVal val="#ppt_h"/>
                                          </p:val>
                                        </p:tav>
                                      </p:tavLst>
                                    </p:anim>
                                    <p:animEffect transition="in" filter="fade">
                                      <p:cBhvr>
                                        <p:cTn id="32" dur="500"/>
                                        <p:tgtEl>
                                          <p:spTgt spid="88"/>
                                        </p:tgtEl>
                                      </p:cBhvr>
                                    </p:animEffect>
                                  </p:childTnLst>
                                </p:cTn>
                              </p:par>
                              <p:par>
                                <p:cTn id="33" presetID="10" presetClass="entr" presetSubtype="0" fill="hold" nodeType="withEffect">
                                  <p:stCondLst>
                                    <p:cond delay="0"/>
                                  </p:stCondLst>
                                  <p:childTnLst>
                                    <p:set>
                                      <p:cBhvr>
                                        <p:cTn id="34" dur="1" fill="hold">
                                          <p:stCondLst>
                                            <p:cond delay="0"/>
                                          </p:stCondLst>
                                        </p:cTn>
                                        <p:tgtEl>
                                          <p:spTgt spid="62"/>
                                        </p:tgtEl>
                                        <p:attrNameLst>
                                          <p:attrName>style.visibility</p:attrName>
                                        </p:attrNameLst>
                                      </p:cBhvr>
                                      <p:to>
                                        <p:strVal val="visible"/>
                                      </p:to>
                                    </p:set>
                                    <p:animEffect transition="in" filter="fade">
                                      <p:cBhvr>
                                        <p:cTn id="35" dur="500"/>
                                        <p:tgtEl>
                                          <p:spTgt spid="62"/>
                                        </p:tgtEl>
                                      </p:cBhvr>
                                    </p:animEffect>
                                  </p:childTnLst>
                                </p:cTn>
                              </p:par>
                              <p:par>
                                <p:cTn id="36" presetID="10" presetClass="entr" presetSubtype="0" fill="hold" nodeType="withEffect">
                                  <p:stCondLst>
                                    <p:cond delay="0"/>
                                  </p:stCondLst>
                                  <p:childTnLst>
                                    <p:set>
                                      <p:cBhvr>
                                        <p:cTn id="37" dur="1" fill="hold">
                                          <p:stCondLst>
                                            <p:cond delay="0"/>
                                          </p:stCondLst>
                                        </p:cTn>
                                        <p:tgtEl>
                                          <p:spTgt spid="101"/>
                                        </p:tgtEl>
                                        <p:attrNameLst>
                                          <p:attrName>style.visibility</p:attrName>
                                        </p:attrNameLst>
                                      </p:cBhvr>
                                      <p:to>
                                        <p:strVal val="visible"/>
                                      </p:to>
                                    </p:set>
                                    <p:animEffect transition="in" filter="fade">
                                      <p:cBhvr>
                                        <p:cTn id="38" dur="500"/>
                                        <p:tgtEl>
                                          <p:spTgt spid="101"/>
                                        </p:tgtEl>
                                      </p:cBhvr>
                                    </p:animEffect>
                                  </p:childTnLst>
                                </p:cTn>
                              </p:par>
                            </p:childTnLst>
                          </p:cTn>
                        </p:par>
                      </p:childTnLst>
                    </p:cTn>
                  </p:par>
                  <p:par>
                    <p:cTn id="39" fill="hold">
                      <p:stCondLst>
                        <p:cond delay="indefinite"/>
                      </p:stCondLst>
                      <p:childTnLst>
                        <p:par>
                          <p:cTn id="40" fill="hold">
                            <p:stCondLst>
                              <p:cond delay="0"/>
                            </p:stCondLst>
                            <p:childTnLst>
                              <p:par>
                                <p:cTn id="41" presetID="42" presetClass="path" presetSubtype="0" accel="50000" decel="50000" fill="hold" nodeType="clickEffect">
                                  <p:stCondLst>
                                    <p:cond delay="0"/>
                                  </p:stCondLst>
                                  <p:childTnLst>
                                    <p:animMotion origin="layout" path="M 2.70833E-6 -3.7037E-6 L 0.04375 -3.7037E-6 " pathEditMode="relative" rAng="0" ptsTypes="AA">
                                      <p:cBhvr>
                                        <p:cTn id="42" dur="2000" fill="hold"/>
                                        <p:tgtEl>
                                          <p:spTgt spid="101"/>
                                        </p:tgtEl>
                                        <p:attrNameLst>
                                          <p:attrName>ppt_x</p:attrName>
                                          <p:attrName>ppt_y</p:attrName>
                                        </p:attrNameLst>
                                      </p:cBhvr>
                                      <p:rCtr x="2187" y="0"/>
                                    </p:animMotion>
                                  </p:childTnLst>
                                </p:cTn>
                              </p:par>
                              <p:par>
                                <p:cTn id="43" presetID="53" presetClass="entr" presetSubtype="16" fill="hold" grpId="0" nodeType="withEffect">
                                  <p:stCondLst>
                                    <p:cond delay="0"/>
                                  </p:stCondLst>
                                  <p:childTnLst>
                                    <p:set>
                                      <p:cBhvr>
                                        <p:cTn id="44" dur="1" fill="hold">
                                          <p:stCondLst>
                                            <p:cond delay="0"/>
                                          </p:stCondLst>
                                        </p:cTn>
                                        <p:tgtEl>
                                          <p:spTgt spid="91"/>
                                        </p:tgtEl>
                                        <p:attrNameLst>
                                          <p:attrName>style.visibility</p:attrName>
                                        </p:attrNameLst>
                                      </p:cBhvr>
                                      <p:to>
                                        <p:strVal val="visible"/>
                                      </p:to>
                                    </p:set>
                                    <p:anim calcmode="lin" valueType="num">
                                      <p:cBhvr>
                                        <p:cTn id="45" dur="500" fill="hold"/>
                                        <p:tgtEl>
                                          <p:spTgt spid="91"/>
                                        </p:tgtEl>
                                        <p:attrNameLst>
                                          <p:attrName>ppt_w</p:attrName>
                                        </p:attrNameLst>
                                      </p:cBhvr>
                                      <p:tavLst>
                                        <p:tav tm="0">
                                          <p:val>
                                            <p:fltVal val="0"/>
                                          </p:val>
                                        </p:tav>
                                        <p:tav tm="100000">
                                          <p:val>
                                            <p:strVal val="#ppt_w"/>
                                          </p:val>
                                        </p:tav>
                                      </p:tavLst>
                                    </p:anim>
                                    <p:anim calcmode="lin" valueType="num">
                                      <p:cBhvr>
                                        <p:cTn id="46" dur="500" fill="hold"/>
                                        <p:tgtEl>
                                          <p:spTgt spid="91"/>
                                        </p:tgtEl>
                                        <p:attrNameLst>
                                          <p:attrName>ppt_h</p:attrName>
                                        </p:attrNameLst>
                                      </p:cBhvr>
                                      <p:tavLst>
                                        <p:tav tm="0">
                                          <p:val>
                                            <p:fltVal val="0"/>
                                          </p:val>
                                        </p:tav>
                                        <p:tav tm="100000">
                                          <p:val>
                                            <p:strVal val="#ppt_h"/>
                                          </p:val>
                                        </p:tav>
                                      </p:tavLst>
                                    </p:anim>
                                    <p:animEffect transition="in" filter="fade">
                                      <p:cBhvr>
                                        <p:cTn id="47" dur="500"/>
                                        <p:tgtEl>
                                          <p:spTgt spid="91"/>
                                        </p:tgtEl>
                                      </p:cBhvr>
                                    </p:animEffect>
                                  </p:childTnLst>
                                </p:cTn>
                              </p:par>
                            </p:childTnLst>
                          </p:cTn>
                        </p:par>
                        <p:par>
                          <p:cTn id="48" fill="hold">
                            <p:stCondLst>
                              <p:cond delay="2000"/>
                            </p:stCondLst>
                            <p:childTnLst>
                              <p:par>
                                <p:cTn id="49" presetID="53" presetClass="entr" presetSubtype="16" fill="hold" grpId="0" nodeType="afterEffect">
                                  <p:stCondLst>
                                    <p:cond delay="0"/>
                                  </p:stCondLst>
                                  <p:childTnLst>
                                    <p:set>
                                      <p:cBhvr>
                                        <p:cTn id="50" dur="1" fill="hold">
                                          <p:stCondLst>
                                            <p:cond delay="0"/>
                                          </p:stCondLst>
                                        </p:cTn>
                                        <p:tgtEl>
                                          <p:spTgt spid="132"/>
                                        </p:tgtEl>
                                        <p:attrNameLst>
                                          <p:attrName>style.visibility</p:attrName>
                                        </p:attrNameLst>
                                      </p:cBhvr>
                                      <p:to>
                                        <p:strVal val="visible"/>
                                      </p:to>
                                    </p:set>
                                    <p:anim calcmode="lin" valueType="num">
                                      <p:cBhvr>
                                        <p:cTn id="51" dur="500" fill="hold"/>
                                        <p:tgtEl>
                                          <p:spTgt spid="132"/>
                                        </p:tgtEl>
                                        <p:attrNameLst>
                                          <p:attrName>ppt_w</p:attrName>
                                        </p:attrNameLst>
                                      </p:cBhvr>
                                      <p:tavLst>
                                        <p:tav tm="0">
                                          <p:val>
                                            <p:fltVal val="0"/>
                                          </p:val>
                                        </p:tav>
                                        <p:tav tm="100000">
                                          <p:val>
                                            <p:strVal val="#ppt_w"/>
                                          </p:val>
                                        </p:tav>
                                      </p:tavLst>
                                    </p:anim>
                                    <p:anim calcmode="lin" valueType="num">
                                      <p:cBhvr>
                                        <p:cTn id="52" dur="500" fill="hold"/>
                                        <p:tgtEl>
                                          <p:spTgt spid="132"/>
                                        </p:tgtEl>
                                        <p:attrNameLst>
                                          <p:attrName>ppt_h</p:attrName>
                                        </p:attrNameLst>
                                      </p:cBhvr>
                                      <p:tavLst>
                                        <p:tav tm="0">
                                          <p:val>
                                            <p:fltVal val="0"/>
                                          </p:val>
                                        </p:tav>
                                        <p:tav tm="100000">
                                          <p:val>
                                            <p:strVal val="#ppt_h"/>
                                          </p:val>
                                        </p:tav>
                                      </p:tavLst>
                                    </p:anim>
                                    <p:animEffect transition="in" filter="fade">
                                      <p:cBhvr>
                                        <p:cTn id="53" dur="500"/>
                                        <p:tgtEl>
                                          <p:spTgt spid="132"/>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94"/>
                                        </p:tgtEl>
                                        <p:attrNameLst>
                                          <p:attrName>style.visibility</p:attrName>
                                        </p:attrNameLst>
                                      </p:cBhvr>
                                      <p:to>
                                        <p:strVal val="visible"/>
                                      </p:to>
                                    </p:set>
                                    <p:animEffect transition="in" filter="fade">
                                      <p:cBhvr>
                                        <p:cTn id="58" dur="500"/>
                                        <p:tgtEl>
                                          <p:spTgt spid="94"/>
                                        </p:tgtEl>
                                      </p:cBhvr>
                                    </p:animEffect>
                                  </p:childTnLst>
                                </p:cTn>
                              </p:par>
                              <p:par>
                                <p:cTn id="59" presetID="53" presetClass="entr" presetSubtype="16" fill="hold" grpId="0" nodeType="withEffect">
                                  <p:stCondLst>
                                    <p:cond delay="0"/>
                                  </p:stCondLst>
                                  <p:childTnLst>
                                    <p:set>
                                      <p:cBhvr>
                                        <p:cTn id="60" dur="1" fill="hold">
                                          <p:stCondLst>
                                            <p:cond delay="0"/>
                                          </p:stCondLst>
                                        </p:cTn>
                                        <p:tgtEl>
                                          <p:spTgt spid="92"/>
                                        </p:tgtEl>
                                        <p:attrNameLst>
                                          <p:attrName>style.visibility</p:attrName>
                                        </p:attrNameLst>
                                      </p:cBhvr>
                                      <p:to>
                                        <p:strVal val="visible"/>
                                      </p:to>
                                    </p:set>
                                    <p:anim calcmode="lin" valueType="num">
                                      <p:cBhvr>
                                        <p:cTn id="61" dur="500" fill="hold"/>
                                        <p:tgtEl>
                                          <p:spTgt spid="92"/>
                                        </p:tgtEl>
                                        <p:attrNameLst>
                                          <p:attrName>ppt_w</p:attrName>
                                        </p:attrNameLst>
                                      </p:cBhvr>
                                      <p:tavLst>
                                        <p:tav tm="0">
                                          <p:val>
                                            <p:fltVal val="0"/>
                                          </p:val>
                                        </p:tav>
                                        <p:tav tm="100000">
                                          <p:val>
                                            <p:strVal val="#ppt_w"/>
                                          </p:val>
                                        </p:tav>
                                      </p:tavLst>
                                    </p:anim>
                                    <p:anim calcmode="lin" valueType="num">
                                      <p:cBhvr>
                                        <p:cTn id="62" dur="500" fill="hold"/>
                                        <p:tgtEl>
                                          <p:spTgt spid="92"/>
                                        </p:tgtEl>
                                        <p:attrNameLst>
                                          <p:attrName>ppt_h</p:attrName>
                                        </p:attrNameLst>
                                      </p:cBhvr>
                                      <p:tavLst>
                                        <p:tav tm="0">
                                          <p:val>
                                            <p:fltVal val="0"/>
                                          </p:val>
                                        </p:tav>
                                        <p:tav tm="100000">
                                          <p:val>
                                            <p:strVal val="#ppt_h"/>
                                          </p:val>
                                        </p:tav>
                                      </p:tavLst>
                                    </p:anim>
                                    <p:animEffect transition="in" filter="fade">
                                      <p:cBhvr>
                                        <p:cTn id="63" dur="500"/>
                                        <p:tgtEl>
                                          <p:spTgt spid="92"/>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9"/>
                                        </p:tgtEl>
                                        <p:attrNameLst>
                                          <p:attrName>style.visibility</p:attrName>
                                        </p:attrNameLst>
                                      </p:cBhvr>
                                      <p:to>
                                        <p:strVal val="visible"/>
                                      </p:to>
                                    </p:set>
                                    <p:animEffect transition="in" filter="fade">
                                      <p:cBhvr>
                                        <p:cTn id="68" dur="500"/>
                                        <p:tgtEl>
                                          <p:spTgt spid="9"/>
                                        </p:tgtEl>
                                      </p:cBhvr>
                                    </p:animEffect>
                                  </p:childTnLst>
                                </p:cTn>
                              </p:par>
                              <p:par>
                                <p:cTn id="69" presetID="53" presetClass="entr" presetSubtype="16" fill="hold" grpId="0" nodeType="withEffect">
                                  <p:stCondLst>
                                    <p:cond delay="0"/>
                                  </p:stCondLst>
                                  <p:childTnLst>
                                    <p:set>
                                      <p:cBhvr>
                                        <p:cTn id="70" dur="1" fill="hold">
                                          <p:stCondLst>
                                            <p:cond delay="0"/>
                                          </p:stCondLst>
                                        </p:cTn>
                                        <p:tgtEl>
                                          <p:spTgt spid="93"/>
                                        </p:tgtEl>
                                        <p:attrNameLst>
                                          <p:attrName>style.visibility</p:attrName>
                                        </p:attrNameLst>
                                      </p:cBhvr>
                                      <p:to>
                                        <p:strVal val="visible"/>
                                      </p:to>
                                    </p:set>
                                    <p:anim calcmode="lin" valueType="num">
                                      <p:cBhvr>
                                        <p:cTn id="71" dur="500" fill="hold"/>
                                        <p:tgtEl>
                                          <p:spTgt spid="93"/>
                                        </p:tgtEl>
                                        <p:attrNameLst>
                                          <p:attrName>ppt_w</p:attrName>
                                        </p:attrNameLst>
                                      </p:cBhvr>
                                      <p:tavLst>
                                        <p:tav tm="0">
                                          <p:val>
                                            <p:fltVal val="0"/>
                                          </p:val>
                                        </p:tav>
                                        <p:tav tm="100000">
                                          <p:val>
                                            <p:strVal val="#ppt_w"/>
                                          </p:val>
                                        </p:tav>
                                      </p:tavLst>
                                    </p:anim>
                                    <p:anim calcmode="lin" valueType="num">
                                      <p:cBhvr>
                                        <p:cTn id="72" dur="500" fill="hold"/>
                                        <p:tgtEl>
                                          <p:spTgt spid="93"/>
                                        </p:tgtEl>
                                        <p:attrNameLst>
                                          <p:attrName>ppt_h</p:attrName>
                                        </p:attrNameLst>
                                      </p:cBhvr>
                                      <p:tavLst>
                                        <p:tav tm="0">
                                          <p:val>
                                            <p:fltVal val="0"/>
                                          </p:val>
                                        </p:tav>
                                        <p:tav tm="100000">
                                          <p:val>
                                            <p:strVal val="#ppt_h"/>
                                          </p:val>
                                        </p:tav>
                                      </p:tavLst>
                                    </p:anim>
                                    <p:animEffect transition="in" filter="fade">
                                      <p:cBhvr>
                                        <p:cTn id="73" dur="500"/>
                                        <p:tgtEl>
                                          <p:spTgt spid="93"/>
                                        </p:tgtEl>
                                      </p:cBhvr>
                                    </p:animEffect>
                                  </p:childTnLst>
                                </p:cTn>
                              </p:par>
                            </p:childTnLst>
                          </p:cTn>
                        </p:par>
                        <p:par>
                          <p:cTn id="74" fill="hold">
                            <p:stCondLst>
                              <p:cond delay="500"/>
                            </p:stCondLst>
                            <p:childTnLst>
                              <p:par>
                                <p:cTn id="75" presetID="16" presetClass="entr" presetSubtype="21" fill="hold" nodeType="afterEffect">
                                  <p:stCondLst>
                                    <p:cond delay="0"/>
                                  </p:stCondLst>
                                  <p:childTnLst>
                                    <p:set>
                                      <p:cBhvr>
                                        <p:cTn id="76" dur="1" fill="hold">
                                          <p:stCondLst>
                                            <p:cond delay="0"/>
                                          </p:stCondLst>
                                        </p:cTn>
                                        <p:tgtEl>
                                          <p:spTgt spid="29"/>
                                        </p:tgtEl>
                                        <p:attrNameLst>
                                          <p:attrName>style.visibility</p:attrName>
                                        </p:attrNameLst>
                                      </p:cBhvr>
                                      <p:to>
                                        <p:strVal val="visible"/>
                                      </p:to>
                                    </p:set>
                                    <p:animEffect transition="in" filter="barn(inVertical)">
                                      <p:cBhvr>
                                        <p:cTn id="77" dur="500"/>
                                        <p:tgtEl>
                                          <p:spTgt spid="29"/>
                                        </p:tgtEl>
                                      </p:cBhvr>
                                    </p:animEffect>
                                  </p:childTnLst>
                                </p:cTn>
                              </p:par>
                            </p:childTnLst>
                          </p:cTn>
                        </p:par>
                      </p:childTnLst>
                    </p:cTn>
                  </p:par>
                  <p:par>
                    <p:cTn id="78" fill="hold">
                      <p:stCondLst>
                        <p:cond delay="indefinite"/>
                      </p:stCondLst>
                      <p:childTnLst>
                        <p:par>
                          <p:cTn id="79" fill="hold">
                            <p:stCondLst>
                              <p:cond delay="0"/>
                            </p:stCondLst>
                            <p:childTnLst>
                              <p:par>
                                <p:cTn id="80" presetID="53" presetClass="entr" presetSubtype="16" fill="hold" grpId="0" nodeType="clickEffect">
                                  <p:stCondLst>
                                    <p:cond delay="0"/>
                                  </p:stCondLst>
                                  <p:childTnLst>
                                    <p:set>
                                      <p:cBhvr>
                                        <p:cTn id="81" dur="1" fill="hold">
                                          <p:stCondLst>
                                            <p:cond delay="0"/>
                                          </p:stCondLst>
                                        </p:cTn>
                                        <p:tgtEl>
                                          <p:spTgt spid="109"/>
                                        </p:tgtEl>
                                        <p:attrNameLst>
                                          <p:attrName>style.visibility</p:attrName>
                                        </p:attrNameLst>
                                      </p:cBhvr>
                                      <p:to>
                                        <p:strVal val="visible"/>
                                      </p:to>
                                    </p:set>
                                    <p:anim calcmode="lin" valueType="num">
                                      <p:cBhvr>
                                        <p:cTn id="82" dur="500" fill="hold"/>
                                        <p:tgtEl>
                                          <p:spTgt spid="109"/>
                                        </p:tgtEl>
                                        <p:attrNameLst>
                                          <p:attrName>ppt_w</p:attrName>
                                        </p:attrNameLst>
                                      </p:cBhvr>
                                      <p:tavLst>
                                        <p:tav tm="0">
                                          <p:val>
                                            <p:fltVal val="0"/>
                                          </p:val>
                                        </p:tav>
                                        <p:tav tm="100000">
                                          <p:val>
                                            <p:strVal val="#ppt_w"/>
                                          </p:val>
                                        </p:tav>
                                      </p:tavLst>
                                    </p:anim>
                                    <p:anim calcmode="lin" valueType="num">
                                      <p:cBhvr>
                                        <p:cTn id="83" dur="500" fill="hold"/>
                                        <p:tgtEl>
                                          <p:spTgt spid="109"/>
                                        </p:tgtEl>
                                        <p:attrNameLst>
                                          <p:attrName>ppt_h</p:attrName>
                                        </p:attrNameLst>
                                      </p:cBhvr>
                                      <p:tavLst>
                                        <p:tav tm="0">
                                          <p:val>
                                            <p:fltVal val="0"/>
                                          </p:val>
                                        </p:tav>
                                        <p:tav tm="100000">
                                          <p:val>
                                            <p:strVal val="#ppt_h"/>
                                          </p:val>
                                        </p:tav>
                                      </p:tavLst>
                                    </p:anim>
                                    <p:animEffect transition="in" filter="fade">
                                      <p:cBhvr>
                                        <p:cTn id="84" dur="500"/>
                                        <p:tgtEl>
                                          <p:spTgt spid="1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 grpId="0" animBg="1"/>
      <p:bldP spid="132" grpId="0"/>
      <p:bldP spid="88" grpId="0"/>
      <p:bldP spid="88" grpId="1"/>
      <p:bldP spid="91" grpId="0"/>
      <p:bldP spid="92" grpId="0"/>
      <p:bldP spid="93"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5791200" y="3484881"/>
            <a:ext cx="3830320" cy="2743200"/>
            <a:chOff x="5659120" y="3647441"/>
            <a:chExt cx="3830320" cy="2743200"/>
          </a:xfrm>
        </p:grpSpPr>
        <p:sp>
          <p:nvSpPr>
            <p:cNvPr id="8" name="Isosceles Triangle 7"/>
            <p:cNvSpPr/>
            <p:nvPr/>
          </p:nvSpPr>
          <p:spPr>
            <a:xfrm rot="1641634">
              <a:off x="5659120" y="3830027"/>
              <a:ext cx="2458720" cy="1960880"/>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6746240" y="3647441"/>
              <a:ext cx="2743200" cy="27432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 name="Title 4"/>
          <p:cNvSpPr>
            <a:spLocks noGrp="1"/>
          </p:cNvSpPr>
          <p:nvPr>
            <p:ph type="title"/>
          </p:nvPr>
        </p:nvSpPr>
        <p:spPr/>
        <p:txBody>
          <a:bodyPr/>
          <a:lstStyle/>
          <a:p>
            <a:r>
              <a:rPr lang="en-US" dirty="0"/>
              <a:t>Steps to Build a Machine Learning Solution</a:t>
            </a:r>
          </a:p>
        </p:txBody>
      </p:sp>
      <p:graphicFrame>
        <p:nvGraphicFramePr>
          <p:cNvPr id="4" name="Content Placeholder 3"/>
          <p:cNvGraphicFramePr>
            <a:graphicFrameLocks noGrp="1"/>
          </p:cNvGraphicFramePr>
          <p:nvPr>
            <p:ph idx="4294967295"/>
            <p:extLst/>
          </p:nvPr>
        </p:nvGraphicFramePr>
        <p:xfrm>
          <a:off x="1412240" y="1028700"/>
          <a:ext cx="4683760" cy="469201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6" name="Diagram 5"/>
          <p:cNvGraphicFramePr/>
          <p:nvPr>
            <p:extLst/>
          </p:nvPr>
        </p:nvGraphicFramePr>
        <p:xfrm>
          <a:off x="6715760" y="3464560"/>
          <a:ext cx="3049870" cy="2998893"/>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pic>
        <p:nvPicPr>
          <p:cNvPr id="10" name="Grafik 9">
            <a:extLst>
              <a:ext uri="{FF2B5EF4-FFF2-40B4-BE49-F238E27FC236}">
                <a16:creationId xmlns:a16="http://schemas.microsoft.com/office/drawing/2014/main" id="{F3A47823-AC08-4379-BD81-2A1B764D7DFD}"/>
              </a:ext>
            </a:extLst>
          </p:cNvPr>
          <p:cNvPicPr>
            <a:picLocks noChangeAspect="1"/>
          </p:cNvPicPr>
          <p:nvPr/>
        </p:nvPicPr>
        <p:blipFill>
          <a:blip r:embed="rId12"/>
          <a:stretch>
            <a:fillRect/>
          </a:stretch>
        </p:blipFill>
        <p:spPr>
          <a:xfrm>
            <a:off x="152400" y="6121400"/>
            <a:ext cx="2143125" cy="561975"/>
          </a:xfrm>
          <a:prstGeom prst="rect">
            <a:avLst/>
          </a:prstGeom>
        </p:spPr>
      </p:pic>
    </p:spTree>
    <p:extLst>
      <p:ext uri="{BB962C8B-B14F-4D97-AF65-F5344CB8AC3E}">
        <p14:creationId xmlns:p14="http://schemas.microsoft.com/office/powerpoint/2010/main" val="3592049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graphicEl>
                                              <a:dgm id="{DFA01354-8521-45CE-9D0E-B804F9D51FA9}"/>
                                            </p:graphicEl>
                                          </p:spTgt>
                                        </p:tgtEl>
                                        <p:attrNameLst>
                                          <p:attrName>style.visibility</p:attrName>
                                        </p:attrNameLst>
                                      </p:cBhvr>
                                      <p:to>
                                        <p:strVal val="visible"/>
                                      </p:to>
                                    </p:set>
                                    <p:animEffect transition="in" filter="fade">
                                      <p:cBhvr>
                                        <p:cTn id="7" dur="500"/>
                                        <p:tgtEl>
                                          <p:spTgt spid="4">
                                            <p:graphicEl>
                                              <a:dgm id="{DFA01354-8521-45CE-9D0E-B804F9D51FA9}"/>
                                            </p:graphic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graphicEl>
                                              <a:dgm id="{3C24FC50-C5C6-462C-8E45-CBCB342FED21}"/>
                                            </p:graphicEl>
                                          </p:spTgt>
                                        </p:tgtEl>
                                        <p:attrNameLst>
                                          <p:attrName>style.visibility</p:attrName>
                                        </p:attrNameLst>
                                      </p:cBhvr>
                                      <p:to>
                                        <p:strVal val="visible"/>
                                      </p:to>
                                    </p:set>
                                    <p:animEffect transition="in" filter="fade">
                                      <p:cBhvr>
                                        <p:cTn id="11" dur="500"/>
                                        <p:tgtEl>
                                          <p:spTgt spid="4">
                                            <p:graphicEl>
                                              <a:dgm id="{3C24FC50-C5C6-462C-8E45-CBCB342FED21}"/>
                                            </p:graphic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
                                            <p:graphicEl>
                                              <a:dgm id="{DE7813E2-3F1B-44AE-8A4D-E3A2F2554899}"/>
                                            </p:graphicEl>
                                          </p:spTgt>
                                        </p:tgtEl>
                                        <p:attrNameLst>
                                          <p:attrName>style.visibility</p:attrName>
                                        </p:attrNameLst>
                                      </p:cBhvr>
                                      <p:to>
                                        <p:strVal val="visible"/>
                                      </p:to>
                                    </p:set>
                                    <p:animEffect transition="in" filter="fade">
                                      <p:cBhvr>
                                        <p:cTn id="15" dur="500"/>
                                        <p:tgtEl>
                                          <p:spTgt spid="4">
                                            <p:graphicEl>
                                              <a:dgm id="{DE7813E2-3F1B-44AE-8A4D-E3A2F2554899}"/>
                                            </p:graphic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4">
                                            <p:graphicEl>
                                              <a:dgm id="{DF1BCFFA-1A13-4ECE-ABE7-2B0C98FB72CA}"/>
                                            </p:graphicEl>
                                          </p:spTgt>
                                        </p:tgtEl>
                                        <p:attrNameLst>
                                          <p:attrName>style.visibility</p:attrName>
                                        </p:attrNameLst>
                                      </p:cBhvr>
                                      <p:to>
                                        <p:strVal val="visible"/>
                                      </p:to>
                                    </p:set>
                                    <p:animEffect transition="in" filter="fade">
                                      <p:cBhvr>
                                        <p:cTn id="19" dur="500"/>
                                        <p:tgtEl>
                                          <p:spTgt spid="4">
                                            <p:graphicEl>
                                              <a:dgm id="{DF1BCFFA-1A13-4ECE-ABE7-2B0C98FB72CA}"/>
                                            </p:graphic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4">
                                            <p:graphicEl>
                                              <a:dgm id="{AF00E959-5C43-48CD-A97C-060033D2AB03}"/>
                                            </p:graphicEl>
                                          </p:spTgt>
                                        </p:tgtEl>
                                        <p:attrNameLst>
                                          <p:attrName>style.visibility</p:attrName>
                                        </p:attrNameLst>
                                      </p:cBhvr>
                                      <p:to>
                                        <p:strVal val="visible"/>
                                      </p:to>
                                    </p:set>
                                    <p:animEffect transition="in" filter="fade">
                                      <p:cBhvr>
                                        <p:cTn id="23" dur="500"/>
                                        <p:tgtEl>
                                          <p:spTgt spid="4">
                                            <p:graphicEl>
                                              <a:dgm id="{AF00E959-5C43-48CD-A97C-060033D2AB03}"/>
                                            </p:graphicEl>
                                          </p:spTgt>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4">
                                            <p:graphicEl>
                                              <a:dgm id="{828ADA7E-B440-4137-898B-7B4B8BC5694E}"/>
                                            </p:graphicEl>
                                          </p:spTgt>
                                        </p:tgtEl>
                                        <p:attrNameLst>
                                          <p:attrName>style.visibility</p:attrName>
                                        </p:attrNameLst>
                                      </p:cBhvr>
                                      <p:to>
                                        <p:strVal val="visible"/>
                                      </p:to>
                                    </p:set>
                                    <p:animEffect transition="in" filter="fade">
                                      <p:cBhvr>
                                        <p:cTn id="27" dur="500"/>
                                        <p:tgtEl>
                                          <p:spTgt spid="4">
                                            <p:graphicEl>
                                              <a:dgm id="{828ADA7E-B440-4137-898B-7B4B8BC5694E}"/>
                                            </p:graphicEl>
                                          </p:spTgt>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4">
                                            <p:graphicEl>
                                              <a:dgm id="{A337D18A-A4B8-4BE0-8517-DCC85697C88E}"/>
                                            </p:graphicEl>
                                          </p:spTgt>
                                        </p:tgtEl>
                                        <p:attrNameLst>
                                          <p:attrName>style.visibility</p:attrName>
                                        </p:attrNameLst>
                                      </p:cBhvr>
                                      <p:to>
                                        <p:strVal val="visible"/>
                                      </p:to>
                                    </p:set>
                                    <p:animEffect transition="in" filter="fade">
                                      <p:cBhvr>
                                        <p:cTn id="31" dur="500"/>
                                        <p:tgtEl>
                                          <p:spTgt spid="4">
                                            <p:graphicEl>
                                              <a:dgm id="{A337D18A-A4B8-4BE0-8517-DCC85697C88E}"/>
                                            </p:graphicEl>
                                          </p:spTgt>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4">
                                            <p:graphicEl>
                                              <a:dgm id="{9A72A26C-5978-4FF1-9093-4D54A75560AF}"/>
                                            </p:graphicEl>
                                          </p:spTgt>
                                        </p:tgtEl>
                                        <p:attrNameLst>
                                          <p:attrName>style.visibility</p:attrName>
                                        </p:attrNameLst>
                                      </p:cBhvr>
                                      <p:to>
                                        <p:strVal val="visible"/>
                                      </p:to>
                                    </p:set>
                                    <p:animEffect transition="in" filter="fade">
                                      <p:cBhvr>
                                        <p:cTn id="35" dur="500"/>
                                        <p:tgtEl>
                                          <p:spTgt spid="4">
                                            <p:graphicEl>
                                              <a:dgm id="{9A72A26C-5978-4FF1-9093-4D54A75560AF}"/>
                                            </p:graphicEl>
                                          </p:spTgt>
                                        </p:tgtEl>
                                      </p:cBhvr>
                                    </p:animEffect>
                                  </p:childTnLst>
                                </p:cTn>
                              </p:par>
                            </p:childTnLst>
                          </p:cTn>
                        </p:par>
                        <p:par>
                          <p:cTn id="36" fill="hold">
                            <p:stCondLst>
                              <p:cond delay="4000"/>
                            </p:stCondLst>
                            <p:childTnLst>
                              <p:par>
                                <p:cTn id="37" presetID="10" presetClass="entr" presetSubtype="0" fill="hold" grpId="0" nodeType="afterEffect">
                                  <p:stCondLst>
                                    <p:cond delay="0"/>
                                  </p:stCondLst>
                                  <p:childTnLst>
                                    <p:set>
                                      <p:cBhvr>
                                        <p:cTn id="38" dur="1" fill="hold">
                                          <p:stCondLst>
                                            <p:cond delay="0"/>
                                          </p:stCondLst>
                                        </p:cTn>
                                        <p:tgtEl>
                                          <p:spTgt spid="4">
                                            <p:graphicEl>
                                              <a:dgm id="{38B5C9CA-1FA6-4B16-8DF0-3E2FA72359BD}"/>
                                            </p:graphicEl>
                                          </p:spTgt>
                                        </p:tgtEl>
                                        <p:attrNameLst>
                                          <p:attrName>style.visibility</p:attrName>
                                        </p:attrNameLst>
                                      </p:cBhvr>
                                      <p:to>
                                        <p:strVal val="visible"/>
                                      </p:to>
                                    </p:set>
                                    <p:animEffect transition="in" filter="fade">
                                      <p:cBhvr>
                                        <p:cTn id="39" dur="500"/>
                                        <p:tgtEl>
                                          <p:spTgt spid="4">
                                            <p:graphicEl>
                                              <a:dgm id="{38B5C9CA-1FA6-4B16-8DF0-3E2FA72359BD}"/>
                                            </p:graphicEl>
                                          </p:spTgt>
                                        </p:tgtEl>
                                      </p:cBhvr>
                                    </p:animEffect>
                                  </p:childTnLst>
                                </p:cTn>
                              </p:par>
                            </p:childTnLst>
                          </p:cTn>
                        </p:par>
                        <p:par>
                          <p:cTn id="40" fill="hold">
                            <p:stCondLst>
                              <p:cond delay="4500"/>
                            </p:stCondLst>
                            <p:childTnLst>
                              <p:par>
                                <p:cTn id="41" presetID="10" presetClass="entr" presetSubtype="0" fill="hold" grpId="0" nodeType="afterEffect">
                                  <p:stCondLst>
                                    <p:cond delay="0"/>
                                  </p:stCondLst>
                                  <p:childTnLst>
                                    <p:set>
                                      <p:cBhvr>
                                        <p:cTn id="42" dur="1" fill="hold">
                                          <p:stCondLst>
                                            <p:cond delay="0"/>
                                          </p:stCondLst>
                                        </p:cTn>
                                        <p:tgtEl>
                                          <p:spTgt spid="4">
                                            <p:graphicEl>
                                              <a:dgm id="{66FC7FA2-FEBD-4CF1-9360-0B12A7BD5B9B}"/>
                                            </p:graphicEl>
                                          </p:spTgt>
                                        </p:tgtEl>
                                        <p:attrNameLst>
                                          <p:attrName>style.visibility</p:attrName>
                                        </p:attrNameLst>
                                      </p:cBhvr>
                                      <p:to>
                                        <p:strVal val="visible"/>
                                      </p:to>
                                    </p:set>
                                    <p:animEffect transition="in" filter="fade">
                                      <p:cBhvr>
                                        <p:cTn id="43" dur="500"/>
                                        <p:tgtEl>
                                          <p:spTgt spid="4">
                                            <p:graphicEl>
                                              <a:dgm id="{66FC7FA2-FEBD-4CF1-9360-0B12A7BD5B9B}"/>
                                            </p:graphicEl>
                                          </p:spTgt>
                                        </p:tgtEl>
                                      </p:cBhvr>
                                    </p:animEffect>
                                  </p:childTnLst>
                                </p:cTn>
                              </p:par>
                            </p:childTnLst>
                          </p:cTn>
                        </p:par>
                        <p:par>
                          <p:cTn id="44" fill="hold">
                            <p:stCondLst>
                              <p:cond delay="5000"/>
                            </p:stCondLst>
                            <p:childTnLst>
                              <p:par>
                                <p:cTn id="45" presetID="10" presetClass="entr" presetSubtype="0" fill="hold" nodeType="afterEffect">
                                  <p:stCondLst>
                                    <p:cond delay="0"/>
                                  </p:stCondLst>
                                  <p:childTnLst>
                                    <p:set>
                                      <p:cBhvr>
                                        <p:cTn id="46" dur="1" fill="hold">
                                          <p:stCondLst>
                                            <p:cond delay="0"/>
                                          </p:stCondLst>
                                        </p:cTn>
                                        <p:tgtEl>
                                          <p:spTgt spid="9"/>
                                        </p:tgtEl>
                                        <p:attrNameLst>
                                          <p:attrName>style.visibility</p:attrName>
                                        </p:attrNameLst>
                                      </p:cBhvr>
                                      <p:to>
                                        <p:strVal val="visible"/>
                                      </p:to>
                                    </p:set>
                                    <p:animEffect transition="in" filter="fade">
                                      <p:cBhvr>
                                        <p:cTn id="47" dur="500"/>
                                        <p:tgtEl>
                                          <p:spTgt spid="9"/>
                                        </p:tgtEl>
                                      </p:cBhvr>
                                    </p:animEffect>
                                  </p:childTnLst>
                                </p:cTn>
                              </p:par>
                            </p:childTnLst>
                          </p:cTn>
                        </p:par>
                        <p:par>
                          <p:cTn id="48" fill="hold">
                            <p:stCondLst>
                              <p:cond delay="5500"/>
                            </p:stCondLst>
                            <p:childTnLst>
                              <p:par>
                                <p:cTn id="49" presetID="10" presetClass="entr" presetSubtype="0" fill="hold" grpId="0" nodeType="afterEffect">
                                  <p:stCondLst>
                                    <p:cond delay="0"/>
                                  </p:stCondLst>
                                  <p:childTnLst>
                                    <p:set>
                                      <p:cBhvr>
                                        <p:cTn id="50" dur="1" fill="hold">
                                          <p:stCondLst>
                                            <p:cond delay="0"/>
                                          </p:stCondLst>
                                        </p:cTn>
                                        <p:tgtEl>
                                          <p:spTgt spid="6">
                                            <p:graphicEl>
                                              <a:dgm id="{61FACFFD-3C32-45B5-A024-7D8CD673771C}"/>
                                            </p:graphicEl>
                                          </p:spTgt>
                                        </p:tgtEl>
                                        <p:attrNameLst>
                                          <p:attrName>style.visibility</p:attrName>
                                        </p:attrNameLst>
                                      </p:cBhvr>
                                      <p:to>
                                        <p:strVal val="visible"/>
                                      </p:to>
                                    </p:set>
                                    <p:animEffect transition="in" filter="fade">
                                      <p:cBhvr>
                                        <p:cTn id="51" dur="500"/>
                                        <p:tgtEl>
                                          <p:spTgt spid="6">
                                            <p:graphicEl>
                                              <a:dgm id="{61FACFFD-3C32-45B5-A024-7D8CD673771C}"/>
                                            </p:graphicEl>
                                          </p:spTgt>
                                        </p:tgtEl>
                                      </p:cBhvr>
                                    </p:animEffect>
                                  </p:childTnLst>
                                </p:cTn>
                              </p:par>
                            </p:childTnLst>
                          </p:cTn>
                        </p:par>
                        <p:par>
                          <p:cTn id="52" fill="hold">
                            <p:stCondLst>
                              <p:cond delay="6000"/>
                            </p:stCondLst>
                            <p:childTnLst>
                              <p:par>
                                <p:cTn id="53" presetID="10" presetClass="entr" presetSubtype="0" fill="hold" grpId="0" nodeType="afterEffect">
                                  <p:stCondLst>
                                    <p:cond delay="0"/>
                                  </p:stCondLst>
                                  <p:childTnLst>
                                    <p:set>
                                      <p:cBhvr>
                                        <p:cTn id="54" dur="1" fill="hold">
                                          <p:stCondLst>
                                            <p:cond delay="0"/>
                                          </p:stCondLst>
                                        </p:cTn>
                                        <p:tgtEl>
                                          <p:spTgt spid="6">
                                            <p:graphicEl>
                                              <a:dgm id="{56BE076D-F7E6-459C-898D-C48A8889B285}"/>
                                            </p:graphicEl>
                                          </p:spTgt>
                                        </p:tgtEl>
                                        <p:attrNameLst>
                                          <p:attrName>style.visibility</p:attrName>
                                        </p:attrNameLst>
                                      </p:cBhvr>
                                      <p:to>
                                        <p:strVal val="visible"/>
                                      </p:to>
                                    </p:set>
                                    <p:animEffect transition="in" filter="fade">
                                      <p:cBhvr>
                                        <p:cTn id="55" dur="500"/>
                                        <p:tgtEl>
                                          <p:spTgt spid="6">
                                            <p:graphicEl>
                                              <a:dgm id="{56BE076D-F7E6-459C-898D-C48A8889B285}"/>
                                            </p:graphicEl>
                                          </p:spTgt>
                                        </p:tgtEl>
                                      </p:cBhvr>
                                    </p:animEffect>
                                  </p:childTnLst>
                                </p:cTn>
                              </p:par>
                            </p:childTnLst>
                          </p:cTn>
                        </p:par>
                        <p:par>
                          <p:cTn id="56" fill="hold">
                            <p:stCondLst>
                              <p:cond delay="6500"/>
                            </p:stCondLst>
                            <p:childTnLst>
                              <p:par>
                                <p:cTn id="57" presetID="10" presetClass="entr" presetSubtype="0" fill="hold" grpId="0" nodeType="afterEffect">
                                  <p:stCondLst>
                                    <p:cond delay="0"/>
                                  </p:stCondLst>
                                  <p:childTnLst>
                                    <p:set>
                                      <p:cBhvr>
                                        <p:cTn id="58" dur="1" fill="hold">
                                          <p:stCondLst>
                                            <p:cond delay="0"/>
                                          </p:stCondLst>
                                        </p:cTn>
                                        <p:tgtEl>
                                          <p:spTgt spid="6">
                                            <p:graphicEl>
                                              <a:dgm id="{F700A775-0DDC-45B5-8038-6B9F15E13EF5}"/>
                                            </p:graphicEl>
                                          </p:spTgt>
                                        </p:tgtEl>
                                        <p:attrNameLst>
                                          <p:attrName>style.visibility</p:attrName>
                                        </p:attrNameLst>
                                      </p:cBhvr>
                                      <p:to>
                                        <p:strVal val="visible"/>
                                      </p:to>
                                    </p:set>
                                    <p:animEffect transition="in" filter="fade">
                                      <p:cBhvr>
                                        <p:cTn id="59" dur="500"/>
                                        <p:tgtEl>
                                          <p:spTgt spid="6">
                                            <p:graphicEl>
                                              <a:dgm id="{F700A775-0DDC-45B5-8038-6B9F15E13EF5}"/>
                                            </p:graphicEl>
                                          </p:spTgt>
                                        </p:tgtEl>
                                      </p:cBhvr>
                                    </p:animEffect>
                                  </p:childTnLst>
                                </p:cTn>
                              </p:par>
                            </p:childTnLst>
                          </p:cTn>
                        </p:par>
                        <p:par>
                          <p:cTn id="60" fill="hold">
                            <p:stCondLst>
                              <p:cond delay="7000"/>
                            </p:stCondLst>
                            <p:childTnLst>
                              <p:par>
                                <p:cTn id="61" presetID="10" presetClass="entr" presetSubtype="0" fill="hold" grpId="0" nodeType="afterEffect">
                                  <p:stCondLst>
                                    <p:cond delay="0"/>
                                  </p:stCondLst>
                                  <p:childTnLst>
                                    <p:set>
                                      <p:cBhvr>
                                        <p:cTn id="62" dur="1" fill="hold">
                                          <p:stCondLst>
                                            <p:cond delay="0"/>
                                          </p:stCondLst>
                                        </p:cTn>
                                        <p:tgtEl>
                                          <p:spTgt spid="6">
                                            <p:graphicEl>
                                              <a:dgm id="{A29DCF89-BF88-4E11-A633-22CD9DCD9666}"/>
                                            </p:graphicEl>
                                          </p:spTgt>
                                        </p:tgtEl>
                                        <p:attrNameLst>
                                          <p:attrName>style.visibility</p:attrName>
                                        </p:attrNameLst>
                                      </p:cBhvr>
                                      <p:to>
                                        <p:strVal val="visible"/>
                                      </p:to>
                                    </p:set>
                                    <p:animEffect transition="in" filter="fade">
                                      <p:cBhvr>
                                        <p:cTn id="63" dur="500"/>
                                        <p:tgtEl>
                                          <p:spTgt spid="6">
                                            <p:graphicEl>
                                              <a:dgm id="{A29DCF89-BF88-4E11-A633-22CD9DCD9666}"/>
                                            </p:graphicEl>
                                          </p:spTgt>
                                        </p:tgtEl>
                                      </p:cBhvr>
                                    </p:animEffect>
                                  </p:childTnLst>
                                </p:cTn>
                              </p:par>
                            </p:childTnLst>
                          </p:cTn>
                        </p:par>
                        <p:par>
                          <p:cTn id="64" fill="hold">
                            <p:stCondLst>
                              <p:cond delay="7500"/>
                            </p:stCondLst>
                            <p:childTnLst>
                              <p:par>
                                <p:cTn id="65" presetID="10" presetClass="entr" presetSubtype="0" fill="hold" grpId="0" nodeType="afterEffect">
                                  <p:stCondLst>
                                    <p:cond delay="0"/>
                                  </p:stCondLst>
                                  <p:childTnLst>
                                    <p:set>
                                      <p:cBhvr>
                                        <p:cTn id="66" dur="1" fill="hold">
                                          <p:stCondLst>
                                            <p:cond delay="0"/>
                                          </p:stCondLst>
                                        </p:cTn>
                                        <p:tgtEl>
                                          <p:spTgt spid="6">
                                            <p:graphicEl>
                                              <a:dgm id="{429DC0BC-9253-4192-A897-B853274FF7AA}"/>
                                            </p:graphicEl>
                                          </p:spTgt>
                                        </p:tgtEl>
                                        <p:attrNameLst>
                                          <p:attrName>style.visibility</p:attrName>
                                        </p:attrNameLst>
                                      </p:cBhvr>
                                      <p:to>
                                        <p:strVal val="visible"/>
                                      </p:to>
                                    </p:set>
                                    <p:animEffect transition="in" filter="fade">
                                      <p:cBhvr>
                                        <p:cTn id="67" dur="500"/>
                                        <p:tgtEl>
                                          <p:spTgt spid="6">
                                            <p:graphicEl>
                                              <a:dgm id="{429DC0BC-9253-4192-A897-B853274FF7AA}"/>
                                            </p:graphicEl>
                                          </p:spTgt>
                                        </p:tgtEl>
                                      </p:cBhvr>
                                    </p:animEffect>
                                  </p:childTnLst>
                                </p:cTn>
                              </p:par>
                            </p:childTnLst>
                          </p:cTn>
                        </p:par>
                        <p:par>
                          <p:cTn id="68" fill="hold">
                            <p:stCondLst>
                              <p:cond delay="8000"/>
                            </p:stCondLst>
                            <p:childTnLst>
                              <p:par>
                                <p:cTn id="69" presetID="10" presetClass="entr" presetSubtype="0" fill="hold" grpId="0" nodeType="afterEffect">
                                  <p:stCondLst>
                                    <p:cond delay="0"/>
                                  </p:stCondLst>
                                  <p:childTnLst>
                                    <p:set>
                                      <p:cBhvr>
                                        <p:cTn id="70" dur="1" fill="hold">
                                          <p:stCondLst>
                                            <p:cond delay="0"/>
                                          </p:stCondLst>
                                        </p:cTn>
                                        <p:tgtEl>
                                          <p:spTgt spid="6">
                                            <p:graphicEl>
                                              <a:dgm id="{D609ACAE-4C88-49E2-8C21-E50FAF8EEF10}"/>
                                            </p:graphicEl>
                                          </p:spTgt>
                                        </p:tgtEl>
                                        <p:attrNameLst>
                                          <p:attrName>style.visibility</p:attrName>
                                        </p:attrNameLst>
                                      </p:cBhvr>
                                      <p:to>
                                        <p:strVal val="visible"/>
                                      </p:to>
                                    </p:set>
                                    <p:animEffect transition="in" filter="fade">
                                      <p:cBhvr>
                                        <p:cTn id="71" dur="500"/>
                                        <p:tgtEl>
                                          <p:spTgt spid="6">
                                            <p:graphicEl>
                                              <a:dgm id="{D609ACAE-4C88-49E2-8C21-E50FAF8EEF10}"/>
                                            </p:graphicEl>
                                          </p:spTgt>
                                        </p:tgtEl>
                                      </p:cBhvr>
                                    </p:animEffect>
                                  </p:childTnLst>
                                </p:cTn>
                              </p:par>
                            </p:childTnLst>
                          </p:cTn>
                        </p:par>
                        <p:par>
                          <p:cTn id="72" fill="hold">
                            <p:stCondLst>
                              <p:cond delay="8500"/>
                            </p:stCondLst>
                            <p:childTnLst>
                              <p:par>
                                <p:cTn id="73" presetID="10" presetClass="entr" presetSubtype="0" fill="hold" grpId="0" nodeType="afterEffect">
                                  <p:stCondLst>
                                    <p:cond delay="0"/>
                                  </p:stCondLst>
                                  <p:childTnLst>
                                    <p:set>
                                      <p:cBhvr>
                                        <p:cTn id="74" dur="1" fill="hold">
                                          <p:stCondLst>
                                            <p:cond delay="0"/>
                                          </p:stCondLst>
                                        </p:cTn>
                                        <p:tgtEl>
                                          <p:spTgt spid="6">
                                            <p:graphicEl>
                                              <a:dgm id="{2C87F04E-1A5B-448B-8556-DA1C136E59DA}"/>
                                            </p:graphicEl>
                                          </p:spTgt>
                                        </p:tgtEl>
                                        <p:attrNameLst>
                                          <p:attrName>style.visibility</p:attrName>
                                        </p:attrNameLst>
                                      </p:cBhvr>
                                      <p:to>
                                        <p:strVal val="visible"/>
                                      </p:to>
                                    </p:set>
                                    <p:animEffect transition="in" filter="fade">
                                      <p:cBhvr>
                                        <p:cTn id="75" dur="500"/>
                                        <p:tgtEl>
                                          <p:spTgt spid="6">
                                            <p:graphicEl>
                                              <a:dgm id="{2C87F04E-1A5B-448B-8556-DA1C136E59DA}"/>
                                            </p:graphicEl>
                                          </p:spTgt>
                                        </p:tgtEl>
                                      </p:cBhvr>
                                    </p:animEffect>
                                  </p:childTnLst>
                                </p:cTn>
                              </p:par>
                            </p:childTnLst>
                          </p:cTn>
                        </p:par>
                        <p:par>
                          <p:cTn id="76" fill="hold">
                            <p:stCondLst>
                              <p:cond delay="9000"/>
                            </p:stCondLst>
                            <p:childTnLst>
                              <p:par>
                                <p:cTn id="77" presetID="10" presetClass="entr" presetSubtype="0" fill="hold" grpId="0" nodeType="afterEffect">
                                  <p:stCondLst>
                                    <p:cond delay="0"/>
                                  </p:stCondLst>
                                  <p:childTnLst>
                                    <p:set>
                                      <p:cBhvr>
                                        <p:cTn id="78" dur="1" fill="hold">
                                          <p:stCondLst>
                                            <p:cond delay="0"/>
                                          </p:stCondLst>
                                        </p:cTn>
                                        <p:tgtEl>
                                          <p:spTgt spid="6">
                                            <p:graphicEl>
                                              <a:dgm id="{43BC5222-2A2A-4DE1-B1E2-619CDB27BFD4}"/>
                                            </p:graphicEl>
                                          </p:spTgt>
                                        </p:tgtEl>
                                        <p:attrNameLst>
                                          <p:attrName>style.visibility</p:attrName>
                                        </p:attrNameLst>
                                      </p:cBhvr>
                                      <p:to>
                                        <p:strVal val="visible"/>
                                      </p:to>
                                    </p:set>
                                    <p:animEffect transition="in" filter="fade">
                                      <p:cBhvr>
                                        <p:cTn id="79" dur="500"/>
                                        <p:tgtEl>
                                          <p:spTgt spid="6">
                                            <p:graphicEl>
                                              <a:dgm id="{43BC5222-2A2A-4DE1-B1E2-619CDB27BFD4}"/>
                                            </p:graphicEl>
                                          </p:spTgt>
                                        </p:tgtEl>
                                      </p:cBhvr>
                                    </p:animEffect>
                                  </p:childTnLst>
                                </p:cTn>
                              </p:par>
                            </p:childTnLst>
                          </p:cTn>
                        </p:par>
                        <p:par>
                          <p:cTn id="80" fill="hold">
                            <p:stCondLst>
                              <p:cond delay="9500"/>
                            </p:stCondLst>
                            <p:childTnLst>
                              <p:par>
                                <p:cTn id="81" presetID="10" presetClass="entr" presetSubtype="0" fill="hold" grpId="0" nodeType="afterEffect">
                                  <p:stCondLst>
                                    <p:cond delay="0"/>
                                  </p:stCondLst>
                                  <p:childTnLst>
                                    <p:set>
                                      <p:cBhvr>
                                        <p:cTn id="82" dur="1" fill="hold">
                                          <p:stCondLst>
                                            <p:cond delay="0"/>
                                          </p:stCondLst>
                                        </p:cTn>
                                        <p:tgtEl>
                                          <p:spTgt spid="6">
                                            <p:graphicEl>
                                              <a:dgm id="{A59E113D-B3F5-43F8-A6E3-371B463FE7AB}"/>
                                            </p:graphicEl>
                                          </p:spTgt>
                                        </p:tgtEl>
                                        <p:attrNameLst>
                                          <p:attrName>style.visibility</p:attrName>
                                        </p:attrNameLst>
                                      </p:cBhvr>
                                      <p:to>
                                        <p:strVal val="visible"/>
                                      </p:to>
                                    </p:set>
                                    <p:animEffect transition="in" filter="fade">
                                      <p:cBhvr>
                                        <p:cTn id="83" dur="500"/>
                                        <p:tgtEl>
                                          <p:spTgt spid="6">
                                            <p:graphicEl>
                                              <a:dgm id="{A59E113D-B3F5-43F8-A6E3-371B463FE7AB}"/>
                                            </p:graphicEl>
                                          </p:spTgt>
                                        </p:tgtEl>
                                      </p:cBhvr>
                                    </p:animEffect>
                                  </p:childTnLst>
                                </p:cTn>
                              </p:par>
                            </p:childTnLst>
                          </p:cTn>
                        </p:par>
                        <p:par>
                          <p:cTn id="84" fill="hold">
                            <p:stCondLst>
                              <p:cond delay="10000"/>
                            </p:stCondLst>
                            <p:childTnLst>
                              <p:par>
                                <p:cTn id="85" presetID="10" presetClass="entr" presetSubtype="0" fill="hold" grpId="0" nodeType="afterEffect">
                                  <p:stCondLst>
                                    <p:cond delay="0"/>
                                  </p:stCondLst>
                                  <p:childTnLst>
                                    <p:set>
                                      <p:cBhvr>
                                        <p:cTn id="86" dur="1" fill="hold">
                                          <p:stCondLst>
                                            <p:cond delay="0"/>
                                          </p:stCondLst>
                                        </p:cTn>
                                        <p:tgtEl>
                                          <p:spTgt spid="6">
                                            <p:graphicEl>
                                              <a:dgm id="{ADB0B3F4-F058-41F4-89A8-79B7B0F5DE07}"/>
                                            </p:graphicEl>
                                          </p:spTgt>
                                        </p:tgtEl>
                                        <p:attrNameLst>
                                          <p:attrName>style.visibility</p:attrName>
                                        </p:attrNameLst>
                                      </p:cBhvr>
                                      <p:to>
                                        <p:strVal val="visible"/>
                                      </p:to>
                                    </p:set>
                                    <p:animEffect transition="in" filter="fade">
                                      <p:cBhvr>
                                        <p:cTn id="87" dur="500"/>
                                        <p:tgtEl>
                                          <p:spTgt spid="6">
                                            <p:graphicEl>
                                              <a:dgm id="{ADB0B3F4-F058-41F4-89A8-79B7B0F5DE07}"/>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Graphic spid="6" grpId="0">
        <p:bldSub>
          <a:bldDgm bld="one"/>
        </p:bldSub>
      </p:bldGraphic>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bwMode="auto">
          <a:xfrm>
            <a:off x="9070853" y="1812134"/>
            <a:ext cx="2867406" cy="660145"/>
          </a:xfrm>
          <a:prstGeom prst="rect">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806458" tIns="45702" rIns="0" bIns="45702" numCol="1" spcCol="0" rtlCol="0" fromWordArt="0" anchor="ctr" anchorCtr="0" forceAA="0" compatLnSpc="1">
            <a:prstTxWarp prst="textNoShape">
              <a:avLst/>
            </a:prstTxWarp>
            <a:noAutofit/>
          </a:bodyPr>
          <a:lstStyle/>
          <a:p>
            <a:pPr defTabSz="913741" fontAlgn="base">
              <a:lnSpc>
                <a:spcPct val="90000"/>
              </a:lnSpc>
              <a:spcBef>
                <a:spcPct val="0"/>
              </a:spcBef>
              <a:spcAft>
                <a:spcPct val="0"/>
              </a:spcAft>
            </a:pPr>
            <a:r>
              <a:rPr lang="en-US" sz="1600" dirty="0">
                <a:gradFill>
                  <a:gsLst>
                    <a:gs pos="1250">
                      <a:srgbClr val="FFFFFF"/>
                    </a:gs>
                    <a:gs pos="100000">
                      <a:srgbClr val="FFFFFF"/>
                    </a:gs>
                  </a:gsLst>
                  <a:lin ang="5400000" scaled="0"/>
                </a:gradFill>
              </a:rPr>
              <a:t>Agent allocation</a:t>
            </a:r>
          </a:p>
        </p:txBody>
      </p:sp>
      <p:sp>
        <p:nvSpPr>
          <p:cNvPr id="117" name="Rectangle 116"/>
          <p:cNvSpPr/>
          <p:nvPr/>
        </p:nvSpPr>
        <p:spPr bwMode="auto">
          <a:xfrm>
            <a:off x="9070853" y="2540971"/>
            <a:ext cx="2867406" cy="660145"/>
          </a:xfrm>
          <a:prstGeom prst="rect">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806458" tIns="45702" rIns="0" bIns="45702" numCol="1" spcCol="0" rtlCol="0" fromWordArt="0" anchor="ctr" anchorCtr="0" forceAA="0" compatLnSpc="1">
            <a:prstTxWarp prst="textNoShape">
              <a:avLst/>
            </a:prstTxWarp>
            <a:noAutofit/>
          </a:bodyPr>
          <a:lstStyle/>
          <a:p>
            <a:pPr defTabSz="913741" fontAlgn="base">
              <a:lnSpc>
                <a:spcPct val="90000"/>
              </a:lnSpc>
              <a:spcBef>
                <a:spcPct val="0"/>
              </a:spcBef>
              <a:spcAft>
                <a:spcPct val="0"/>
              </a:spcAft>
            </a:pPr>
            <a:r>
              <a:rPr lang="en-US" sz="1600" dirty="0">
                <a:gradFill>
                  <a:gsLst>
                    <a:gs pos="1250">
                      <a:srgbClr val="FFFFFF"/>
                    </a:gs>
                    <a:gs pos="100000">
                      <a:srgbClr val="FFFFFF"/>
                    </a:gs>
                  </a:gsLst>
                  <a:lin ang="5400000" scaled="0"/>
                </a:gradFill>
              </a:rPr>
              <a:t>Warehouse efficiency</a:t>
            </a:r>
          </a:p>
        </p:txBody>
      </p:sp>
      <p:sp>
        <p:nvSpPr>
          <p:cNvPr id="118" name="Rectangle 117"/>
          <p:cNvSpPr/>
          <p:nvPr/>
        </p:nvSpPr>
        <p:spPr bwMode="auto">
          <a:xfrm>
            <a:off x="9070853" y="3269809"/>
            <a:ext cx="2867406" cy="660145"/>
          </a:xfrm>
          <a:prstGeom prst="rect">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806458" tIns="45702" rIns="0" bIns="45702" numCol="1" spcCol="0" rtlCol="0" fromWordArt="0" anchor="ctr" anchorCtr="0" forceAA="0" compatLnSpc="1">
            <a:prstTxWarp prst="textNoShape">
              <a:avLst/>
            </a:prstTxWarp>
            <a:noAutofit/>
          </a:bodyPr>
          <a:lstStyle/>
          <a:p>
            <a:pPr defTabSz="913741" fontAlgn="base">
              <a:lnSpc>
                <a:spcPct val="90000"/>
              </a:lnSpc>
              <a:spcBef>
                <a:spcPct val="0"/>
              </a:spcBef>
              <a:spcAft>
                <a:spcPct val="0"/>
              </a:spcAft>
            </a:pPr>
            <a:r>
              <a:rPr lang="en-US" sz="1600" dirty="0">
                <a:gradFill>
                  <a:gsLst>
                    <a:gs pos="1250">
                      <a:srgbClr val="FFFFFF"/>
                    </a:gs>
                    <a:gs pos="100000">
                      <a:srgbClr val="FFFFFF"/>
                    </a:gs>
                  </a:gsLst>
                  <a:lin ang="5400000" scaled="0"/>
                </a:gradFill>
              </a:rPr>
              <a:t>Smart buildings</a:t>
            </a:r>
          </a:p>
        </p:txBody>
      </p:sp>
      <p:sp>
        <p:nvSpPr>
          <p:cNvPr id="119" name="Rectangle 118"/>
          <p:cNvSpPr/>
          <p:nvPr/>
        </p:nvSpPr>
        <p:spPr bwMode="auto">
          <a:xfrm>
            <a:off x="9070853" y="3998647"/>
            <a:ext cx="2867406" cy="660145"/>
          </a:xfrm>
          <a:prstGeom prst="rect">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806458" tIns="45702" rIns="0" bIns="45702" numCol="1" spcCol="0" rtlCol="0" fromWordArt="0" anchor="ctr" anchorCtr="0" forceAA="0" compatLnSpc="1">
            <a:prstTxWarp prst="textNoShape">
              <a:avLst/>
            </a:prstTxWarp>
            <a:noAutofit/>
          </a:bodyPr>
          <a:lstStyle/>
          <a:p>
            <a:pPr defTabSz="913741" fontAlgn="base">
              <a:lnSpc>
                <a:spcPct val="90000"/>
              </a:lnSpc>
              <a:spcBef>
                <a:spcPct val="0"/>
              </a:spcBef>
              <a:spcAft>
                <a:spcPct val="0"/>
              </a:spcAft>
            </a:pPr>
            <a:r>
              <a:rPr lang="en-US" sz="1600" dirty="0">
                <a:gradFill>
                  <a:gsLst>
                    <a:gs pos="1250">
                      <a:srgbClr val="FFFFFF"/>
                    </a:gs>
                    <a:gs pos="100000">
                      <a:srgbClr val="FFFFFF"/>
                    </a:gs>
                  </a:gsLst>
                  <a:lin ang="5400000" scaled="0"/>
                </a:gradFill>
              </a:rPr>
              <a:t>Predictive maintenance</a:t>
            </a:r>
          </a:p>
        </p:txBody>
      </p:sp>
      <p:sp>
        <p:nvSpPr>
          <p:cNvPr id="120" name="Rectangle 119"/>
          <p:cNvSpPr/>
          <p:nvPr/>
        </p:nvSpPr>
        <p:spPr bwMode="auto">
          <a:xfrm>
            <a:off x="9070853" y="4727482"/>
            <a:ext cx="2867406" cy="660145"/>
          </a:xfrm>
          <a:prstGeom prst="rect">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806458" tIns="45702" rIns="0" bIns="45702" numCol="1" spcCol="0" rtlCol="0" fromWordArt="0" anchor="ctr" anchorCtr="0" forceAA="0" compatLnSpc="1">
            <a:prstTxWarp prst="textNoShape">
              <a:avLst/>
            </a:prstTxWarp>
            <a:noAutofit/>
          </a:bodyPr>
          <a:lstStyle/>
          <a:p>
            <a:pPr defTabSz="913741" fontAlgn="base">
              <a:lnSpc>
                <a:spcPct val="90000"/>
              </a:lnSpc>
              <a:spcBef>
                <a:spcPct val="0"/>
              </a:spcBef>
              <a:spcAft>
                <a:spcPct val="0"/>
              </a:spcAft>
            </a:pPr>
            <a:r>
              <a:rPr lang="en-US" sz="1600" dirty="0">
                <a:gradFill>
                  <a:gsLst>
                    <a:gs pos="1250">
                      <a:srgbClr val="FFFFFF"/>
                    </a:gs>
                    <a:gs pos="100000">
                      <a:srgbClr val="FFFFFF"/>
                    </a:gs>
                  </a:gsLst>
                  <a:lin ang="5400000" scaled="0"/>
                </a:gradFill>
              </a:rPr>
              <a:t>Supply chain optimization</a:t>
            </a:r>
          </a:p>
        </p:txBody>
      </p:sp>
      <p:sp>
        <p:nvSpPr>
          <p:cNvPr id="122" name="Rectangle 121"/>
          <p:cNvSpPr/>
          <p:nvPr/>
        </p:nvSpPr>
        <p:spPr bwMode="auto">
          <a:xfrm>
            <a:off x="6144031" y="1812135"/>
            <a:ext cx="2867406" cy="660145"/>
          </a:xfrm>
          <a:prstGeom prst="rect">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806458" tIns="45702" rIns="0" bIns="45702" numCol="1" spcCol="0" rtlCol="0" fromWordArt="0" anchor="ctr" anchorCtr="0" forceAA="0" compatLnSpc="1">
            <a:prstTxWarp prst="textNoShape">
              <a:avLst/>
            </a:prstTxWarp>
            <a:noAutofit/>
          </a:bodyPr>
          <a:lstStyle/>
          <a:p>
            <a:pPr defTabSz="913741" fontAlgn="base">
              <a:lnSpc>
                <a:spcPct val="90000"/>
              </a:lnSpc>
              <a:spcBef>
                <a:spcPct val="0"/>
              </a:spcBef>
              <a:spcAft>
                <a:spcPct val="0"/>
              </a:spcAft>
            </a:pPr>
            <a:r>
              <a:rPr lang="en-US" sz="1600" kern="0" dirty="0">
                <a:gradFill>
                  <a:gsLst>
                    <a:gs pos="1250">
                      <a:srgbClr val="FFFFFF"/>
                    </a:gs>
                    <a:gs pos="100000">
                      <a:srgbClr val="FFFFFF"/>
                    </a:gs>
                  </a:gsLst>
                  <a:lin ang="5400000" scaled="0"/>
                </a:gradFill>
                <a:cs typeface="Segoe UI" pitchFamily="34" charset="0"/>
              </a:rPr>
              <a:t>User segmentation</a:t>
            </a:r>
          </a:p>
        </p:txBody>
      </p:sp>
      <p:sp>
        <p:nvSpPr>
          <p:cNvPr id="123" name="Rectangle 122"/>
          <p:cNvSpPr/>
          <p:nvPr/>
        </p:nvSpPr>
        <p:spPr bwMode="auto">
          <a:xfrm>
            <a:off x="6144031" y="2540973"/>
            <a:ext cx="2867406" cy="660145"/>
          </a:xfrm>
          <a:prstGeom prst="rect">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806458" tIns="45702" rIns="0" bIns="45702" numCol="1" spcCol="0" rtlCol="0" fromWordArt="0" anchor="ctr" anchorCtr="0" forceAA="0" compatLnSpc="1">
            <a:prstTxWarp prst="textNoShape">
              <a:avLst/>
            </a:prstTxWarp>
            <a:noAutofit/>
          </a:bodyPr>
          <a:lstStyle/>
          <a:p>
            <a:pPr defTabSz="913741" fontAlgn="base">
              <a:lnSpc>
                <a:spcPct val="90000"/>
              </a:lnSpc>
              <a:spcBef>
                <a:spcPct val="0"/>
              </a:spcBef>
              <a:spcAft>
                <a:spcPct val="0"/>
              </a:spcAft>
            </a:pPr>
            <a:r>
              <a:rPr lang="en-US" sz="1600" dirty="0">
                <a:gradFill>
                  <a:gsLst>
                    <a:gs pos="1250">
                      <a:srgbClr val="FFFFFF"/>
                    </a:gs>
                    <a:gs pos="100000">
                      <a:srgbClr val="FFFFFF"/>
                    </a:gs>
                  </a:gsLst>
                  <a:lin ang="5400000" scaled="0"/>
                </a:gradFill>
              </a:rPr>
              <a:t>Personalized offers</a:t>
            </a:r>
          </a:p>
        </p:txBody>
      </p:sp>
      <p:sp>
        <p:nvSpPr>
          <p:cNvPr id="124" name="Rectangle 123"/>
          <p:cNvSpPr/>
          <p:nvPr/>
        </p:nvSpPr>
        <p:spPr bwMode="auto">
          <a:xfrm>
            <a:off x="6144031" y="3269810"/>
            <a:ext cx="2867406" cy="660145"/>
          </a:xfrm>
          <a:prstGeom prst="rect">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806458" tIns="45702" rIns="0" bIns="45702" numCol="1" spcCol="0" rtlCol="0" fromWordArt="0" anchor="ctr" anchorCtr="0" forceAA="0" compatLnSpc="1">
            <a:prstTxWarp prst="textNoShape">
              <a:avLst/>
            </a:prstTxWarp>
            <a:noAutofit/>
          </a:bodyPr>
          <a:lstStyle/>
          <a:p>
            <a:pPr defTabSz="913741" fontAlgn="base">
              <a:lnSpc>
                <a:spcPct val="90000"/>
              </a:lnSpc>
              <a:spcBef>
                <a:spcPct val="0"/>
              </a:spcBef>
              <a:spcAft>
                <a:spcPct val="0"/>
              </a:spcAft>
            </a:pPr>
            <a:r>
              <a:rPr lang="en-US" sz="1600" dirty="0">
                <a:gradFill>
                  <a:gsLst>
                    <a:gs pos="1250">
                      <a:srgbClr val="FFFFFF"/>
                    </a:gs>
                    <a:gs pos="100000">
                      <a:srgbClr val="FFFFFF"/>
                    </a:gs>
                  </a:gsLst>
                  <a:lin ang="5400000" scaled="0"/>
                </a:gradFill>
              </a:rPr>
              <a:t>Product </a:t>
            </a:r>
            <a:r>
              <a:rPr lang="en-US" sz="1600" spc="-98" dirty="0">
                <a:gradFill>
                  <a:gsLst>
                    <a:gs pos="1250">
                      <a:srgbClr val="FFFFFF"/>
                    </a:gs>
                    <a:gs pos="100000">
                      <a:srgbClr val="FFFFFF"/>
                    </a:gs>
                  </a:gsLst>
                  <a:lin ang="5400000" scaled="0"/>
                </a:gradFill>
              </a:rPr>
              <a:t>recommendation</a:t>
            </a:r>
          </a:p>
        </p:txBody>
      </p:sp>
      <p:sp>
        <p:nvSpPr>
          <p:cNvPr id="128" name="Rectangle 127"/>
          <p:cNvSpPr/>
          <p:nvPr/>
        </p:nvSpPr>
        <p:spPr bwMode="auto">
          <a:xfrm>
            <a:off x="284282" y="4006756"/>
            <a:ext cx="2867406" cy="660145"/>
          </a:xfrm>
          <a:prstGeom prst="rect">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806458" tIns="45702" rIns="0" bIns="45702" numCol="1" spcCol="0" rtlCol="0" fromWordArt="0" anchor="ctr" anchorCtr="0" forceAA="0" compatLnSpc="1">
            <a:prstTxWarp prst="textNoShape">
              <a:avLst/>
            </a:prstTxWarp>
            <a:noAutofit/>
          </a:bodyPr>
          <a:lstStyle/>
          <a:p>
            <a:pPr defTabSz="913741" fontAlgn="base">
              <a:lnSpc>
                <a:spcPct val="90000"/>
              </a:lnSpc>
              <a:spcBef>
                <a:spcPct val="0"/>
              </a:spcBef>
              <a:spcAft>
                <a:spcPct val="0"/>
              </a:spcAft>
            </a:pPr>
            <a:r>
              <a:rPr lang="en-US" sz="1600" dirty="0">
                <a:gradFill>
                  <a:gsLst>
                    <a:gs pos="1250">
                      <a:srgbClr val="FFFFFF"/>
                    </a:gs>
                    <a:gs pos="100000">
                      <a:srgbClr val="FFFFFF"/>
                    </a:gs>
                  </a:gsLst>
                  <a:lin ang="5400000" scaled="0"/>
                </a:gradFill>
              </a:rPr>
              <a:t>Fraud detection</a:t>
            </a:r>
          </a:p>
        </p:txBody>
      </p:sp>
      <p:sp>
        <p:nvSpPr>
          <p:cNvPr id="129" name="Rectangle 128"/>
          <p:cNvSpPr/>
          <p:nvPr/>
        </p:nvSpPr>
        <p:spPr bwMode="auto">
          <a:xfrm>
            <a:off x="284282" y="4735594"/>
            <a:ext cx="2867406" cy="660145"/>
          </a:xfrm>
          <a:prstGeom prst="rect">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806458" tIns="45702" rIns="0" bIns="45702" numCol="1" spcCol="0" rtlCol="0" fromWordArt="0" anchor="ctr" anchorCtr="0" forceAA="0" compatLnSpc="1">
            <a:prstTxWarp prst="textNoShape">
              <a:avLst/>
            </a:prstTxWarp>
            <a:noAutofit/>
          </a:bodyPr>
          <a:lstStyle/>
          <a:p>
            <a:pPr defTabSz="913741" fontAlgn="base">
              <a:lnSpc>
                <a:spcPct val="90000"/>
              </a:lnSpc>
              <a:spcBef>
                <a:spcPct val="0"/>
              </a:spcBef>
              <a:spcAft>
                <a:spcPct val="0"/>
              </a:spcAft>
            </a:pPr>
            <a:r>
              <a:rPr lang="en-US" sz="1600" dirty="0">
                <a:gradFill>
                  <a:gsLst>
                    <a:gs pos="1250">
                      <a:srgbClr val="FFFFFF"/>
                    </a:gs>
                    <a:gs pos="100000">
                      <a:srgbClr val="FFFFFF"/>
                    </a:gs>
                  </a:gsLst>
                  <a:lin ang="5400000" scaled="0"/>
                </a:gradFill>
              </a:rPr>
              <a:t>Risk management</a:t>
            </a:r>
          </a:p>
        </p:txBody>
      </p:sp>
      <p:sp>
        <p:nvSpPr>
          <p:cNvPr id="151" name="Rectangle 150"/>
          <p:cNvSpPr/>
          <p:nvPr/>
        </p:nvSpPr>
        <p:spPr bwMode="auto">
          <a:xfrm>
            <a:off x="3219040" y="1824534"/>
            <a:ext cx="2867406" cy="660145"/>
          </a:xfrm>
          <a:prstGeom prst="rect">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806458" tIns="45702" rIns="0" bIns="45702" numCol="1" rtlCol="0" anchor="ctr" anchorCtr="0" compatLnSpc="1">
            <a:prstTxWarp prst="textNoShape">
              <a:avLst/>
            </a:prstTxWarp>
          </a:bodyPr>
          <a:lstStyle/>
          <a:p>
            <a:pPr defTabSz="913741" fontAlgn="base">
              <a:lnSpc>
                <a:spcPct val="90000"/>
              </a:lnSpc>
              <a:spcBef>
                <a:spcPct val="0"/>
              </a:spcBef>
              <a:spcAft>
                <a:spcPct val="0"/>
              </a:spcAft>
            </a:pPr>
            <a:r>
              <a:rPr lang="en-US" sz="1600" kern="0" dirty="0">
                <a:gradFill>
                  <a:gsLst>
                    <a:gs pos="1250">
                      <a:srgbClr val="FFFFFF"/>
                    </a:gs>
                    <a:gs pos="100000">
                      <a:srgbClr val="FFFFFF"/>
                    </a:gs>
                  </a:gsLst>
                  <a:lin ang="5400000" scaled="0"/>
                </a:gradFill>
                <a:cs typeface="Segoe UI" pitchFamily="34" charset="0"/>
              </a:rPr>
              <a:t>Sales forecasting</a:t>
            </a:r>
          </a:p>
        </p:txBody>
      </p:sp>
      <p:sp>
        <p:nvSpPr>
          <p:cNvPr id="154" name="Rectangle 153"/>
          <p:cNvSpPr/>
          <p:nvPr/>
        </p:nvSpPr>
        <p:spPr bwMode="auto">
          <a:xfrm>
            <a:off x="3219040" y="2553372"/>
            <a:ext cx="2867406" cy="660145"/>
          </a:xfrm>
          <a:prstGeom prst="rect">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806458" tIns="45702" rIns="0" bIns="45702" numCol="1" spcCol="0" rtlCol="0" fromWordArt="0" anchor="ctr" anchorCtr="0" forceAA="0" compatLnSpc="1">
            <a:prstTxWarp prst="textNoShape">
              <a:avLst/>
            </a:prstTxWarp>
            <a:noAutofit/>
          </a:bodyPr>
          <a:lstStyle/>
          <a:p>
            <a:pPr defTabSz="913741" fontAlgn="base">
              <a:lnSpc>
                <a:spcPct val="90000"/>
              </a:lnSpc>
              <a:spcBef>
                <a:spcPct val="0"/>
              </a:spcBef>
              <a:spcAft>
                <a:spcPct val="0"/>
              </a:spcAft>
            </a:pPr>
            <a:r>
              <a:rPr lang="en-US" sz="1600" kern="0" dirty="0">
                <a:gradFill>
                  <a:gsLst>
                    <a:gs pos="1250">
                      <a:srgbClr val="FFFFFF"/>
                    </a:gs>
                    <a:gs pos="100000">
                      <a:srgbClr val="FFFFFF"/>
                    </a:gs>
                  </a:gsLst>
                  <a:lin ang="5400000" scaled="0"/>
                </a:gradFill>
                <a:cs typeface="Segoe UI" pitchFamily="34" charset="0"/>
              </a:rPr>
              <a:t>Demand forecasting</a:t>
            </a:r>
          </a:p>
        </p:txBody>
      </p:sp>
      <p:sp>
        <p:nvSpPr>
          <p:cNvPr id="155" name="Rectangle 154"/>
          <p:cNvSpPr/>
          <p:nvPr/>
        </p:nvSpPr>
        <p:spPr bwMode="auto">
          <a:xfrm>
            <a:off x="3219040" y="3282209"/>
            <a:ext cx="2867406" cy="660145"/>
          </a:xfrm>
          <a:prstGeom prst="rect">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806458" tIns="45702" rIns="0" bIns="45702" numCol="1" spcCol="0" rtlCol="0" fromWordArt="0" anchor="ctr" anchorCtr="0" forceAA="0" compatLnSpc="1">
            <a:prstTxWarp prst="textNoShape">
              <a:avLst/>
            </a:prstTxWarp>
            <a:noAutofit/>
          </a:bodyPr>
          <a:lstStyle/>
          <a:p>
            <a:pPr defTabSz="913741" fontAlgn="base">
              <a:lnSpc>
                <a:spcPct val="90000"/>
              </a:lnSpc>
              <a:spcBef>
                <a:spcPct val="0"/>
              </a:spcBef>
              <a:spcAft>
                <a:spcPct val="0"/>
              </a:spcAft>
            </a:pPr>
            <a:r>
              <a:rPr lang="en-US" sz="1600" kern="0" dirty="0">
                <a:gradFill>
                  <a:gsLst>
                    <a:gs pos="1250">
                      <a:srgbClr val="FFFFFF"/>
                    </a:gs>
                    <a:gs pos="100000">
                      <a:srgbClr val="FFFFFF"/>
                    </a:gs>
                  </a:gsLst>
                  <a:lin ang="5400000" scaled="0"/>
                </a:gradFill>
                <a:cs typeface="Segoe UI" pitchFamily="34" charset="0"/>
              </a:rPr>
              <a:t>Sales lead scoring</a:t>
            </a:r>
          </a:p>
        </p:txBody>
      </p:sp>
      <p:sp>
        <p:nvSpPr>
          <p:cNvPr id="156" name="Rectangle 155"/>
          <p:cNvSpPr/>
          <p:nvPr/>
        </p:nvSpPr>
        <p:spPr bwMode="auto">
          <a:xfrm>
            <a:off x="3219040" y="4011047"/>
            <a:ext cx="2867406" cy="660145"/>
          </a:xfrm>
          <a:prstGeom prst="rect">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806458" tIns="45702" rIns="0" bIns="45702" numCol="1" spcCol="0" rtlCol="0" fromWordArt="0" anchor="ctr" anchorCtr="0" forceAA="0" compatLnSpc="1">
            <a:prstTxWarp prst="textNoShape">
              <a:avLst/>
            </a:prstTxWarp>
            <a:noAutofit/>
          </a:bodyPr>
          <a:lstStyle/>
          <a:p>
            <a:pPr defTabSz="913741" fontAlgn="base">
              <a:lnSpc>
                <a:spcPct val="90000"/>
              </a:lnSpc>
              <a:spcBef>
                <a:spcPct val="0"/>
              </a:spcBef>
              <a:spcAft>
                <a:spcPct val="0"/>
              </a:spcAft>
            </a:pPr>
            <a:r>
              <a:rPr lang="en-US" sz="1600" dirty="0">
                <a:gradFill>
                  <a:gsLst>
                    <a:gs pos="1250">
                      <a:srgbClr val="FFFFFF"/>
                    </a:gs>
                    <a:gs pos="100000">
                      <a:srgbClr val="FFFFFF"/>
                    </a:gs>
                  </a:gsLst>
                  <a:lin ang="5400000" scaled="0"/>
                </a:gradFill>
              </a:rPr>
              <a:t>Marketing mix optimization</a:t>
            </a:r>
          </a:p>
        </p:txBody>
      </p:sp>
      <p:grpSp>
        <p:nvGrpSpPr>
          <p:cNvPr id="55" name="Group 54"/>
          <p:cNvGrpSpPr/>
          <p:nvPr/>
        </p:nvGrpSpPr>
        <p:grpSpPr>
          <a:xfrm>
            <a:off x="456314" y="4203545"/>
            <a:ext cx="392871" cy="266567"/>
            <a:chOff x="1819275" y="3757613"/>
            <a:chExt cx="982663" cy="666750"/>
          </a:xfrm>
          <a:solidFill>
            <a:schemeClr val="bg1"/>
          </a:solidFill>
        </p:grpSpPr>
        <p:sp>
          <p:nvSpPr>
            <p:cNvPr id="56" name="Freeform 24"/>
            <p:cNvSpPr>
              <a:spLocks noEditPoints="1"/>
            </p:cNvSpPr>
            <p:nvPr/>
          </p:nvSpPr>
          <p:spPr bwMode="auto">
            <a:xfrm>
              <a:off x="1819275" y="3757613"/>
              <a:ext cx="982663" cy="666750"/>
            </a:xfrm>
            <a:custGeom>
              <a:avLst/>
              <a:gdLst>
                <a:gd name="T0" fmla="*/ 231 w 262"/>
                <a:gd name="T1" fmla="*/ 51 h 178"/>
                <a:gd name="T2" fmla="*/ 196 w 262"/>
                <a:gd name="T3" fmla="*/ 35 h 178"/>
                <a:gd name="T4" fmla="*/ 183 w 262"/>
                <a:gd name="T5" fmla="*/ 15 h 178"/>
                <a:gd name="T6" fmla="*/ 163 w 262"/>
                <a:gd name="T7" fmla="*/ 0 h 178"/>
                <a:gd name="T8" fmla="*/ 141 w 262"/>
                <a:gd name="T9" fmla="*/ 29 h 178"/>
                <a:gd name="T10" fmla="*/ 141 w 262"/>
                <a:gd name="T11" fmla="*/ 30 h 178"/>
                <a:gd name="T12" fmla="*/ 121 w 262"/>
                <a:gd name="T13" fmla="*/ 30 h 178"/>
                <a:gd name="T14" fmla="*/ 121 w 262"/>
                <a:gd name="T15" fmla="*/ 29 h 178"/>
                <a:gd name="T16" fmla="*/ 99 w 262"/>
                <a:gd name="T17" fmla="*/ 0 h 178"/>
                <a:gd name="T18" fmla="*/ 79 w 262"/>
                <a:gd name="T19" fmla="*/ 15 h 178"/>
                <a:gd name="T20" fmla="*/ 66 w 262"/>
                <a:gd name="T21" fmla="*/ 35 h 178"/>
                <a:gd name="T22" fmla="*/ 31 w 262"/>
                <a:gd name="T23" fmla="*/ 51 h 178"/>
                <a:gd name="T24" fmla="*/ 0 w 262"/>
                <a:gd name="T25" fmla="*/ 119 h 178"/>
                <a:gd name="T26" fmla="*/ 60 w 262"/>
                <a:gd name="T27" fmla="*/ 178 h 178"/>
                <a:gd name="T28" fmla="*/ 118 w 262"/>
                <a:gd name="T29" fmla="*/ 134 h 178"/>
                <a:gd name="T30" fmla="*/ 144 w 262"/>
                <a:gd name="T31" fmla="*/ 134 h 178"/>
                <a:gd name="T32" fmla="*/ 202 w 262"/>
                <a:gd name="T33" fmla="*/ 178 h 178"/>
                <a:gd name="T34" fmla="*/ 262 w 262"/>
                <a:gd name="T35" fmla="*/ 119 h 178"/>
                <a:gd name="T36" fmla="*/ 231 w 262"/>
                <a:gd name="T37" fmla="*/ 51 h 178"/>
                <a:gd name="T38" fmla="*/ 60 w 262"/>
                <a:gd name="T39" fmla="*/ 160 h 178"/>
                <a:gd name="T40" fmla="*/ 18 w 262"/>
                <a:gd name="T41" fmla="*/ 119 h 178"/>
                <a:gd name="T42" fmla="*/ 60 w 262"/>
                <a:gd name="T43" fmla="*/ 77 h 178"/>
                <a:gd name="T44" fmla="*/ 102 w 262"/>
                <a:gd name="T45" fmla="*/ 119 h 178"/>
                <a:gd name="T46" fmla="*/ 60 w 262"/>
                <a:gd name="T47" fmla="*/ 160 h 178"/>
                <a:gd name="T48" fmla="*/ 202 w 262"/>
                <a:gd name="T49" fmla="*/ 160 h 178"/>
                <a:gd name="T50" fmla="*/ 160 w 262"/>
                <a:gd name="T51" fmla="*/ 119 h 178"/>
                <a:gd name="T52" fmla="*/ 202 w 262"/>
                <a:gd name="T53" fmla="*/ 77 h 178"/>
                <a:gd name="T54" fmla="*/ 244 w 262"/>
                <a:gd name="T55" fmla="*/ 119 h 178"/>
                <a:gd name="T56" fmla="*/ 202 w 262"/>
                <a:gd name="T57" fmla="*/ 16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62" h="178">
                  <a:moveTo>
                    <a:pt x="231" y="51"/>
                  </a:moveTo>
                  <a:cubicBezTo>
                    <a:pt x="220" y="41"/>
                    <a:pt x="209" y="35"/>
                    <a:pt x="196" y="35"/>
                  </a:cubicBezTo>
                  <a:cubicBezTo>
                    <a:pt x="183" y="15"/>
                    <a:pt x="183" y="15"/>
                    <a:pt x="183" y="15"/>
                  </a:cubicBezTo>
                  <a:cubicBezTo>
                    <a:pt x="177" y="8"/>
                    <a:pt x="174" y="0"/>
                    <a:pt x="163" y="0"/>
                  </a:cubicBezTo>
                  <a:cubicBezTo>
                    <a:pt x="140" y="0"/>
                    <a:pt x="141" y="29"/>
                    <a:pt x="141" y="29"/>
                  </a:cubicBezTo>
                  <a:cubicBezTo>
                    <a:pt x="141" y="29"/>
                    <a:pt x="141" y="30"/>
                    <a:pt x="141" y="30"/>
                  </a:cubicBezTo>
                  <a:cubicBezTo>
                    <a:pt x="121" y="30"/>
                    <a:pt x="121" y="30"/>
                    <a:pt x="121" y="30"/>
                  </a:cubicBezTo>
                  <a:cubicBezTo>
                    <a:pt x="121" y="30"/>
                    <a:pt x="121" y="29"/>
                    <a:pt x="121" y="29"/>
                  </a:cubicBezTo>
                  <a:cubicBezTo>
                    <a:pt x="121" y="29"/>
                    <a:pt x="122" y="0"/>
                    <a:pt x="99" y="0"/>
                  </a:cubicBezTo>
                  <a:cubicBezTo>
                    <a:pt x="88" y="0"/>
                    <a:pt x="85" y="8"/>
                    <a:pt x="79" y="15"/>
                  </a:cubicBezTo>
                  <a:cubicBezTo>
                    <a:pt x="66" y="35"/>
                    <a:pt x="66" y="35"/>
                    <a:pt x="66" y="35"/>
                  </a:cubicBezTo>
                  <a:cubicBezTo>
                    <a:pt x="53" y="35"/>
                    <a:pt x="42" y="41"/>
                    <a:pt x="31" y="51"/>
                  </a:cubicBezTo>
                  <a:cubicBezTo>
                    <a:pt x="31" y="51"/>
                    <a:pt x="0" y="84"/>
                    <a:pt x="0" y="119"/>
                  </a:cubicBezTo>
                  <a:cubicBezTo>
                    <a:pt x="0" y="151"/>
                    <a:pt x="27" y="178"/>
                    <a:pt x="60" y="178"/>
                  </a:cubicBezTo>
                  <a:cubicBezTo>
                    <a:pt x="88" y="178"/>
                    <a:pt x="112" y="159"/>
                    <a:pt x="118" y="134"/>
                  </a:cubicBezTo>
                  <a:cubicBezTo>
                    <a:pt x="144" y="134"/>
                    <a:pt x="144" y="134"/>
                    <a:pt x="144" y="134"/>
                  </a:cubicBezTo>
                  <a:cubicBezTo>
                    <a:pt x="150" y="159"/>
                    <a:pt x="174" y="178"/>
                    <a:pt x="202" y="178"/>
                  </a:cubicBezTo>
                  <a:cubicBezTo>
                    <a:pt x="235" y="178"/>
                    <a:pt x="262" y="151"/>
                    <a:pt x="262" y="119"/>
                  </a:cubicBezTo>
                  <a:cubicBezTo>
                    <a:pt x="262" y="84"/>
                    <a:pt x="231" y="51"/>
                    <a:pt x="231" y="51"/>
                  </a:cubicBezTo>
                  <a:close/>
                  <a:moveTo>
                    <a:pt x="60" y="160"/>
                  </a:moveTo>
                  <a:cubicBezTo>
                    <a:pt x="37" y="160"/>
                    <a:pt x="18" y="141"/>
                    <a:pt x="18" y="119"/>
                  </a:cubicBezTo>
                  <a:cubicBezTo>
                    <a:pt x="18" y="96"/>
                    <a:pt x="37" y="77"/>
                    <a:pt x="60" y="77"/>
                  </a:cubicBezTo>
                  <a:cubicBezTo>
                    <a:pt x="83" y="77"/>
                    <a:pt x="102" y="96"/>
                    <a:pt x="102" y="119"/>
                  </a:cubicBezTo>
                  <a:cubicBezTo>
                    <a:pt x="102" y="141"/>
                    <a:pt x="83" y="160"/>
                    <a:pt x="60" y="160"/>
                  </a:cubicBezTo>
                  <a:close/>
                  <a:moveTo>
                    <a:pt x="202" y="160"/>
                  </a:moveTo>
                  <a:cubicBezTo>
                    <a:pt x="179" y="160"/>
                    <a:pt x="160" y="141"/>
                    <a:pt x="160" y="119"/>
                  </a:cubicBezTo>
                  <a:cubicBezTo>
                    <a:pt x="160" y="96"/>
                    <a:pt x="179" y="77"/>
                    <a:pt x="202" y="77"/>
                  </a:cubicBezTo>
                  <a:cubicBezTo>
                    <a:pt x="225" y="77"/>
                    <a:pt x="244" y="96"/>
                    <a:pt x="244" y="119"/>
                  </a:cubicBezTo>
                  <a:cubicBezTo>
                    <a:pt x="244" y="141"/>
                    <a:pt x="225" y="160"/>
                    <a:pt x="202" y="160"/>
                  </a:cubicBezTo>
                  <a:close/>
                </a:path>
              </a:pathLst>
            </a:custGeom>
            <a:grpFill/>
            <a:ln>
              <a:noFill/>
            </a:ln>
          </p:spPr>
          <p:txBody>
            <a:bodyPr vert="horz" wrap="square" lIns="89606" tIns="44804" rIns="89606" bIns="44804" numCol="1" anchor="t" anchorCtr="0" compatLnSpc="1">
              <a:prstTxWarp prst="textNoShape">
                <a:avLst/>
              </a:prstTxWarp>
            </a:bodyPr>
            <a:lstStyle/>
            <a:p>
              <a:pPr defTabSz="895820"/>
              <a:endParaRPr lang="en-US" sz="1600" dirty="0">
                <a:gradFill>
                  <a:gsLst>
                    <a:gs pos="1250">
                      <a:srgbClr val="FFFFFF"/>
                    </a:gs>
                    <a:gs pos="100000">
                      <a:srgbClr val="FFFFFF"/>
                    </a:gs>
                  </a:gsLst>
                  <a:lin ang="5400000" scaled="0"/>
                </a:gradFill>
              </a:endParaRPr>
            </a:p>
          </p:txBody>
        </p:sp>
        <p:sp>
          <p:nvSpPr>
            <p:cNvPr id="57" name="Oval 25"/>
            <p:cNvSpPr>
              <a:spLocks noChangeArrowheads="1"/>
            </p:cNvSpPr>
            <p:nvPr/>
          </p:nvSpPr>
          <p:spPr bwMode="auto">
            <a:xfrm>
              <a:off x="2257425" y="3986213"/>
              <a:ext cx="104775" cy="104775"/>
            </a:xfrm>
            <a:prstGeom prst="ellipse">
              <a:avLst/>
            </a:prstGeom>
            <a:grpFill/>
            <a:ln>
              <a:noFill/>
            </a:ln>
          </p:spPr>
          <p:txBody>
            <a:bodyPr vert="horz" wrap="square" lIns="89606" tIns="44804" rIns="89606" bIns="44804" numCol="1" anchor="t" anchorCtr="0" compatLnSpc="1">
              <a:prstTxWarp prst="textNoShape">
                <a:avLst/>
              </a:prstTxWarp>
            </a:bodyPr>
            <a:lstStyle/>
            <a:p>
              <a:pPr defTabSz="895820"/>
              <a:endParaRPr lang="en-US" sz="1600" dirty="0">
                <a:gradFill>
                  <a:gsLst>
                    <a:gs pos="1250">
                      <a:srgbClr val="FFFFFF"/>
                    </a:gs>
                    <a:gs pos="100000">
                      <a:srgbClr val="FFFFFF"/>
                    </a:gs>
                  </a:gsLst>
                  <a:lin ang="5400000" scaled="0"/>
                </a:gradFill>
              </a:endParaRPr>
            </a:p>
          </p:txBody>
        </p:sp>
      </p:grpSp>
      <p:grpSp>
        <p:nvGrpSpPr>
          <p:cNvPr id="58" name="Group 15"/>
          <p:cNvGrpSpPr>
            <a:grpSpLocks noChangeAspect="1"/>
          </p:cNvGrpSpPr>
          <p:nvPr/>
        </p:nvGrpSpPr>
        <p:grpSpPr bwMode="auto">
          <a:xfrm>
            <a:off x="6309422" y="3424600"/>
            <a:ext cx="421264" cy="394818"/>
            <a:chOff x="1441" y="-65"/>
            <a:chExt cx="4795" cy="4494"/>
          </a:xfrm>
          <a:solidFill>
            <a:schemeClr val="bg1"/>
          </a:solidFill>
        </p:grpSpPr>
        <p:sp>
          <p:nvSpPr>
            <p:cNvPr id="59" name="Freeform 16"/>
            <p:cNvSpPr>
              <a:spLocks/>
            </p:cNvSpPr>
            <p:nvPr/>
          </p:nvSpPr>
          <p:spPr bwMode="auto">
            <a:xfrm>
              <a:off x="1599" y="37"/>
              <a:ext cx="2204" cy="1018"/>
            </a:xfrm>
            <a:custGeom>
              <a:avLst/>
              <a:gdLst>
                <a:gd name="T0" fmla="*/ 906 w 933"/>
                <a:gd name="T1" fmla="*/ 137 h 431"/>
                <a:gd name="T2" fmla="*/ 899 w 933"/>
                <a:gd name="T3" fmla="*/ 192 h 431"/>
                <a:gd name="T4" fmla="*/ 287 w 933"/>
                <a:gd name="T5" fmla="*/ 419 h 431"/>
                <a:gd name="T6" fmla="*/ 188 w 933"/>
                <a:gd name="T7" fmla="*/ 398 h 431"/>
                <a:gd name="T8" fmla="*/ 23 w 933"/>
                <a:gd name="T9" fmla="*/ 237 h 431"/>
                <a:gd name="T10" fmla="*/ 38 w 933"/>
                <a:gd name="T11" fmla="*/ 179 h 431"/>
                <a:gd name="T12" fmla="*/ 638 w 933"/>
                <a:gd name="T13" fmla="*/ 9 h 431"/>
                <a:gd name="T14" fmla="*/ 745 w 933"/>
                <a:gd name="T15" fmla="*/ 27 h 431"/>
                <a:gd name="T16" fmla="*/ 906 w 933"/>
                <a:gd name="T17" fmla="*/ 137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3" h="431">
                  <a:moveTo>
                    <a:pt x="906" y="137"/>
                  </a:moveTo>
                  <a:cubicBezTo>
                    <a:pt x="933" y="156"/>
                    <a:pt x="930" y="180"/>
                    <a:pt x="899" y="192"/>
                  </a:cubicBezTo>
                  <a:cubicBezTo>
                    <a:pt x="287" y="419"/>
                    <a:pt x="287" y="419"/>
                    <a:pt x="287" y="419"/>
                  </a:cubicBezTo>
                  <a:cubicBezTo>
                    <a:pt x="256" y="431"/>
                    <a:pt x="212" y="422"/>
                    <a:pt x="188" y="398"/>
                  </a:cubicBezTo>
                  <a:cubicBezTo>
                    <a:pt x="23" y="237"/>
                    <a:pt x="23" y="237"/>
                    <a:pt x="23" y="237"/>
                  </a:cubicBezTo>
                  <a:cubicBezTo>
                    <a:pt x="0" y="214"/>
                    <a:pt x="6" y="188"/>
                    <a:pt x="38" y="179"/>
                  </a:cubicBezTo>
                  <a:cubicBezTo>
                    <a:pt x="638" y="9"/>
                    <a:pt x="638" y="9"/>
                    <a:pt x="638" y="9"/>
                  </a:cubicBezTo>
                  <a:cubicBezTo>
                    <a:pt x="669" y="0"/>
                    <a:pt x="718" y="8"/>
                    <a:pt x="745" y="27"/>
                  </a:cubicBezTo>
                  <a:lnTo>
                    <a:pt x="906" y="137"/>
                  </a:lnTo>
                  <a:close/>
                </a:path>
              </a:pathLst>
            </a:custGeom>
            <a:grpFill/>
            <a:ln>
              <a:noFill/>
            </a:ln>
          </p:spPr>
          <p:txBody>
            <a:bodyPr vert="horz" wrap="square" lIns="89606" tIns="44804" rIns="89606" bIns="44804" numCol="1" anchor="t" anchorCtr="0" compatLnSpc="1">
              <a:prstTxWarp prst="textNoShape">
                <a:avLst/>
              </a:prstTxWarp>
            </a:bodyPr>
            <a:lstStyle/>
            <a:p>
              <a:pPr defTabSz="895820"/>
              <a:endParaRPr lang="en-US" sz="1600" dirty="0">
                <a:gradFill>
                  <a:gsLst>
                    <a:gs pos="1250">
                      <a:srgbClr val="FFFFFF"/>
                    </a:gs>
                    <a:gs pos="100000">
                      <a:srgbClr val="FFFFFF"/>
                    </a:gs>
                  </a:gsLst>
                  <a:lin ang="5400000" scaled="0"/>
                </a:gradFill>
              </a:endParaRPr>
            </a:p>
          </p:txBody>
        </p:sp>
        <p:sp>
          <p:nvSpPr>
            <p:cNvPr id="60" name="Freeform 17"/>
            <p:cNvSpPr>
              <a:spLocks/>
            </p:cNvSpPr>
            <p:nvPr/>
          </p:nvSpPr>
          <p:spPr bwMode="auto">
            <a:xfrm>
              <a:off x="3973" y="-65"/>
              <a:ext cx="2171" cy="1120"/>
            </a:xfrm>
            <a:custGeom>
              <a:avLst/>
              <a:gdLst>
                <a:gd name="T0" fmla="*/ 743 w 919"/>
                <a:gd name="T1" fmla="*/ 437 h 474"/>
                <a:gd name="T2" fmla="*/ 649 w 919"/>
                <a:gd name="T3" fmla="*/ 462 h 474"/>
                <a:gd name="T4" fmla="*/ 39 w 919"/>
                <a:gd name="T5" fmla="*/ 235 h 474"/>
                <a:gd name="T6" fmla="*/ 21 w 919"/>
                <a:gd name="T7" fmla="*/ 168 h 474"/>
                <a:gd name="T8" fmla="*/ 128 w 919"/>
                <a:gd name="T9" fmla="*/ 39 h 474"/>
                <a:gd name="T10" fmla="*/ 224 w 919"/>
                <a:gd name="T11" fmla="*/ 9 h 474"/>
                <a:gd name="T12" fmla="*/ 878 w 919"/>
                <a:gd name="T13" fmla="*/ 183 h 474"/>
                <a:gd name="T14" fmla="*/ 898 w 919"/>
                <a:gd name="T15" fmla="*/ 245 h 474"/>
                <a:gd name="T16" fmla="*/ 743 w 919"/>
                <a:gd name="T17" fmla="*/ 437 h 4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9" h="474">
                  <a:moveTo>
                    <a:pt x="743" y="437"/>
                  </a:moveTo>
                  <a:cubicBezTo>
                    <a:pt x="722" y="462"/>
                    <a:pt x="680" y="474"/>
                    <a:pt x="649" y="462"/>
                  </a:cubicBezTo>
                  <a:cubicBezTo>
                    <a:pt x="39" y="235"/>
                    <a:pt x="39" y="235"/>
                    <a:pt x="39" y="235"/>
                  </a:cubicBezTo>
                  <a:cubicBezTo>
                    <a:pt x="8" y="223"/>
                    <a:pt x="0" y="193"/>
                    <a:pt x="21" y="168"/>
                  </a:cubicBezTo>
                  <a:cubicBezTo>
                    <a:pt x="128" y="39"/>
                    <a:pt x="128" y="39"/>
                    <a:pt x="128" y="39"/>
                  </a:cubicBezTo>
                  <a:cubicBezTo>
                    <a:pt x="149" y="14"/>
                    <a:pt x="193" y="0"/>
                    <a:pt x="224" y="9"/>
                  </a:cubicBezTo>
                  <a:cubicBezTo>
                    <a:pt x="878" y="183"/>
                    <a:pt x="878" y="183"/>
                    <a:pt x="878" y="183"/>
                  </a:cubicBezTo>
                  <a:cubicBezTo>
                    <a:pt x="910" y="192"/>
                    <a:pt x="919" y="220"/>
                    <a:pt x="898" y="245"/>
                  </a:cubicBezTo>
                  <a:lnTo>
                    <a:pt x="743" y="437"/>
                  </a:lnTo>
                  <a:close/>
                </a:path>
              </a:pathLst>
            </a:custGeom>
            <a:grpFill/>
            <a:ln>
              <a:noFill/>
            </a:ln>
          </p:spPr>
          <p:txBody>
            <a:bodyPr vert="horz" wrap="square" lIns="89606" tIns="44804" rIns="89606" bIns="44804" numCol="1" anchor="t" anchorCtr="0" compatLnSpc="1">
              <a:prstTxWarp prst="textNoShape">
                <a:avLst/>
              </a:prstTxWarp>
            </a:bodyPr>
            <a:lstStyle/>
            <a:p>
              <a:pPr defTabSz="895820"/>
              <a:endParaRPr lang="en-US" sz="1600" dirty="0">
                <a:gradFill>
                  <a:gsLst>
                    <a:gs pos="1250">
                      <a:srgbClr val="FFFFFF"/>
                    </a:gs>
                    <a:gs pos="100000">
                      <a:srgbClr val="FFFFFF"/>
                    </a:gs>
                  </a:gsLst>
                  <a:lin ang="5400000" scaled="0"/>
                </a:gradFill>
              </a:endParaRPr>
            </a:p>
          </p:txBody>
        </p:sp>
        <p:sp>
          <p:nvSpPr>
            <p:cNvPr id="61" name="Freeform 18"/>
            <p:cNvSpPr>
              <a:spLocks/>
            </p:cNvSpPr>
            <p:nvPr/>
          </p:nvSpPr>
          <p:spPr bwMode="auto">
            <a:xfrm>
              <a:off x="3983" y="1142"/>
              <a:ext cx="2253" cy="1385"/>
            </a:xfrm>
            <a:custGeom>
              <a:avLst/>
              <a:gdLst>
                <a:gd name="T0" fmla="*/ 291 w 954"/>
                <a:gd name="T1" fmla="*/ 562 h 586"/>
                <a:gd name="T2" fmla="*/ 393 w 954"/>
                <a:gd name="T3" fmla="*/ 571 h 586"/>
                <a:gd name="T4" fmla="*/ 919 w 954"/>
                <a:gd name="T5" fmla="*/ 304 h 586"/>
                <a:gd name="T6" fmla="*/ 931 w 954"/>
                <a:gd name="T7" fmla="*/ 233 h 586"/>
                <a:gd name="T8" fmla="*/ 743 w 954"/>
                <a:gd name="T9" fmla="*/ 32 h 586"/>
                <a:gd name="T10" fmla="*/ 647 w 954"/>
                <a:gd name="T11" fmla="*/ 13 h 586"/>
                <a:gd name="T12" fmla="*/ 33 w 954"/>
                <a:gd name="T13" fmla="*/ 296 h 586"/>
                <a:gd name="T14" fmla="*/ 26 w 954"/>
                <a:gd name="T15" fmla="*/ 357 h 586"/>
                <a:gd name="T16" fmla="*/ 291 w 954"/>
                <a:gd name="T17" fmla="*/ 562 h 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4" h="586">
                  <a:moveTo>
                    <a:pt x="291" y="562"/>
                  </a:moveTo>
                  <a:cubicBezTo>
                    <a:pt x="318" y="582"/>
                    <a:pt x="363" y="586"/>
                    <a:pt x="393" y="571"/>
                  </a:cubicBezTo>
                  <a:cubicBezTo>
                    <a:pt x="919" y="304"/>
                    <a:pt x="919" y="304"/>
                    <a:pt x="919" y="304"/>
                  </a:cubicBezTo>
                  <a:cubicBezTo>
                    <a:pt x="948" y="289"/>
                    <a:pt x="954" y="257"/>
                    <a:pt x="931" y="233"/>
                  </a:cubicBezTo>
                  <a:cubicBezTo>
                    <a:pt x="743" y="32"/>
                    <a:pt x="743" y="32"/>
                    <a:pt x="743" y="32"/>
                  </a:cubicBezTo>
                  <a:cubicBezTo>
                    <a:pt x="720" y="8"/>
                    <a:pt x="677" y="0"/>
                    <a:pt x="647" y="13"/>
                  </a:cubicBezTo>
                  <a:cubicBezTo>
                    <a:pt x="33" y="296"/>
                    <a:pt x="33" y="296"/>
                    <a:pt x="33" y="296"/>
                  </a:cubicBezTo>
                  <a:cubicBezTo>
                    <a:pt x="3" y="309"/>
                    <a:pt x="0" y="337"/>
                    <a:pt x="26" y="357"/>
                  </a:cubicBezTo>
                  <a:lnTo>
                    <a:pt x="291" y="562"/>
                  </a:lnTo>
                  <a:close/>
                </a:path>
              </a:pathLst>
            </a:custGeom>
            <a:grpFill/>
            <a:ln>
              <a:noFill/>
            </a:ln>
          </p:spPr>
          <p:txBody>
            <a:bodyPr vert="horz" wrap="square" lIns="89606" tIns="44804" rIns="89606" bIns="44804" numCol="1" anchor="t" anchorCtr="0" compatLnSpc="1">
              <a:prstTxWarp prst="textNoShape">
                <a:avLst/>
              </a:prstTxWarp>
            </a:bodyPr>
            <a:lstStyle/>
            <a:p>
              <a:pPr defTabSz="895820"/>
              <a:endParaRPr lang="en-US" sz="1600" dirty="0">
                <a:gradFill>
                  <a:gsLst>
                    <a:gs pos="1250">
                      <a:srgbClr val="FFFFFF"/>
                    </a:gs>
                    <a:gs pos="100000">
                      <a:srgbClr val="FFFFFF"/>
                    </a:gs>
                  </a:gsLst>
                  <a:lin ang="5400000" scaled="0"/>
                </a:gradFill>
              </a:endParaRPr>
            </a:p>
          </p:txBody>
        </p:sp>
        <p:sp>
          <p:nvSpPr>
            <p:cNvPr id="62" name="Freeform 19"/>
            <p:cNvSpPr>
              <a:spLocks/>
            </p:cNvSpPr>
            <p:nvPr/>
          </p:nvSpPr>
          <p:spPr bwMode="auto">
            <a:xfrm>
              <a:off x="1441" y="1142"/>
              <a:ext cx="2369" cy="1503"/>
            </a:xfrm>
            <a:custGeom>
              <a:avLst/>
              <a:gdLst>
                <a:gd name="T0" fmla="*/ 704 w 1003"/>
                <a:gd name="T1" fmla="*/ 609 h 636"/>
                <a:gd name="T2" fmla="*/ 607 w 1003"/>
                <a:gd name="T3" fmla="*/ 619 h 636"/>
                <a:gd name="T4" fmla="*/ 31 w 1003"/>
                <a:gd name="T5" fmla="*/ 291 h 636"/>
                <a:gd name="T6" fmla="*/ 25 w 1003"/>
                <a:gd name="T7" fmla="*/ 222 h 636"/>
                <a:gd name="T8" fmla="*/ 252 w 1003"/>
                <a:gd name="T9" fmla="*/ 27 h 636"/>
                <a:gd name="T10" fmla="*/ 353 w 1003"/>
                <a:gd name="T11" fmla="*/ 13 h 636"/>
                <a:gd name="T12" fmla="*/ 968 w 1003"/>
                <a:gd name="T13" fmla="*/ 296 h 636"/>
                <a:gd name="T14" fmla="*/ 978 w 1003"/>
                <a:gd name="T15" fmla="*/ 361 h 636"/>
                <a:gd name="T16" fmla="*/ 704 w 1003"/>
                <a:gd name="T17" fmla="*/ 609 h 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03" h="636">
                  <a:moveTo>
                    <a:pt x="704" y="609"/>
                  </a:moveTo>
                  <a:cubicBezTo>
                    <a:pt x="679" y="631"/>
                    <a:pt x="636" y="636"/>
                    <a:pt x="607" y="619"/>
                  </a:cubicBezTo>
                  <a:cubicBezTo>
                    <a:pt x="31" y="291"/>
                    <a:pt x="31" y="291"/>
                    <a:pt x="31" y="291"/>
                  </a:cubicBezTo>
                  <a:cubicBezTo>
                    <a:pt x="2" y="274"/>
                    <a:pt x="0" y="243"/>
                    <a:pt x="25" y="222"/>
                  </a:cubicBezTo>
                  <a:cubicBezTo>
                    <a:pt x="252" y="27"/>
                    <a:pt x="252" y="27"/>
                    <a:pt x="252" y="27"/>
                  </a:cubicBezTo>
                  <a:cubicBezTo>
                    <a:pt x="278" y="6"/>
                    <a:pt x="323" y="0"/>
                    <a:pt x="353" y="13"/>
                  </a:cubicBezTo>
                  <a:cubicBezTo>
                    <a:pt x="968" y="296"/>
                    <a:pt x="968" y="296"/>
                    <a:pt x="968" y="296"/>
                  </a:cubicBezTo>
                  <a:cubicBezTo>
                    <a:pt x="998" y="309"/>
                    <a:pt x="1003" y="339"/>
                    <a:pt x="978" y="361"/>
                  </a:cubicBezTo>
                  <a:lnTo>
                    <a:pt x="704" y="609"/>
                  </a:lnTo>
                  <a:close/>
                </a:path>
              </a:pathLst>
            </a:custGeom>
            <a:grpFill/>
            <a:ln>
              <a:noFill/>
            </a:ln>
          </p:spPr>
          <p:txBody>
            <a:bodyPr vert="horz" wrap="square" lIns="89606" tIns="44804" rIns="89606" bIns="44804" numCol="1" anchor="t" anchorCtr="0" compatLnSpc="1">
              <a:prstTxWarp prst="textNoShape">
                <a:avLst/>
              </a:prstTxWarp>
            </a:bodyPr>
            <a:lstStyle/>
            <a:p>
              <a:pPr defTabSz="895820"/>
              <a:endParaRPr lang="en-US" sz="1600" dirty="0">
                <a:gradFill>
                  <a:gsLst>
                    <a:gs pos="1250">
                      <a:srgbClr val="FFFFFF"/>
                    </a:gs>
                    <a:gs pos="100000">
                      <a:srgbClr val="FFFFFF"/>
                    </a:gs>
                  </a:gsLst>
                  <a:lin ang="5400000" scaled="0"/>
                </a:gradFill>
              </a:endParaRPr>
            </a:p>
          </p:txBody>
        </p:sp>
        <p:sp>
          <p:nvSpPr>
            <p:cNvPr id="63" name="Freeform 20"/>
            <p:cNvSpPr>
              <a:spLocks/>
            </p:cNvSpPr>
            <p:nvPr/>
          </p:nvSpPr>
          <p:spPr bwMode="auto">
            <a:xfrm>
              <a:off x="2137" y="2286"/>
              <a:ext cx="1644" cy="2143"/>
            </a:xfrm>
            <a:custGeom>
              <a:avLst/>
              <a:gdLst>
                <a:gd name="T0" fmla="*/ 696 w 696"/>
                <a:gd name="T1" fmla="*/ 42 h 907"/>
                <a:gd name="T2" fmla="*/ 651 w 696"/>
                <a:gd name="T3" fmla="*/ 23 h 907"/>
                <a:gd name="T4" fmla="*/ 417 w 696"/>
                <a:gd name="T5" fmla="*/ 234 h 907"/>
                <a:gd name="T6" fmla="*/ 320 w 696"/>
                <a:gd name="T7" fmla="*/ 245 h 907"/>
                <a:gd name="T8" fmla="*/ 52 w 696"/>
                <a:gd name="T9" fmla="*/ 92 h 907"/>
                <a:gd name="T10" fmla="*/ 0 w 696"/>
                <a:gd name="T11" fmla="*/ 122 h 907"/>
                <a:gd name="T12" fmla="*/ 0 w 696"/>
                <a:gd name="T13" fmla="*/ 530 h 907"/>
                <a:gd name="T14" fmla="*/ 54 w 696"/>
                <a:gd name="T15" fmla="*/ 615 h 907"/>
                <a:gd name="T16" fmla="*/ 642 w 696"/>
                <a:gd name="T17" fmla="*/ 893 h 907"/>
                <a:gd name="T18" fmla="*/ 696 w 696"/>
                <a:gd name="T19" fmla="*/ 859 h 907"/>
                <a:gd name="T20" fmla="*/ 696 w 696"/>
                <a:gd name="T21" fmla="*/ 42 h 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96" h="907">
                  <a:moveTo>
                    <a:pt x="696" y="42"/>
                  </a:moveTo>
                  <a:cubicBezTo>
                    <a:pt x="696" y="9"/>
                    <a:pt x="676" y="0"/>
                    <a:pt x="651" y="23"/>
                  </a:cubicBezTo>
                  <a:cubicBezTo>
                    <a:pt x="417" y="234"/>
                    <a:pt x="417" y="234"/>
                    <a:pt x="417" y="234"/>
                  </a:cubicBezTo>
                  <a:cubicBezTo>
                    <a:pt x="393" y="256"/>
                    <a:pt x="349" y="261"/>
                    <a:pt x="320" y="245"/>
                  </a:cubicBezTo>
                  <a:cubicBezTo>
                    <a:pt x="52" y="92"/>
                    <a:pt x="52" y="92"/>
                    <a:pt x="52" y="92"/>
                  </a:cubicBezTo>
                  <a:cubicBezTo>
                    <a:pt x="23" y="75"/>
                    <a:pt x="0" y="89"/>
                    <a:pt x="0" y="122"/>
                  </a:cubicBezTo>
                  <a:cubicBezTo>
                    <a:pt x="0" y="530"/>
                    <a:pt x="0" y="530"/>
                    <a:pt x="0" y="530"/>
                  </a:cubicBezTo>
                  <a:cubicBezTo>
                    <a:pt x="0" y="563"/>
                    <a:pt x="24" y="601"/>
                    <a:pt x="54" y="615"/>
                  </a:cubicBezTo>
                  <a:cubicBezTo>
                    <a:pt x="642" y="893"/>
                    <a:pt x="642" y="893"/>
                    <a:pt x="642" y="893"/>
                  </a:cubicBezTo>
                  <a:cubicBezTo>
                    <a:pt x="672" y="907"/>
                    <a:pt x="696" y="892"/>
                    <a:pt x="696" y="859"/>
                  </a:cubicBezTo>
                  <a:lnTo>
                    <a:pt x="696" y="42"/>
                  </a:lnTo>
                  <a:close/>
                </a:path>
              </a:pathLst>
            </a:custGeom>
            <a:grpFill/>
            <a:ln>
              <a:noFill/>
            </a:ln>
          </p:spPr>
          <p:txBody>
            <a:bodyPr vert="horz" wrap="square" lIns="89606" tIns="44804" rIns="89606" bIns="44804" numCol="1" anchor="t" anchorCtr="0" compatLnSpc="1">
              <a:prstTxWarp prst="textNoShape">
                <a:avLst/>
              </a:prstTxWarp>
            </a:bodyPr>
            <a:lstStyle/>
            <a:p>
              <a:pPr defTabSz="895820"/>
              <a:endParaRPr lang="en-US" sz="1600" dirty="0">
                <a:gradFill>
                  <a:gsLst>
                    <a:gs pos="1250">
                      <a:srgbClr val="FFFFFF"/>
                    </a:gs>
                    <a:gs pos="100000">
                      <a:srgbClr val="FFFFFF"/>
                    </a:gs>
                  </a:gsLst>
                  <a:lin ang="5400000" scaled="0"/>
                </a:gradFill>
              </a:endParaRPr>
            </a:p>
          </p:txBody>
        </p:sp>
        <p:sp>
          <p:nvSpPr>
            <p:cNvPr id="64" name="Freeform 21"/>
            <p:cNvSpPr>
              <a:spLocks/>
            </p:cNvSpPr>
            <p:nvPr/>
          </p:nvSpPr>
          <p:spPr bwMode="auto">
            <a:xfrm>
              <a:off x="3999" y="2256"/>
              <a:ext cx="1635" cy="2168"/>
            </a:xfrm>
            <a:custGeom>
              <a:avLst/>
              <a:gdLst>
                <a:gd name="T0" fmla="*/ 378 w 692"/>
                <a:gd name="T1" fmla="*/ 207 h 918"/>
                <a:gd name="T2" fmla="*/ 277 w 692"/>
                <a:gd name="T3" fmla="*/ 197 h 918"/>
                <a:gd name="T4" fmla="*/ 48 w 692"/>
                <a:gd name="T5" fmla="*/ 20 h 918"/>
                <a:gd name="T6" fmla="*/ 0 w 692"/>
                <a:gd name="T7" fmla="*/ 43 h 918"/>
                <a:gd name="T8" fmla="*/ 0 w 692"/>
                <a:gd name="T9" fmla="*/ 870 h 918"/>
                <a:gd name="T10" fmla="*/ 54 w 692"/>
                <a:gd name="T11" fmla="*/ 904 h 918"/>
                <a:gd name="T12" fmla="*/ 638 w 692"/>
                <a:gd name="T13" fmla="*/ 628 h 918"/>
                <a:gd name="T14" fmla="*/ 692 w 692"/>
                <a:gd name="T15" fmla="*/ 543 h 918"/>
                <a:gd name="T16" fmla="*/ 692 w 692"/>
                <a:gd name="T17" fmla="*/ 108 h 918"/>
                <a:gd name="T18" fmla="*/ 638 w 692"/>
                <a:gd name="T19" fmla="*/ 75 h 918"/>
                <a:gd name="T20" fmla="*/ 378 w 692"/>
                <a:gd name="T21" fmla="*/ 207 h 9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92" h="918">
                  <a:moveTo>
                    <a:pt x="378" y="207"/>
                  </a:moveTo>
                  <a:cubicBezTo>
                    <a:pt x="349" y="222"/>
                    <a:pt x="304" y="217"/>
                    <a:pt x="277" y="197"/>
                  </a:cubicBezTo>
                  <a:cubicBezTo>
                    <a:pt x="48" y="20"/>
                    <a:pt x="48" y="20"/>
                    <a:pt x="48" y="20"/>
                  </a:cubicBezTo>
                  <a:cubicBezTo>
                    <a:pt x="21" y="0"/>
                    <a:pt x="0" y="10"/>
                    <a:pt x="0" y="43"/>
                  </a:cubicBezTo>
                  <a:cubicBezTo>
                    <a:pt x="0" y="870"/>
                    <a:pt x="0" y="870"/>
                    <a:pt x="0" y="870"/>
                  </a:cubicBezTo>
                  <a:cubicBezTo>
                    <a:pt x="0" y="903"/>
                    <a:pt x="24" y="918"/>
                    <a:pt x="54" y="904"/>
                  </a:cubicBezTo>
                  <a:cubicBezTo>
                    <a:pt x="638" y="628"/>
                    <a:pt x="638" y="628"/>
                    <a:pt x="638" y="628"/>
                  </a:cubicBezTo>
                  <a:cubicBezTo>
                    <a:pt x="668" y="614"/>
                    <a:pt x="692" y="576"/>
                    <a:pt x="692" y="543"/>
                  </a:cubicBezTo>
                  <a:cubicBezTo>
                    <a:pt x="692" y="108"/>
                    <a:pt x="692" y="108"/>
                    <a:pt x="692" y="108"/>
                  </a:cubicBezTo>
                  <a:cubicBezTo>
                    <a:pt x="692" y="75"/>
                    <a:pt x="668" y="60"/>
                    <a:pt x="638" y="75"/>
                  </a:cubicBezTo>
                  <a:lnTo>
                    <a:pt x="378" y="207"/>
                  </a:lnTo>
                  <a:close/>
                </a:path>
              </a:pathLst>
            </a:custGeom>
            <a:grpFill/>
            <a:ln>
              <a:noFill/>
            </a:ln>
          </p:spPr>
          <p:txBody>
            <a:bodyPr vert="horz" wrap="square" lIns="89606" tIns="44804" rIns="89606" bIns="44804" numCol="1" anchor="t" anchorCtr="0" compatLnSpc="1">
              <a:prstTxWarp prst="textNoShape">
                <a:avLst/>
              </a:prstTxWarp>
            </a:bodyPr>
            <a:lstStyle/>
            <a:p>
              <a:pPr defTabSz="895820"/>
              <a:endParaRPr lang="en-US" sz="1600" dirty="0">
                <a:gradFill>
                  <a:gsLst>
                    <a:gs pos="1250">
                      <a:srgbClr val="FFFFFF"/>
                    </a:gs>
                    <a:gs pos="100000">
                      <a:srgbClr val="FFFFFF"/>
                    </a:gs>
                  </a:gsLst>
                  <a:lin ang="5400000" scaled="0"/>
                </a:gradFill>
              </a:endParaRPr>
            </a:p>
          </p:txBody>
        </p:sp>
      </p:grpSp>
      <p:sp>
        <p:nvSpPr>
          <p:cNvPr id="65" name="Freeform 35"/>
          <p:cNvSpPr>
            <a:spLocks noEditPoints="1"/>
          </p:cNvSpPr>
          <p:nvPr/>
        </p:nvSpPr>
        <p:spPr bwMode="black">
          <a:xfrm>
            <a:off x="6309422" y="1944406"/>
            <a:ext cx="390683" cy="395604"/>
          </a:xfrm>
          <a:custGeom>
            <a:avLst/>
            <a:gdLst>
              <a:gd name="T0" fmla="*/ 189 w 296"/>
              <a:gd name="T1" fmla="*/ 136 h 300"/>
              <a:gd name="T2" fmla="*/ 202 w 296"/>
              <a:gd name="T3" fmla="*/ 132 h 300"/>
              <a:gd name="T4" fmla="*/ 206 w 296"/>
              <a:gd name="T5" fmla="*/ 128 h 300"/>
              <a:gd name="T6" fmla="*/ 210 w 296"/>
              <a:gd name="T7" fmla="*/ 116 h 300"/>
              <a:gd name="T8" fmla="*/ 214 w 296"/>
              <a:gd name="T9" fmla="*/ 120 h 300"/>
              <a:gd name="T10" fmla="*/ 227 w 296"/>
              <a:gd name="T11" fmla="*/ 99 h 300"/>
              <a:gd name="T12" fmla="*/ 185 w 296"/>
              <a:gd name="T13" fmla="*/ 205 h 300"/>
              <a:gd name="T14" fmla="*/ 189 w 296"/>
              <a:gd name="T15" fmla="*/ 210 h 300"/>
              <a:gd name="T16" fmla="*/ 202 w 296"/>
              <a:gd name="T17" fmla="*/ 214 h 300"/>
              <a:gd name="T18" fmla="*/ 197 w 296"/>
              <a:gd name="T19" fmla="*/ 218 h 300"/>
              <a:gd name="T20" fmla="*/ 218 w 296"/>
              <a:gd name="T21" fmla="*/ 230 h 300"/>
              <a:gd name="T22" fmla="*/ 222 w 296"/>
              <a:gd name="T23" fmla="*/ 243 h 300"/>
              <a:gd name="T24" fmla="*/ 227 w 296"/>
              <a:gd name="T25" fmla="*/ 247 h 300"/>
              <a:gd name="T26" fmla="*/ 111 w 296"/>
              <a:gd name="T27" fmla="*/ 205 h 300"/>
              <a:gd name="T28" fmla="*/ 107 w 296"/>
              <a:gd name="T29" fmla="*/ 201 h 300"/>
              <a:gd name="T30" fmla="*/ 94 w 296"/>
              <a:gd name="T31" fmla="*/ 222 h 300"/>
              <a:gd name="T32" fmla="*/ 82 w 296"/>
              <a:gd name="T33" fmla="*/ 226 h 300"/>
              <a:gd name="T34" fmla="*/ 77 w 296"/>
              <a:gd name="T35" fmla="*/ 230 h 300"/>
              <a:gd name="T36" fmla="*/ 73 w 296"/>
              <a:gd name="T37" fmla="*/ 243 h 300"/>
              <a:gd name="T38" fmla="*/ 69 w 296"/>
              <a:gd name="T39" fmla="*/ 239 h 300"/>
              <a:gd name="T40" fmla="*/ 102 w 296"/>
              <a:gd name="T41" fmla="*/ 141 h 300"/>
              <a:gd name="T42" fmla="*/ 98 w 296"/>
              <a:gd name="T43" fmla="*/ 128 h 300"/>
              <a:gd name="T44" fmla="*/ 94 w 296"/>
              <a:gd name="T45" fmla="*/ 124 h 300"/>
              <a:gd name="T46" fmla="*/ 82 w 296"/>
              <a:gd name="T47" fmla="*/ 120 h 300"/>
              <a:gd name="T48" fmla="*/ 86 w 296"/>
              <a:gd name="T49" fmla="*/ 116 h 300"/>
              <a:gd name="T50" fmla="*/ 65 w 296"/>
              <a:gd name="T51" fmla="*/ 103 h 300"/>
              <a:gd name="T52" fmla="*/ 72 w 296"/>
              <a:gd name="T53" fmla="*/ 64 h 300"/>
              <a:gd name="T54" fmla="*/ 5 w 296"/>
              <a:gd name="T55" fmla="*/ 89 h 300"/>
              <a:gd name="T56" fmla="*/ 23 w 296"/>
              <a:gd name="T57" fmla="*/ 48 h 300"/>
              <a:gd name="T58" fmla="*/ 72 w 296"/>
              <a:gd name="T59" fmla="*/ 64 h 300"/>
              <a:gd name="T60" fmla="*/ 36 w 296"/>
              <a:gd name="T61" fmla="*/ 0 h 300"/>
              <a:gd name="T62" fmla="*/ 296 w 296"/>
              <a:gd name="T63" fmla="*/ 64 h 300"/>
              <a:gd name="T64" fmla="*/ 229 w 296"/>
              <a:gd name="T65" fmla="*/ 89 h 300"/>
              <a:gd name="T66" fmla="*/ 247 w 296"/>
              <a:gd name="T67" fmla="*/ 48 h 300"/>
              <a:gd name="T68" fmla="*/ 296 w 296"/>
              <a:gd name="T69" fmla="*/ 64 h 300"/>
              <a:gd name="T70" fmla="*/ 260 w 296"/>
              <a:gd name="T71" fmla="*/ 0 h 300"/>
              <a:gd name="T72" fmla="*/ 296 w 296"/>
              <a:gd name="T73" fmla="*/ 275 h 300"/>
              <a:gd name="T74" fmla="*/ 229 w 296"/>
              <a:gd name="T75" fmla="*/ 300 h 300"/>
              <a:gd name="T76" fmla="*/ 247 w 296"/>
              <a:gd name="T77" fmla="*/ 259 h 300"/>
              <a:gd name="T78" fmla="*/ 296 w 296"/>
              <a:gd name="T79" fmla="*/ 275 h 300"/>
              <a:gd name="T80" fmla="*/ 260 w 296"/>
              <a:gd name="T81" fmla="*/ 211 h 300"/>
              <a:gd name="T82" fmla="*/ 72 w 296"/>
              <a:gd name="T83" fmla="*/ 275 h 300"/>
              <a:gd name="T84" fmla="*/ 5 w 296"/>
              <a:gd name="T85" fmla="*/ 300 h 300"/>
              <a:gd name="T86" fmla="*/ 23 w 296"/>
              <a:gd name="T87" fmla="*/ 259 h 300"/>
              <a:gd name="T88" fmla="*/ 72 w 296"/>
              <a:gd name="T89" fmla="*/ 275 h 300"/>
              <a:gd name="T90" fmla="*/ 36 w 296"/>
              <a:gd name="T91" fmla="*/ 211 h 300"/>
              <a:gd name="T92" fmla="*/ 125 w 296"/>
              <a:gd name="T93" fmla="*/ 116 h 300"/>
              <a:gd name="T94" fmla="*/ 147 w 296"/>
              <a:gd name="T95" fmla="*/ 145 h 300"/>
              <a:gd name="T96" fmla="*/ 150 w 296"/>
              <a:gd name="T97" fmla="*/ 176 h 300"/>
              <a:gd name="T98" fmla="*/ 190 w 296"/>
              <a:gd name="T99" fmla="*/ 164 h 300"/>
              <a:gd name="T100" fmla="*/ 110 w 296"/>
              <a:gd name="T101" fmla="*/ 194 h 300"/>
              <a:gd name="T102" fmla="*/ 131 w 296"/>
              <a:gd name="T103" fmla="*/ 145 h 300"/>
              <a:gd name="T104" fmla="*/ 145 w 296"/>
              <a:gd name="T105" fmla="*/ 156 h 300"/>
              <a:gd name="T106" fmla="*/ 144 w 296"/>
              <a:gd name="T107" fmla="*/ 150 h 300"/>
              <a:gd name="T108" fmla="*/ 147 w 296"/>
              <a:gd name="T109" fmla="*/ 150 h 300"/>
              <a:gd name="T110" fmla="*/ 149 w 296"/>
              <a:gd name="T111" fmla="*/ 15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96" h="300">
                <a:moveTo>
                  <a:pt x="189" y="145"/>
                </a:moveTo>
                <a:cubicBezTo>
                  <a:pt x="185" y="141"/>
                  <a:pt x="185" y="141"/>
                  <a:pt x="185" y="141"/>
                </a:cubicBezTo>
                <a:cubicBezTo>
                  <a:pt x="189" y="136"/>
                  <a:pt x="189" y="136"/>
                  <a:pt x="189" y="136"/>
                </a:cubicBezTo>
                <a:cubicBezTo>
                  <a:pt x="193" y="141"/>
                  <a:pt x="193" y="141"/>
                  <a:pt x="193" y="141"/>
                </a:cubicBezTo>
                <a:cubicBezTo>
                  <a:pt x="189" y="145"/>
                  <a:pt x="189" y="145"/>
                  <a:pt x="189" y="145"/>
                </a:cubicBezTo>
                <a:close/>
                <a:moveTo>
                  <a:pt x="202" y="132"/>
                </a:moveTo>
                <a:cubicBezTo>
                  <a:pt x="197" y="128"/>
                  <a:pt x="197" y="128"/>
                  <a:pt x="197" y="128"/>
                </a:cubicBezTo>
                <a:cubicBezTo>
                  <a:pt x="202" y="124"/>
                  <a:pt x="202" y="124"/>
                  <a:pt x="202" y="124"/>
                </a:cubicBezTo>
                <a:cubicBezTo>
                  <a:pt x="206" y="128"/>
                  <a:pt x="206" y="128"/>
                  <a:pt x="206" y="128"/>
                </a:cubicBezTo>
                <a:cubicBezTo>
                  <a:pt x="202" y="132"/>
                  <a:pt x="202" y="132"/>
                  <a:pt x="202" y="132"/>
                </a:cubicBezTo>
                <a:close/>
                <a:moveTo>
                  <a:pt x="214" y="120"/>
                </a:moveTo>
                <a:cubicBezTo>
                  <a:pt x="210" y="116"/>
                  <a:pt x="210" y="116"/>
                  <a:pt x="210" y="116"/>
                </a:cubicBezTo>
                <a:cubicBezTo>
                  <a:pt x="214" y="111"/>
                  <a:pt x="214" y="111"/>
                  <a:pt x="214" y="111"/>
                </a:cubicBezTo>
                <a:cubicBezTo>
                  <a:pt x="218" y="116"/>
                  <a:pt x="218" y="116"/>
                  <a:pt x="218" y="116"/>
                </a:cubicBezTo>
                <a:cubicBezTo>
                  <a:pt x="214" y="120"/>
                  <a:pt x="214" y="120"/>
                  <a:pt x="214" y="120"/>
                </a:cubicBezTo>
                <a:close/>
                <a:moveTo>
                  <a:pt x="227" y="107"/>
                </a:moveTo>
                <a:cubicBezTo>
                  <a:pt x="222" y="103"/>
                  <a:pt x="222" y="103"/>
                  <a:pt x="222" y="103"/>
                </a:cubicBezTo>
                <a:cubicBezTo>
                  <a:pt x="227" y="99"/>
                  <a:pt x="227" y="99"/>
                  <a:pt x="227" y="99"/>
                </a:cubicBezTo>
                <a:cubicBezTo>
                  <a:pt x="231" y="103"/>
                  <a:pt x="231" y="103"/>
                  <a:pt x="231" y="103"/>
                </a:cubicBezTo>
                <a:cubicBezTo>
                  <a:pt x="227" y="107"/>
                  <a:pt x="227" y="107"/>
                  <a:pt x="227" y="107"/>
                </a:cubicBezTo>
                <a:close/>
                <a:moveTo>
                  <a:pt x="185" y="205"/>
                </a:moveTo>
                <a:cubicBezTo>
                  <a:pt x="189" y="201"/>
                  <a:pt x="189" y="201"/>
                  <a:pt x="189" y="201"/>
                </a:cubicBezTo>
                <a:cubicBezTo>
                  <a:pt x="193" y="205"/>
                  <a:pt x="193" y="205"/>
                  <a:pt x="193" y="205"/>
                </a:cubicBezTo>
                <a:cubicBezTo>
                  <a:pt x="189" y="210"/>
                  <a:pt x="189" y="210"/>
                  <a:pt x="189" y="210"/>
                </a:cubicBezTo>
                <a:cubicBezTo>
                  <a:pt x="185" y="205"/>
                  <a:pt x="185" y="205"/>
                  <a:pt x="185" y="205"/>
                </a:cubicBezTo>
                <a:close/>
                <a:moveTo>
                  <a:pt x="197" y="218"/>
                </a:moveTo>
                <a:cubicBezTo>
                  <a:pt x="202" y="214"/>
                  <a:pt x="202" y="214"/>
                  <a:pt x="202" y="214"/>
                </a:cubicBezTo>
                <a:cubicBezTo>
                  <a:pt x="206" y="218"/>
                  <a:pt x="206" y="218"/>
                  <a:pt x="206" y="218"/>
                </a:cubicBezTo>
                <a:cubicBezTo>
                  <a:pt x="202" y="222"/>
                  <a:pt x="202" y="222"/>
                  <a:pt x="202" y="222"/>
                </a:cubicBezTo>
                <a:cubicBezTo>
                  <a:pt x="197" y="218"/>
                  <a:pt x="197" y="218"/>
                  <a:pt x="197" y="218"/>
                </a:cubicBezTo>
                <a:close/>
                <a:moveTo>
                  <a:pt x="210" y="230"/>
                </a:moveTo>
                <a:cubicBezTo>
                  <a:pt x="214" y="226"/>
                  <a:pt x="214" y="226"/>
                  <a:pt x="214" y="226"/>
                </a:cubicBezTo>
                <a:cubicBezTo>
                  <a:pt x="218" y="230"/>
                  <a:pt x="218" y="230"/>
                  <a:pt x="218" y="230"/>
                </a:cubicBezTo>
                <a:cubicBezTo>
                  <a:pt x="214" y="235"/>
                  <a:pt x="214" y="235"/>
                  <a:pt x="214" y="235"/>
                </a:cubicBezTo>
                <a:cubicBezTo>
                  <a:pt x="210" y="230"/>
                  <a:pt x="210" y="230"/>
                  <a:pt x="210" y="230"/>
                </a:cubicBezTo>
                <a:close/>
                <a:moveTo>
                  <a:pt x="222" y="243"/>
                </a:moveTo>
                <a:cubicBezTo>
                  <a:pt x="227" y="239"/>
                  <a:pt x="227" y="239"/>
                  <a:pt x="227" y="239"/>
                </a:cubicBezTo>
                <a:cubicBezTo>
                  <a:pt x="231" y="243"/>
                  <a:pt x="231" y="243"/>
                  <a:pt x="231" y="243"/>
                </a:cubicBezTo>
                <a:cubicBezTo>
                  <a:pt x="227" y="247"/>
                  <a:pt x="227" y="247"/>
                  <a:pt x="227" y="247"/>
                </a:cubicBezTo>
                <a:cubicBezTo>
                  <a:pt x="222" y="243"/>
                  <a:pt x="222" y="243"/>
                  <a:pt x="222" y="243"/>
                </a:cubicBezTo>
                <a:close/>
                <a:moveTo>
                  <a:pt x="107" y="201"/>
                </a:moveTo>
                <a:cubicBezTo>
                  <a:pt x="111" y="205"/>
                  <a:pt x="111" y="205"/>
                  <a:pt x="111" y="205"/>
                </a:cubicBezTo>
                <a:cubicBezTo>
                  <a:pt x="107" y="210"/>
                  <a:pt x="107" y="210"/>
                  <a:pt x="107" y="210"/>
                </a:cubicBezTo>
                <a:cubicBezTo>
                  <a:pt x="102" y="205"/>
                  <a:pt x="102" y="205"/>
                  <a:pt x="102" y="205"/>
                </a:cubicBezTo>
                <a:cubicBezTo>
                  <a:pt x="107" y="201"/>
                  <a:pt x="107" y="201"/>
                  <a:pt x="107" y="201"/>
                </a:cubicBezTo>
                <a:close/>
                <a:moveTo>
                  <a:pt x="94" y="214"/>
                </a:moveTo>
                <a:cubicBezTo>
                  <a:pt x="98" y="218"/>
                  <a:pt x="98" y="218"/>
                  <a:pt x="98" y="218"/>
                </a:cubicBezTo>
                <a:cubicBezTo>
                  <a:pt x="94" y="222"/>
                  <a:pt x="94" y="222"/>
                  <a:pt x="94" y="222"/>
                </a:cubicBezTo>
                <a:cubicBezTo>
                  <a:pt x="90" y="218"/>
                  <a:pt x="90" y="218"/>
                  <a:pt x="90" y="218"/>
                </a:cubicBezTo>
                <a:cubicBezTo>
                  <a:pt x="94" y="214"/>
                  <a:pt x="94" y="214"/>
                  <a:pt x="94" y="214"/>
                </a:cubicBezTo>
                <a:close/>
                <a:moveTo>
                  <a:pt x="82" y="226"/>
                </a:moveTo>
                <a:cubicBezTo>
                  <a:pt x="86" y="230"/>
                  <a:pt x="86" y="230"/>
                  <a:pt x="86" y="230"/>
                </a:cubicBezTo>
                <a:cubicBezTo>
                  <a:pt x="82" y="235"/>
                  <a:pt x="82" y="235"/>
                  <a:pt x="82" y="235"/>
                </a:cubicBezTo>
                <a:cubicBezTo>
                  <a:pt x="77" y="230"/>
                  <a:pt x="77" y="230"/>
                  <a:pt x="77" y="230"/>
                </a:cubicBezTo>
                <a:cubicBezTo>
                  <a:pt x="82" y="226"/>
                  <a:pt x="82" y="226"/>
                  <a:pt x="82" y="226"/>
                </a:cubicBezTo>
                <a:close/>
                <a:moveTo>
                  <a:pt x="69" y="239"/>
                </a:moveTo>
                <a:cubicBezTo>
                  <a:pt x="73" y="243"/>
                  <a:pt x="73" y="243"/>
                  <a:pt x="73" y="243"/>
                </a:cubicBezTo>
                <a:cubicBezTo>
                  <a:pt x="69" y="247"/>
                  <a:pt x="69" y="247"/>
                  <a:pt x="69" y="247"/>
                </a:cubicBezTo>
                <a:cubicBezTo>
                  <a:pt x="65" y="243"/>
                  <a:pt x="65" y="243"/>
                  <a:pt x="65" y="243"/>
                </a:cubicBezTo>
                <a:cubicBezTo>
                  <a:pt x="69" y="239"/>
                  <a:pt x="69" y="239"/>
                  <a:pt x="69" y="239"/>
                </a:cubicBezTo>
                <a:close/>
                <a:moveTo>
                  <a:pt x="111" y="141"/>
                </a:moveTo>
                <a:cubicBezTo>
                  <a:pt x="107" y="145"/>
                  <a:pt x="107" y="145"/>
                  <a:pt x="107" y="145"/>
                </a:cubicBezTo>
                <a:cubicBezTo>
                  <a:pt x="102" y="141"/>
                  <a:pt x="102" y="141"/>
                  <a:pt x="102" y="141"/>
                </a:cubicBezTo>
                <a:cubicBezTo>
                  <a:pt x="107" y="136"/>
                  <a:pt x="107" y="136"/>
                  <a:pt x="107" y="136"/>
                </a:cubicBezTo>
                <a:cubicBezTo>
                  <a:pt x="111" y="141"/>
                  <a:pt x="111" y="141"/>
                  <a:pt x="111" y="141"/>
                </a:cubicBezTo>
                <a:close/>
                <a:moveTo>
                  <a:pt x="98" y="128"/>
                </a:moveTo>
                <a:cubicBezTo>
                  <a:pt x="94" y="132"/>
                  <a:pt x="94" y="132"/>
                  <a:pt x="94" y="132"/>
                </a:cubicBezTo>
                <a:cubicBezTo>
                  <a:pt x="90" y="128"/>
                  <a:pt x="90" y="128"/>
                  <a:pt x="90" y="128"/>
                </a:cubicBezTo>
                <a:cubicBezTo>
                  <a:pt x="94" y="124"/>
                  <a:pt x="94" y="124"/>
                  <a:pt x="94" y="124"/>
                </a:cubicBezTo>
                <a:cubicBezTo>
                  <a:pt x="98" y="128"/>
                  <a:pt x="98" y="128"/>
                  <a:pt x="98" y="128"/>
                </a:cubicBezTo>
                <a:close/>
                <a:moveTo>
                  <a:pt x="86" y="116"/>
                </a:moveTo>
                <a:cubicBezTo>
                  <a:pt x="82" y="120"/>
                  <a:pt x="82" y="120"/>
                  <a:pt x="82" y="120"/>
                </a:cubicBezTo>
                <a:cubicBezTo>
                  <a:pt x="77" y="116"/>
                  <a:pt x="77" y="116"/>
                  <a:pt x="77" y="116"/>
                </a:cubicBezTo>
                <a:cubicBezTo>
                  <a:pt x="82" y="111"/>
                  <a:pt x="82" y="111"/>
                  <a:pt x="82" y="111"/>
                </a:cubicBezTo>
                <a:cubicBezTo>
                  <a:pt x="86" y="116"/>
                  <a:pt x="86" y="116"/>
                  <a:pt x="86" y="116"/>
                </a:cubicBezTo>
                <a:close/>
                <a:moveTo>
                  <a:pt x="73" y="103"/>
                </a:moveTo>
                <a:cubicBezTo>
                  <a:pt x="69" y="107"/>
                  <a:pt x="69" y="107"/>
                  <a:pt x="69" y="107"/>
                </a:cubicBezTo>
                <a:cubicBezTo>
                  <a:pt x="65" y="103"/>
                  <a:pt x="65" y="103"/>
                  <a:pt x="65" y="103"/>
                </a:cubicBezTo>
                <a:cubicBezTo>
                  <a:pt x="69" y="99"/>
                  <a:pt x="69" y="99"/>
                  <a:pt x="69" y="99"/>
                </a:cubicBezTo>
                <a:cubicBezTo>
                  <a:pt x="73" y="103"/>
                  <a:pt x="73" y="103"/>
                  <a:pt x="73" y="103"/>
                </a:cubicBezTo>
                <a:close/>
                <a:moveTo>
                  <a:pt x="72" y="64"/>
                </a:moveTo>
                <a:cubicBezTo>
                  <a:pt x="72" y="74"/>
                  <a:pt x="72" y="74"/>
                  <a:pt x="72" y="74"/>
                </a:cubicBezTo>
                <a:cubicBezTo>
                  <a:pt x="72" y="89"/>
                  <a:pt x="72" y="89"/>
                  <a:pt x="67" y="89"/>
                </a:cubicBezTo>
                <a:cubicBezTo>
                  <a:pt x="5" y="89"/>
                  <a:pt x="5" y="89"/>
                  <a:pt x="5" y="89"/>
                </a:cubicBezTo>
                <a:cubicBezTo>
                  <a:pt x="0" y="89"/>
                  <a:pt x="0" y="89"/>
                  <a:pt x="0" y="74"/>
                </a:cubicBezTo>
                <a:cubicBezTo>
                  <a:pt x="0" y="64"/>
                  <a:pt x="0" y="64"/>
                  <a:pt x="0" y="64"/>
                </a:cubicBezTo>
                <a:cubicBezTo>
                  <a:pt x="0" y="53"/>
                  <a:pt x="12" y="51"/>
                  <a:pt x="23" y="48"/>
                </a:cubicBezTo>
                <a:cubicBezTo>
                  <a:pt x="27" y="52"/>
                  <a:pt x="32" y="54"/>
                  <a:pt x="36" y="54"/>
                </a:cubicBezTo>
                <a:cubicBezTo>
                  <a:pt x="40" y="54"/>
                  <a:pt x="45" y="52"/>
                  <a:pt x="49" y="48"/>
                </a:cubicBezTo>
                <a:cubicBezTo>
                  <a:pt x="59" y="51"/>
                  <a:pt x="72" y="53"/>
                  <a:pt x="72" y="64"/>
                </a:cubicBezTo>
                <a:close/>
                <a:moveTo>
                  <a:pt x="36" y="48"/>
                </a:moveTo>
                <a:cubicBezTo>
                  <a:pt x="42" y="48"/>
                  <a:pt x="54" y="37"/>
                  <a:pt x="54" y="24"/>
                </a:cubicBezTo>
                <a:cubicBezTo>
                  <a:pt x="54" y="11"/>
                  <a:pt x="49" y="0"/>
                  <a:pt x="36" y="0"/>
                </a:cubicBezTo>
                <a:cubicBezTo>
                  <a:pt x="23" y="0"/>
                  <a:pt x="18" y="11"/>
                  <a:pt x="18" y="24"/>
                </a:cubicBezTo>
                <a:cubicBezTo>
                  <a:pt x="18" y="37"/>
                  <a:pt x="30" y="48"/>
                  <a:pt x="36" y="48"/>
                </a:cubicBezTo>
                <a:close/>
                <a:moveTo>
                  <a:pt x="296" y="64"/>
                </a:moveTo>
                <a:cubicBezTo>
                  <a:pt x="296" y="74"/>
                  <a:pt x="296" y="74"/>
                  <a:pt x="296" y="74"/>
                </a:cubicBezTo>
                <a:cubicBezTo>
                  <a:pt x="296" y="89"/>
                  <a:pt x="296" y="89"/>
                  <a:pt x="290" y="89"/>
                </a:cubicBezTo>
                <a:cubicBezTo>
                  <a:pt x="229" y="89"/>
                  <a:pt x="229" y="89"/>
                  <a:pt x="229" y="89"/>
                </a:cubicBezTo>
                <a:cubicBezTo>
                  <a:pt x="224" y="89"/>
                  <a:pt x="224" y="89"/>
                  <a:pt x="224" y="74"/>
                </a:cubicBezTo>
                <a:cubicBezTo>
                  <a:pt x="224" y="64"/>
                  <a:pt x="224" y="64"/>
                  <a:pt x="224" y="64"/>
                </a:cubicBezTo>
                <a:cubicBezTo>
                  <a:pt x="224" y="53"/>
                  <a:pt x="236" y="51"/>
                  <a:pt x="247" y="48"/>
                </a:cubicBezTo>
                <a:cubicBezTo>
                  <a:pt x="251" y="52"/>
                  <a:pt x="256" y="54"/>
                  <a:pt x="260" y="54"/>
                </a:cubicBezTo>
                <a:cubicBezTo>
                  <a:pt x="263" y="54"/>
                  <a:pt x="268" y="52"/>
                  <a:pt x="273" y="48"/>
                </a:cubicBezTo>
                <a:cubicBezTo>
                  <a:pt x="283" y="51"/>
                  <a:pt x="296" y="53"/>
                  <a:pt x="296" y="64"/>
                </a:cubicBezTo>
                <a:close/>
                <a:moveTo>
                  <a:pt x="260" y="48"/>
                </a:moveTo>
                <a:cubicBezTo>
                  <a:pt x="266" y="48"/>
                  <a:pt x="278" y="37"/>
                  <a:pt x="278" y="24"/>
                </a:cubicBezTo>
                <a:cubicBezTo>
                  <a:pt x="278" y="11"/>
                  <a:pt x="273" y="0"/>
                  <a:pt x="260" y="0"/>
                </a:cubicBezTo>
                <a:cubicBezTo>
                  <a:pt x="246" y="0"/>
                  <a:pt x="241" y="11"/>
                  <a:pt x="241" y="24"/>
                </a:cubicBezTo>
                <a:cubicBezTo>
                  <a:pt x="241" y="37"/>
                  <a:pt x="254" y="48"/>
                  <a:pt x="260" y="48"/>
                </a:cubicBezTo>
                <a:close/>
                <a:moveTo>
                  <a:pt x="296" y="275"/>
                </a:moveTo>
                <a:cubicBezTo>
                  <a:pt x="296" y="285"/>
                  <a:pt x="296" y="285"/>
                  <a:pt x="296" y="285"/>
                </a:cubicBezTo>
                <a:cubicBezTo>
                  <a:pt x="296" y="300"/>
                  <a:pt x="296" y="300"/>
                  <a:pt x="290" y="300"/>
                </a:cubicBezTo>
                <a:cubicBezTo>
                  <a:pt x="229" y="300"/>
                  <a:pt x="229" y="300"/>
                  <a:pt x="229" y="300"/>
                </a:cubicBezTo>
                <a:cubicBezTo>
                  <a:pt x="224" y="300"/>
                  <a:pt x="224" y="300"/>
                  <a:pt x="224" y="285"/>
                </a:cubicBezTo>
                <a:cubicBezTo>
                  <a:pt x="224" y="275"/>
                  <a:pt x="224" y="275"/>
                  <a:pt x="224" y="275"/>
                </a:cubicBezTo>
                <a:cubicBezTo>
                  <a:pt x="224" y="264"/>
                  <a:pt x="236" y="263"/>
                  <a:pt x="247" y="259"/>
                </a:cubicBezTo>
                <a:cubicBezTo>
                  <a:pt x="251" y="263"/>
                  <a:pt x="256" y="265"/>
                  <a:pt x="260" y="265"/>
                </a:cubicBezTo>
                <a:cubicBezTo>
                  <a:pt x="264" y="265"/>
                  <a:pt x="268" y="263"/>
                  <a:pt x="273" y="259"/>
                </a:cubicBezTo>
                <a:cubicBezTo>
                  <a:pt x="283" y="263"/>
                  <a:pt x="296" y="264"/>
                  <a:pt x="296" y="275"/>
                </a:cubicBezTo>
                <a:close/>
                <a:moveTo>
                  <a:pt x="260" y="259"/>
                </a:moveTo>
                <a:cubicBezTo>
                  <a:pt x="266" y="259"/>
                  <a:pt x="278" y="248"/>
                  <a:pt x="278" y="235"/>
                </a:cubicBezTo>
                <a:cubicBezTo>
                  <a:pt x="278" y="222"/>
                  <a:pt x="273" y="211"/>
                  <a:pt x="260" y="211"/>
                </a:cubicBezTo>
                <a:cubicBezTo>
                  <a:pt x="246" y="211"/>
                  <a:pt x="241" y="222"/>
                  <a:pt x="241" y="235"/>
                </a:cubicBezTo>
                <a:cubicBezTo>
                  <a:pt x="241" y="248"/>
                  <a:pt x="254" y="259"/>
                  <a:pt x="260" y="259"/>
                </a:cubicBezTo>
                <a:close/>
                <a:moveTo>
                  <a:pt x="72" y="275"/>
                </a:moveTo>
                <a:cubicBezTo>
                  <a:pt x="72" y="285"/>
                  <a:pt x="72" y="285"/>
                  <a:pt x="72" y="285"/>
                </a:cubicBezTo>
                <a:cubicBezTo>
                  <a:pt x="72" y="300"/>
                  <a:pt x="72" y="300"/>
                  <a:pt x="67" y="300"/>
                </a:cubicBezTo>
                <a:cubicBezTo>
                  <a:pt x="5" y="300"/>
                  <a:pt x="5" y="300"/>
                  <a:pt x="5" y="300"/>
                </a:cubicBezTo>
                <a:cubicBezTo>
                  <a:pt x="0" y="300"/>
                  <a:pt x="0" y="300"/>
                  <a:pt x="0" y="285"/>
                </a:cubicBezTo>
                <a:cubicBezTo>
                  <a:pt x="0" y="275"/>
                  <a:pt x="0" y="275"/>
                  <a:pt x="0" y="275"/>
                </a:cubicBezTo>
                <a:cubicBezTo>
                  <a:pt x="0" y="264"/>
                  <a:pt x="12" y="263"/>
                  <a:pt x="23" y="259"/>
                </a:cubicBezTo>
                <a:cubicBezTo>
                  <a:pt x="27" y="263"/>
                  <a:pt x="32" y="265"/>
                  <a:pt x="36" y="265"/>
                </a:cubicBezTo>
                <a:cubicBezTo>
                  <a:pt x="40" y="265"/>
                  <a:pt x="45" y="263"/>
                  <a:pt x="49" y="259"/>
                </a:cubicBezTo>
                <a:cubicBezTo>
                  <a:pt x="59" y="263"/>
                  <a:pt x="72" y="264"/>
                  <a:pt x="72" y="275"/>
                </a:cubicBezTo>
                <a:close/>
                <a:moveTo>
                  <a:pt x="36" y="259"/>
                </a:moveTo>
                <a:cubicBezTo>
                  <a:pt x="42" y="259"/>
                  <a:pt x="54" y="248"/>
                  <a:pt x="54" y="235"/>
                </a:cubicBezTo>
                <a:cubicBezTo>
                  <a:pt x="54" y="222"/>
                  <a:pt x="49" y="211"/>
                  <a:pt x="36" y="211"/>
                </a:cubicBezTo>
                <a:cubicBezTo>
                  <a:pt x="23" y="211"/>
                  <a:pt x="18" y="222"/>
                  <a:pt x="18" y="235"/>
                </a:cubicBezTo>
                <a:cubicBezTo>
                  <a:pt x="18" y="248"/>
                  <a:pt x="30" y="259"/>
                  <a:pt x="36" y="259"/>
                </a:cubicBezTo>
                <a:close/>
                <a:moveTo>
                  <a:pt x="125" y="116"/>
                </a:moveTo>
                <a:cubicBezTo>
                  <a:pt x="125" y="100"/>
                  <a:pt x="131" y="87"/>
                  <a:pt x="147" y="87"/>
                </a:cubicBezTo>
                <a:cubicBezTo>
                  <a:pt x="163" y="87"/>
                  <a:pt x="169" y="100"/>
                  <a:pt x="169" y="116"/>
                </a:cubicBezTo>
                <a:cubicBezTo>
                  <a:pt x="169" y="132"/>
                  <a:pt x="154" y="145"/>
                  <a:pt x="147" y="145"/>
                </a:cubicBezTo>
                <a:cubicBezTo>
                  <a:pt x="140" y="145"/>
                  <a:pt x="125" y="132"/>
                  <a:pt x="125" y="116"/>
                </a:cubicBezTo>
                <a:close/>
                <a:moveTo>
                  <a:pt x="148" y="156"/>
                </a:moveTo>
                <a:cubicBezTo>
                  <a:pt x="150" y="176"/>
                  <a:pt x="150" y="176"/>
                  <a:pt x="150" y="176"/>
                </a:cubicBezTo>
                <a:cubicBezTo>
                  <a:pt x="153" y="168"/>
                  <a:pt x="155" y="159"/>
                  <a:pt x="159" y="151"/>
                </a:cubicBezTo>
                <a:cubicBezTo>
                  <a:pt x="159" y="150"/>
                  <a:pt x="159" y="150"/>
                  <a:pt x="162" y="145"/>
                </a:cubicBezTo>
                <a:cubicBezTo>
                  <a:pt x="174" y="149"/>
                  <a:pt x="190" y="151"/>
                  <a:pt x="190" y="164"/>
                </a:cubicBezTo>
                <a:cubicBezTo>
                  <a:pt x="190" y="176"/>
                  <a:pt x="190" y="176"/>
                  <a:pt x="190" y="176"/>
                </a:cubicBezTo>
                <a:cubicBezTo>
                  <a:pt x="190" y="194"/>
                  <a:pt x="190" y="194"/>
                  <a:pt x="183" y="194"/>
                </a:cubicBezTo>
                <a:cubicBezTo>
                  <a:pt x="110" y="194"/>
                  <a:pt x="110" y="194"/>
                  <a:pt x="110" y="194"/>
                </a:cubicBezTo>
                <a:cubicBezTo>
                  <a:pt x="104" y="194"/>
                  <a:pt x="104" y="194"/>
                  <a:pt x="104" y="176"/>
                </a:cubicBezTo>
                <a:cubicBezTo>
                  <a:pt x="104" y="164"/>
                  <a:pt x="104" y="164"/>
                  <a:pt x="104" y="164"/>
                </a:cubicBezTo>
                <a:cubicBezTo>
                  <a:pt x="104" y="151"/>
                  <a:pt x="118" y="149"/>
                  <a:pt x="131" y="145"/>
                </a:cubicBezTo>
                <a:cubicBezTo>
                  <a:pt x="134" y="150"/>
                  <a:pt x="134" y="150"/>
                  <a:pt x="135" y="151"/>
                </a:cubicBezTo>
                <a:cubicBezTo>
                  <a:pt x="138" y="159"/>
                  <a:pt x="141" y="168"/>
                  <a:pt x="143" y="176"/>
                </a:cubicBezTo>
                <a:cubicBezTo>
                  <a:pt x="145" y="156"/>
                  <a:pt x="145" y="156"/>
                  <a:pt x="145" y="156"/>
                </a:cubicBezTo>
                <a:cubicBezTo>
                  <a:pt x="145" y="155"/>
                  <a:pt x="145" y="155"/>
                  <a:pt x="145" y="155"/>
                </a:cubicBezTo>
                <a:cubicBezTo>
                  <a:pt x="141" y="149"/>
                  <a:pt x="141" y="149"/>
                  <a:pt x="141" y="149"/>
                </a:cubicBezTo>
                <a:cubicBezTo>
                  <a:pt x="144" y="150"/>
                  <a:pt x="144" y="150"/>
                  <a:pt x="144" y="150"/>
                </a:cubicBezTo>
                <a:cubicBezTo>
                  <a:pt x="145" y="150"/>
                  <a:pt x="145" y="150"/>
                  <a:pt x="146" y="150"/>
                </a:cubicBezTo>
                <a:cubicBezTo>
                  <a:pt x="146" y="150"/>
                  <a:pt x="146" y="150"/>
                  <a:pt x="147" y="150"/>
                </a:cubicBezTo>
                <a:cubicBezTo>
                  <a:pt x="147" y="150"/>
                  <a:pt x="147" y="150"/>
                  <a:pt x="147" y="150"/>
                </a:cubicBezTo>
                <a:cubicBezTo>
                  <a:pt x="149" y="150"/>
                  <a:pt x="149" y="150"/>
                  <a:pt x="149" y="150"/>
                </a:cubicBezTo>
                <a:cubicBezTo>
                  <a:pt x="152" y="149"/>
                  <a:pt x="152" y="149"/>
                  <a:pt x="152" y="149"/>
                </a:cubicBezTo>
                <a:cubicBezTo>
                  <a:pt x="149" y="155"/>
                  <a:pt x="149" y="155"/>
                  <a:pt x="149" y="155"/>
                </a:cubicBezTo>
                <a:lnTo>
                  <a:pt x="148" y="156"/>
                </a:lnTo>
                <a:close/>
              </a:path>
            </a:pathLst>
          </a:custGeom>
          <a:solidFill>
            <a:schemeClr val="bg1"/>
          </a:solidFill>
          <a:ln>
            <a:noFill/>
          </a:ln>
        </p:spPr>
        <p:txBody>
          <a:bodyPr vert="horz" wrap="square" lIns="0" tIns="40328" rIns="80655" bIns="40328" numCol="1" anchor="t" anchorCtr="0" compatLnSpc="1">
            <a:prstTxWarp prst="textNoShape">
              <a:avLst/>
            </a:prstTxWarp>
          </a:bodyPr>
          <a:lstStyle/>
          <a:p>
            <a:endParaRPr lang="en-US" sz="1600" dirty="0">
              <a:gradFill>
                <a:gsLst>
                  <a:gs pos="1250">
                    <a:srgbClr val="FFFFFF"/>
                  </a:gs>
                  <a:gs pos="100000">
                    <a:srgbClr val="FFFFFF"/>
                  </a:gs>
                </a:gsLst>
                <a:lin ang="5400000" scaled="0"/>
              </a:gradFill>
            </a:endParaRPr>
          </a:p>
        </p:txBody>
      </p:sp>
      <p:grpSp>
        <p:nvGrpSpPr>
          <p:cNvPr id="66" name="Group 65"/>
          <p:cNvGrpSpPr/>
          <p:nvPr/>
        </p:nvGrpSpPr>
        <p:grpSpPr bwMode="black">
          <a:xfrm>
            <a:off x="9236988" y="2685673"/>
            <a:ext cx="455709" cy="370740"/>
            <a:chOff x="5184775" y="225425"/>
            <a:chExt cx="1500188" cy="1220788"/>
          </a:xfrm>
          <a:solidFill>
            <a:schemeClr val="bg1"/>
          </a:solidFill>
        </p:grpSpPr>
        <p:sp>
          <p:nvSpPr>
            <p:cNvPr id="67" name="Freeform 86"/>
            <p:cNvSpPr>
              <a:spLocks noEditPoints="1"/>
            </p:cNvSpPr>
            <p:nvPr/>
          </p:nvSpPr>
          <p:spPr bwMode="black">
            <a:xfrm>
              <a:off x="5184775" y="344488"/>
              <a:ext cx="1095375" cy="1101725"/>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4804" rIns="89606" bIns="44804" numCol="1" anchor="t" anchorCtr="0" compatLnSpc="1">
              <a:prstTxWarp prst="textNoShape">
                <a:avLst/>
              </a:prstTxWarp>
            </a:bodyPr>
            <a:lstStyle/>
            <a:p>
              <a:endParaRPr lang="en-US" sz="1600" dirty="0">
                <a:gradFill>
                  <a:gsLst>
                    <a:gs pos="1250">
                      <a:srgbClr val="FFFFFF"/>
                    </a:gs>
                    <a:gs pos="100000">
                      <a:srgbClr val="FFFFFF"/>
                    </a:gs>
                  </a:gsLst>
                  <a:lin ang="5400000" scaled="0"/>
                </a:gradFill>
              </a:endParaRPr>
            </a:p>
          </p:txBody>
        </p:sp>
        <p:sp>
          <p:nvSpPr>
            <p:cNvPr id="68" name="Oval 87"/>
            <p:cNvSpPr>
              <a:spLocks noChangeArrowheads="1"/>
            </p:cNvSpPr>
            <p:nvPr/>
          </p:nvSpPr>
          <p:spPr bwMode="black">
            <a:xfrm>
              <a:off x="5630863" y="812800"/>
              <a:ext cx="203200" cy="2032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4804" rIns="89606" bIns="44804" numCol="1" anchor="t" anchorCtr="0" compatLnSpc="1">
              <a:prstTxWarp prst="textNoShape">
                <a:avLst/>
              </a:prstTxWarp>
            </a:bodyPr>
            <a:lstStyle/>
            <a:p>
              <a:endParaRPr lang="en-US" sz="1600" dirty="0">
                <a:gradFill>
                  <a:gsLst>
                    <a:gs pos="1250">
                      <a:srgbClr val="FFFFFF"/>
                    </a:gs>
                    <a:gs pos="100000">
                      <a:srgbClr val="FFFFFF"/>
                    </a:gs>
                  </a:gsLst>
                  <a:lin ang="5400000" scaled="0"/>
                </a:gradFill>
              </a:endParaRPr>
            </a:p>
          </p:txBody>
        </p:sp>
        <p:sp>
          <p:nvSpPr>
            <p:cNvPr id="69" name="Freeform 88"/>
            <p:cNvSpPr>
              <a:spLocks noEditPoints="1"/>
            </p:cNvSpPr>
            <p:nvPr/>
          </p:nvSpPr>
          <p:spPr bwMode="black">
            <a:xfrm>
              <a:off x="6129338" y="225425"/>
              <a:ext cx="555625" cy="598488"/>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4804" rIns="89606" bIns="44804" numCol="1" anchor="t" anchorCtr="0" compatLnSpc="1">
              <a:prstTxWarp prst="textNoShape">
                <a:avLst/>
              </a:prstTxWarp>
            </a:bodyPr>
            <a:lstStyle/>
            <a:p>
              <a:endParaRPr lang="en-US" sz="1600" dirty="0">
                <a:gradFill>
                  <a:gsLst>
                    <a:gs pos="1250">
                      <a:srgbClr val="FFFFFF"/>
                    </a:gs>
                    <a:gs pos="100000">
                      <a:srgbClr val="FFFFFF"/>
                    </a:gs>
                  </a:gsLst>
                  <a:lin ang="5400000" scaled="0"/>
                </a:gradFill>
              </a:endParaRPr>
            </a:p>
          </p:txBody>
        </p:sp>
      </p:grpSp>
      <p:grpSp>
        <p:nvGrpSpPr>
          <p:cNvPr id="70" name="Group 69"/>
          <p:cNvGrpSpPr/>
          <p:nvPr/>
        </p:nvGrpSpPr>
        <p:grpSpPr>
          <a:xfrm>
            <a:off x="6308288" y="2664524"/>
            <a:ext cx="413044" cy="413044"/>
            <a:chOff x="7156450" y="28575"/>
            <a:chExt cx="325438" cy="325438"/>
          </a:xfrm>
          <a:solidFill>
            <a:schemeClr val="bg1"/>
          </a:solidFill>
        </p:grpSpPr>
        <p:sp>
          <p:nvSpPr>
            <p:cNvPr id="71" name="Freeform 26"/>
            <p:cNvSpPr>
              <a:spLocks noEditPoints="1"/>
            </p:cNvSpPr>
            <p:nvPr/>
          </p:nvSpPr>
          <p:spPr bwMode="auto">
            <a:xfrm>
              <a:off x="7164388" y="88900"/>
              <a:ext cx="261938" cy="261938"/>
            </a:xfrm>
            <a:custGeom>
              <a:avLst/>
              <a:gdLst>
                <a:gd name="T0" fmla="*/ 70 w 70"/>
                <a:gd name="T1" fmla="*/ 17 h 70"/>
                <a:gd name="T2" fmla="*/ 57 w 70"/>
                <a:gd name="T3" fmla="*/ 29 h 70"/>
                <a:gd name="T4" fmla="*/ 49 w 70"/>
                <a:gd name="T5" fmla="*/ 21 h 70"/>
                <a:gd name="T6" fmla="*/ 55 w 70"/>
                <a:gd name="T7" fmla="*/ 14 h 70"/>
                <a:gd name="T8" fmla="*/ 55 w 70"/>
                <a:gd name="T9" fmla="*/ 11 h 70"/>
                <a:gd name="T10" fmla="*/ 55 w 70"/>
                <a:gd name="T11" fmla="*/ 11 h 70"/>
                <a:gd name="T12" fmla="*/ 51 w 70"/>
                <a:gd name="T13" fmla="*/ 11 h 70"/>
                <a:gd name="T14" fmla="*/ 45 w 70"/>
                <a:gd name="T15" fmla="*/ 17 h 70"/>
                <a:gd name="T16" fmla="*/ 40 w 70"/>
                <a:gd name="T17" fmla="*/ 12 h 70"/>
                <a:gd name="T18" fmla="*/ 53 w 70"/>
                <a:gd name="T19" fmla="*/ 0 h 70"/>
                <a:gd name="T20" fmla="*/ 70 w 70"/>
                <a:gd name="T21" fmla="*/ 17 h 70"/>
                <a:gd name="T22" fmla="*/ 43 w 70"/>
                <a:gd name="T23" fmla="*/ 44 h 70"/>
                <a:gd name="T24" fmla="*/ 34 w 70"/>
                <a:gd name="T25" fmla="*/ 35 h 70"/>
                <a:gd name="T26" fmla="*/ 19 w 70"/>
                <a:gd name="T27" fmla="*/ 50 h 70"/>
                <a:gd name="T28" fmla="*/ 15 w 70"/>
                <a:gd name="T29" fmla="*/ 50 h 70"/>
                <a:gd name="T30" fmla="*/ 15 w 70"/>
                <a:gd name="T31" fmla="*/ 50 h 70"/>
                <a:gd name="T32" fmla="*/ 15 w 70"/>
                <a:gd name="T33" fmla="*/ 47 h 70"/>
                <a:gd name="T34" fmla="*/ 31 w 70"/>
                <a:gd name="T35" fmla="*/ 31 h 70"/>
                <a:gd name="T36" fmla="*/ 26 w 70"/>
                <a:gd name="T37" fmla="*/ 27 h 70"/>
                <a:gd name="T38" fmla="*/ 7 w 70"/>
                <a:gd name="T39" fmla="*/ 46 h 70"/>
                <a:gd name="T40" fmla="*/ 0 w 70"/>
                <a:gd name="T41" fmla="*/ 70 h 70"/>
                <a:gd name="T42" fmla="*/ 24 w 70"/>
                <a:gd name="T43" fmla="*/ 63 h 70"/>
                <a:gd name="T44" fmla="*/ 43 w 70"/>
                <a:gd name="T45" fmla="*/ 4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0" h="70">
                  <a:moveTo>
                    <a:pt x="70" y="17"/>
                  </a:moveTo>
                  <a:cubicBezTo>
                    <a:pt x="57" y="29"/>
                    <a:pt x="57" y="29"/>
                    <a:pt x="57" y="29"/>
                  </a:cubicBezTo>
                  <a:cubicBezTo>
                    <a:pt x="49" y="21"/>
                    <a:pt x="49" y="21"/>
                    <a:pt x="49" y="21"/>
                  </a:cubicBezTo>
                  <a:cubicBezTo>
                    <a:pt x="55" y="14"/>
                    <a:pt x="55" y="14"/>
                    <a:pt x="55" y="14"/>
                  </a:cubicBezTo>
                  <a:cubicBezTo>
                    <a:pt x="56" y="13"/>
                    <a:pt x="56" y="12"/>
                    <a:pt x="55" y="11"/>
                  </a:cubicBezTo>
                  <a:cubicBezTo>
                    <a:pt x="55" y="11"/>
                    <a:pt x="55" y="11"/>
                    <a:pt x="55" y="11"/>
                  </a:cubicBezTo>
                  <a:cubicBezTo>
                    <a:pt x="54" y="10"/>
                    <a:pt x="52" y="10"/>
                    <a:pt x="51" y="11"/>
                  </a:cubicBezTo>
                  <a:cubicBezTo>
                    <a:pt x="45" y="17"/>
                    <a:pt x="45" y="17"/>
                    <a:pt x="45" y="17"/>
                  </a:cubicBezTo>
                  <a:cubicBezTo>
                    <a:pt x="40" y="12"/>
                    <a:pt x="40" y="12"/>
                    <a:pt x="40" y="12"/>
                  </a:cubicBezTo>
                  <a:cubicBezTo>
                    <a:pt x="53" y="0"/>
                    <a:pt x="53" y="0"/>
                    <a:pt x="53" y="0"/>
                  </a:cubicBezTo>
                  <a:cubicBezTo>
                    <a:pt x="70" y="17"/>
                    <a:pt x="70" y="17"/>
                    <a:pt x="70" y="17"/>
                  </a:cubicBezTo>
                  <a:close/>
                  <a:moveTo>
                    <a:pt x="43" y="44"/>
                  </a:moveTo>
                  <a:cubicBezTo>
                    <a:pt x="34" y="35"/>
                    <a:pt x="34" y="35"/>
                    <a:pt x="34" y="35"/>
                  </a:cubicBezTo>
                  <a:cubicBezTo>
                    <a:pt x="19" y="50"/>
                    <a:pt x="19" y="50"/>
                    <a:pt x="19" y="50"/>
                  </a:cubicBezTo>
                  <a:cubicBezTo>
                    <a:pt x="18" y="51"/>
                    <a:pt x="16" y="51"/>
                    <a:pt x="15" y="50"/>
                  </a:cubicBezTo>
                  <a:cubicBezTo>
                    <a:pt x="15" y="50"/>
                    <a:pt x="15" y="50"/>
                    <a:pt x="15" y="50"/>
                  </a:cubicBezTo>
                  <a:cubicBezTo>
                    <a:pt x="14" y="49"/>
                    <a:pt x="14" y="48"/>
                    <a:pt x="15" y="47"/>
                  </a:cubicBezTo>
                  <a:cubicBezTo>
                    <a:pt x="31" y="31"/>
                    <a:pt x="31" y="31"/>
                    <a:pt x="31" y="31"/>
                  </a:cubicBezTo>
                  <a:cubicBezTo>
                    <a:pt x="26" y="27"/>
                    <a:pt x="26" y="27"/>
                    <a:pt x="26" y="27"/>
                  </a:cubicBezTo>
                  <a:cubicBezTo>
                    <a:pt x="7" y="46"/>
                    <a:pt x="7" y="46"/>
                    <a:pt x="7" y="46"/>
                  </a:cubicBezTo>
                  <a:cubicBezTo>
                    <a:pt x="0" y="70"/>
                    <a:pt x="0" y="70"/>
                    <a:pt x="0" y="70"/>
                  </a:cubicBezTo>
                  <a:cubicBezTo>
                    <a:pt x="24" y="63"/>
                    <a:pt x="24" y="63"/>
                    <a:pt x="24" y="63"/>
                  </a:cubicBezTo>
                  <a:lnTo>
                    <a:pt x="43" y="44"/>
                  </a:lnTo>
                  <a:close/>
                </a:path>
              </a:pathLst>
            </a:custGeom>
            <a:grpFill/>
            <a:ln>
              <a:noFill/>
            </a:ln>
          </p:spPr>
          <p:txBody>
            <a:bodyPr vert="horz" wrap="square" lIns="89606" tIns="44804" rIns="89606" bIns="44804" numCol="1" anchor="t" anchorCtr="0" compatLnSpc="1">
              <a:prstTxWarp prst="textNoShape">
                <a:avLst/>
              </a:prstTxWarp>
            </a:bodyPr>
            <a:lstStyle/>
            <a:p>
              <a:pPr defTabSz="895820"/>
              <a:endParaRPr lang="en-US" sz="1600" dirty="0">
                <a:gradFill>
                  <a:gsLst>
                    <a:gs pos="1250">
                      <a:srgbClr val="FFFFFF"/>
                    </a:gs>
                    <a:gs pos="100000">
                      <a:srgbClr val="FFFFFF"/>
                    </a:gs>
                  </a:gsLst>
                  <a:lin ang="5400000" scaled="0"/>
                </a:gradFill>
              </a:endParaRPr>
            </a:p>
          </p:txBody>
        </p:sp>
        <p:sp>
          <p:nvSpPr>
            <p:cNvPr id="72" name="Freeform 27"/>
            <p:cNvSpPr>
              <a:spLocks/>
            </p:cNvSpPr>
            <p:nvPr/>
          </p:nvSpPr>
          <p:spPr bwMode="auto">
            <a:xfrm>
              <a:off x="7377113" y="28575"/>
              <a:ext cx="104775" cy="107950"/>
            </a:xfrm>
            <a:custGeom>
              <a:avLst/>
              <a:gdLst>
                <a:gd name="T0" fmla="*/ 0 w 66"/>
                <a:gd name="T1" fmla="*/ 28 h 68"/>
                <a:gd name="T2" fmla="*/ 26 w 66"/>
                <a:gd name="T3" fmla="*/ 0 h 68"/>
                <a:gd name="T4" fmla="*/ 66 w 66"/>
                <a:gd name="T5" fmla="*/ 40 h 68"/>
                <a:gd name="T6" fmla="*/ 40 w 66"/>
                <a:gd name="T7" fmla="*/ 68 h 68"/>
                <a:gd name="T8" fmla="*/ 0 w 66"/>
                <a:gd name="T9" fmla="*/ 28 h 68"/>
              </a:gdLst>
              <a:ahLst/>
              <a:cxnLst>
                <a:cxn ang="0">
                  <a:pos x="T0" y="T1"/>
                </a:cxn>
                <a:cxn ang="0">
                  <a:pos x="T2" y="T3"/>
                </a:cxn>
                <a:cxn ang="0">
                  <a:pos x="T4" y="T5"/>
                </a:cxn>
                <a:cxn ang="0">
                  <a:pos x="T6" y="T7"/>
                </a:cxn>
                <a:cxn ang="0">
                  <a:pos x="T8" y="T9"/>
                </a:cxn>
              </a:cxnLst>
              <a:rect l="0" t="0" r="r" b="b"/>
              <a:pathLst>
                <a:path w="66" h="68">
                  <a:moveTo>
                    <a:pt x="0" y="28"/>
                  </a:moveTo>
                  <a:lnTo>
                    <a:pt x="26" y="0"/>
                  </a:lnTo>
                  <a:lnTo>
                    <a:pt x="66" y="40"/>
                  </a:lnTo>
                  <a:lnTo>
                    <a:pt x="40" y="68"/>
                  </a:lnTo>
                  <a:lnTo>
                    <a:pt x="0" y="28"/>
                  </a:lnTo>
                  <a:close/>
                </a:path>
              </a:pathLst>
            </a:custGeom>
            <a:grpFill/>
            <a:ln>
              <a:noFill/>
            </a:ln>
          </p:spPr>
          <p:txBody>
            <a:bodyPr vert="horz" wrap="square" lIns="89606" tIns="44804" rIns="89606" bIns="44804" numCol="1" anchor="t" anchorCtr="0" compatLnSpc="1">
              <a:prstTxWarp prst="textNoShape">
                <a:avLst/>
              </a:prstTxWarp>
            </a:bodyPr>
            <a:lstStyle/>
            <a:p>
              <a:pPr defTabSz="895820"/>
              <a:endParaRPr lang="en-US" sz="1600" dirty="0">
                <a:gradFill>
                  <a:gsLst>
                    <a:gs pos="1250">
                      <a:srgbClr val="FFFFFF"/>
                    </a:gs>
                    <a:gs pos="100000">
                      <a:srgbClr val="FFFFFF"/>
                    </a:gs>
                  </a:gsLst>
                  <a:lin ang="5400000" scaled="0"/>
                </a:gradFill>
              </a:endParaRPr>
            </a:p>
          </p:txBody>
        </p:sp>
        <p:sp>
          <p:nvSpPr>
            <p:cNvPr id="73" name="Freeform 28"/>
            <p:cNvSpPr>
              <a:spLocks/>
            </p:cNvSpPr>
            <p:nvPr/>
          </p:nvSpPr>
          <p:spPr bwMode="auto">
            <a:xfrm>
              <a:off x="7156450" y="28575"/>
              <a:ext cx="319088" cy="325438"/>
            </a:xfrm>
            <a:custGeom>
              <a:avLst/>
              <a:gdLst>
                <a:gd name="T0" fmla="*/ 85 w 85"/>
                <a:gd name="T1" fmla="*/ 69 h 87"/>
                <a:gd name="T2" fmla="*/ 84 w 85"/>
                <a:gd name="T3" fmla="*/ 74 h 87"/>
                <a:gd name="T4" fmla="*/ 80 w 85"/>
                <a:gd name="T5" fmla="*/ 71 h 87"/>
                <a:gd name="T6" fmla="*/ 70 w 85"/>
                <a:gd name="T7" fmla="*/ 62 h 87"/>
                <a:gd name="T8" fmla="*/ 60 w 85"/>
                <a:gd name="T9" fmla="*/ 73 h 87"/>
                <a:gd name="T10" fmla="*/ 66 w 85"/>
                <a:gd name="T11" fmla="*/ 82 h 87"/>
                <a:gd name="T12" fmla="*/ 67 w 85"/>
                <a:gd name="T13" fmla="*/ 87 h 87"/>
                <a:gd name="T14" fmla="*/ 67 w 85"/>
                <a:gd name="T15" fmla="*/ 87 h 87"/>
                <a:gd name="T16" fmla="*/ 49 w 85"/>
                <a:gd name="T17" fmla="*/ 69 h 87"/>
                <a:gd name="T18" fmla="*/ 50 w 85"/>
                <a:gd name="T19" fmla="*/ 62 h 87"/>
                <a:gd name="T20" fmla="*/ 23 w 85"/>
                <a:gd name="T21" fmla="*/ 36 h 87"/>
                <a:gd name="T22" fmla="*/ 18 w 85"/>
                <a:gd name="T23" fmla="*/ 36 h 87"/>
                <a:gd name="T24" fmla="*/ 0 w 85"/>
                <a:gd name="T25" fmla="*/ 18 h 87"/>
                <a:gd name="T26" fmla="*/ 1 w 85"/>
                <a:gd name="T27" fmla="*/ 13 h 87"/>
                <a:gd name="T28" fmla="*/ 4 w 85"/>
                <a:gd name="T29" fmla="*/ 16 h 87"/>
                <a:gd name="T30" fmla="*/ 15 w 85"/>
                <a:gd name="T31" fmla="*/ 25 h 87"/>
                <a:gd name="T32" fmla="*/ 25 w 85"/>
                <a:gd name="T33" fmla="*/ 15 h 87"/>
                <a:gd name="T34" fmla="*/ 19 w 85"/>
                <a:gd name="T35" fmla="*/ 5 h 87"/>
                <a:gd name="T36" fmla="*/ 18 w 85"/>
                <a:gd name="T37" fmla="*/ 0 h 87"/>
                <a:gd name="T38" fmla="*/ 18 w 85"/>
                <a:gd name="T39" fmla="*/ 0 h 87"/>
                <a:gd name="T40" fmla="*/ 36 w 85"/>
                <a:gd name="T41" fmla="*/ 18 h 87"/>
                <a:gd name="T42" fmla="*/ 35 w 85"/>
                <a:gd name="T43" fmla="*/ 25 h 87"/>
                <a:gd name="T44" fmla="*/ 62 w 85"/>
                <a:gd name="T45" fmla="*/ 51 h 87"/>
                <a:gd name="T46" fmla="*/ 66 w 85"/>
                <a:gd name="T47" fmla="*/ 51 h 87"/>
                <a:gd name="T48" fmla="*/ 85 w 85"/>
                <a:gd name="T49" fmla="*/ 69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5" h="87">
                  <a:moveTo>
                    <a:pt x="85" y="69"/>
                  </a:moveTo>
                  <a:cubicBezTo>
                    <a:pt x="85" y="71"/>
                    <a:pt x="84" y="73"/>
                    <a:pt x="84" y="74"/>
                  </a:cubicBezTo>
                  <a:cubicBezTo>
                    <a:pt x="80" y="71"/>
                    <a:pt x="80" y="71"/>
                    <a:pt x="80" y="71"/>
                  </a:cubicBezTo>
                  <a:cubicBezTo>
                    <a:pt x="80" y="66"/>
                    <a:pt x="75" y="62"/>
                    <a:pt x="70" y="62"/>
                  </a:cubicBezTo>
                  <a:cubicBezTo>
                    <a:pt x="64" y="62"/>
                    <a:pt x="60" y="67"/>
                    <a:pt x="60" y="73"/>
                  </a:cubicBezTo>
                  <a:cubicBezTo>
                    <a:pt x="60" y="77"/>
                    <a:pt x="62" y="80"/>
                    <a:pt x="66" y="82"/>
                  </a:cubicBezTo>
                  <a:cubicBezTo>
                    <a:pt x="67" y="87"/>
                    <a:pt x="67" y="87"/>
                    <a:pt x="67" y="87"/>
                  </a:cubicBezTo>
                  <a:cubicBezTo>
                    <a:pt x="67" y="87"/>
                    <a:pt x="67" y="87"/>
                    <a:pt x="67" y="87"/>
                  </a:cubicBezTo>
                  <a:cubicBezTo>
                    <a:pt x="57" y="87"/>
                    <a:pt x="49" y="79"/>
                    <a:pt x="49" y="69"/>
                  </a:cubicBezTo>
                  <a:cubicBezTo>
                    <a:pt x="49" y="67"/>
                    <a:pt x="49" y="64"/>
                    <a:pt x="50" y="62"/>
                  </a:cubicBezTo>
                  <a:cubicBezTo>
                    <a:pt x="23" y="36"/>
                    <a:pt x="23" y="36"/>
                    <a:pt x="23" y="36"/>
                  </a:cubicBezTo>
                  <a:cubicBezTo>
                    <a:pt x="22" y="36"/>
                    <a:pt x="20" y="36"/>
                    <a:pt x="18" y="36"/>
                  </a:cubicBezTo>
                  <a:cubicBezTo>
                    <a:pt x="9" y="36"/>
                    <a:pt x="0" y="28"/>
                    <a:pt x="0" y="18"/>
                  </a:cubicBezTo>
                  <a:cubicBezTo>
                    <a:pt x="0" y="17"/>
                    <a:pt x="1" y="15"/>
                    <a:pt x="1" y="13"/>
                  </a:cubicBezTo>
                  <a:cubicBezTo>
                    <a:pt x="4" y="16"/>
                    <a:pt x="4" y="16"/>
                    <a:pt x="4" y="16"/>
                  </a:cubicBezTo>
                  <a:cubicBezTo>
                    <a:pt x="5" y="21"/>
                    <a:pt x="10" y="25"/>
                    <a:pt x="15" y="25"/>
                  </a:cubicBezTo>
                  <a:cubicBezTo>
                    <a:pt x="21" y="25"/>
                    <a:pt x="25" y="20"/>
                    <a:pt x="25" y="15"/>
                  </a:cubicBezTo>
                  <a:cubicBezTo>
                    <a:pt x="25" y="11"/>
                    <a:pt x="23" y="7"/>
                    <a:pt x="19" y="5"/>
                  </a:cubicBezTo>
                  <a:cubicBezTo>
                    <a:pt x="18" y="0"/>
                    <a:pt x="18" y="0"/>
                    <a:pt x="18" y="0"/>
                  </a:cubicBezTo>
                  <a:cubicBezTo>
                    <a:pt x="18" y="0"/>
                    <a:pt x="18" y="0"/>
                    <a:pt x="18" y="0"/>
                  </a:cubicBezTo>
                  <a:cubicBezTo>
                    <a:pt x="28" y="0"/>
                    <a:pt x="36" y="8"/>
                    <a:pt x="36" y="18"/>
                  </a:cubicBezTo>
                  <a:cubicBezTo>
                    <a:pt x="36" y="20"/>
                    <a:pt x="36" y="23"/>
                    <a:pt x="35" y="25"/>
                  </a:cubicBezTo>
                  <a:cubicBezTo>
                    <a:pt x="62" y="51"/>
                    <a:pt x="62" y="51"/>
                    <a:pt x="62" y="51"/>
                  </a:cubicBezTo>
                  <a:cubicBezTo>
                    <a:pt x="64" y="51"/>
                    <a:pt x="65" y="51"/>
                    <a:pt x="66" y="51"/>
                  </a:cubicBezTo>
                  <a:cubicBezTo>
                    <a:pt x="76" y="51"/>
                    <a:pt x="84" y="59"/>
                    <a:pt x="85" y="69"/>
                  </a:cubicBezTo>
                  <a:close/>
                </a:path>
              </a:pathLst>
            </a:custGeom>
            <a:grpFill/>
            <a:ln>
              <a:noFill/>
            </a:ln>
          </p:spPr>
          <p:txBody>
            <a:bodyPr vert="horz" wrap="square" lIns="89606" tIns="44804" rIns="89606" bIns="44804" numCol="1" anchor="t" anchorCtr="0" compatLnSpc="1">
              <a:prstTxWarp prst="textNoShape">
                <a:avLst/>
              </a:prstTxWarp>
            </a:bodyPr>
            <a:lstStyle/>
            <a:p>
              <a:pPr defTabSz="895820"/>
              <a:endParaRPr lang="en-US" sz="1600" dirty="0">
                <a:gradFill>
                  <a:gsLst>
                    <a:gs pos="1250">
                      <a:srgbClr val="FFFFFF"/>
                    </a:gs>
                    <a:gs pos="100000">
                      <a:srgbClr val="FFFFFF"/>
                    </a:gs>
                  </a:gsLst>
                  <a:lin ang="5400000" scaled="0"/>
                </a:gradFill>
              </a:endParaRPr>
            </a:p>
          </p:txBody>
        </p:sp>
      </p:grpSp>
      <p:sp>
        <p:nvSpPr>
          <p:cNvPr id="77" name="Freeform 58"/>
          <p:cNvSpPr>
            <a:spLocks noEditPoints="1"/>
          </p:cNvSpPr>
          <p:nvPr/>
        </p:nvSpPr>
        <p:spPr bwMode="black">
          <a:xfrm>
            <a:off x="9236988" y="1942116"/>
            <a:ext cx="373367" cy="400183"/>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solidFill>
            <a:schemeClr val="bg1"/>
          </a:solidFill>
          <a:ln>
            <a:noFill/>
          </a:ln>
        </p:spPr>
        <p:txBody>
          <a:bodyPr vert="horz" wrap="square" lIns="0" tIns="40328" rIns="80655" bIns="40328" numCol="1" anchor="t" anchorCtr="0" compatLnSpc="1">
            <a:prstTxWarp prst="textNoShape">
              <a:avLst/>
            </a:prstTxWarp>
          </a:bodyPr>
          <a:lstStyle/>
          <a:p>
            <a:endParaRPr lang="en-US" sz="1600" dirty="0">
              <a:gradFill>
                <a:gsLst>
                  <a:gs pos="1250">
                    <a:srgbClr val="FFFFFF"/>
                  </a:gs>
                  <a:gs pos="100000">
                    <a:srgbClr val="FFFFFF"/>
                  </a:gs>
                </a:gsLst>
                <a:lin ang="5400000" scaled="0"/>
              </a:gradFill>
            </a:endParaRPr>
          </a:p>
        </p:txBody>
      </p:sp>
      <p:grpSp>
        <p:nvGrpSpPr>
          <p:cNvPr id="79" name="Group 537"/>
          <p:cNvGrpSpPr>
            <a:grpSpLocks noChangeAspect="1"/>
          </p:cNvGrpSpPr>
          <p:nvPr/>
        </p:nvGrpSpPr>
        <p:grpSpPr bwMode="auto">
          <a:xfrm>
            <a:off x="3367338" y="3400803"/>
            <a:ext cx="422960" cy="422960"/>
            <a:chOff x="5688" y="5268"/>
            <a:chExt cx="949" cy="949"/>
          </a:xfrm>
          <a:solidFill>
            <a:schemeClr val="bg1"/>
          </a:solidFill>
        </p:grpSpPr>
        <p:sp>
          <p:nvSpPr>
            <p:cNvPr id="80" name="Freeform 538"/>
            <p:cNvSpPr>
              <a:spLocks/>
            </p:cNvSpPr>
            <p:nvPr/>
          </p:nvSpPr>
          <p:spPr bwMode="auto">
            <a:xfrm>
              <a:off x="6085" y="5665"/>
              <a:ext cx="552" cy="552"/>
            </a:xfrm>
            <a:custGeom>
              <a:avLst/>
              <a:gdLst>
                <a:gd name="T0" fmla="*/ 34 w 234"/>
                <a:gd name="T1" fmla="*/ 61 h 234"/>
                <a:gd name="T2" fmla="*/ 34 w 234"/>
                <a:gd name="T3" fmla="*/ 34 h 234"/>
                <a:gd name="T4" fmla="*/ 61 w 234"/>
                <a:gd name="T5" fmla="*/ 34 h 234"/>
                <a:gd name="T6" fmla="*/ 98 w 234"/>
                <a:gd name="T7" fmla="*/ 72 h 234"/>
                <a:gd name="T8" fmla="*/ 98 w 234"/>
                <a:gd name="T9" fmla="*/ 19 h 234"/>
                <a:gd name="T10" fmla="*/ 117 w 234"/>
                <a:gd name="T11" fmla="*/ 0 h 234"/>
                <a:gd name="T12" fmla="*/ 136 w 234"/>
                <a:gd name="T13" fmla="*/ 19 h 234"/>
                <a:gd name="T14" fmla="*/ 136 w 234"/>
                <a:gd name="T15" fmla="*/ 72 h 234"/>
                <a:gd name="T16" fmla="*/ 173 w 234"/>
                <a:gd name="T17" fmla="*/ 34 h 234"/>
                <a:gd name="T18" fmla="*/ 200 w 234"/>
                <a:gd name="T19" fmla="*/ 34 h 234"/>
                <a:gd name="T20" fmla="*/ 200 w 234"/>
                <a:gd name="T21" fmla="*/ 61 h 234"/>
                <a:gd name="T22" fmla="*/ 162 w 234"/>
                <a:gd name="T23" fmla="*/ 98 h 234"/>
                <a:gd name="T24" fmla="*/ 215 w 234"/>
                <a:gd name="T25" fmla="*/ 98 h 234"/>
                <a:gd name="T26" fmla="*/ 234 w 234"/>
                <a:gd name="T27" fmla="*/ 117 h 234"/>
                <a:gd name="T28" fmla="*/ 215 w 234"/>
                <a:gd name="T29" fmla="*/ 136 h 234"/>
                <a:gd name="T30" fmla="*/ 162 w 234"/>
                <a:gd name="T31" fmla="*/ 136 h 234"/>
                <a:gd name="T32" fmla="*/ 200 w 234"/>
                <a:gd name="T33" fmla="*/ 173 h 234"/>
                <a:gd name="T34" fmla="*/ 200 w 234"/>
                <a:gd name="T35" fmla="*/ 200 h 234"/>
                <a:gd name="T36" fmla="*/ 173 w 234"/>
                <a:gd name="T37" fmla="*/ 200 h 234"/>
                <a:gd name="T38" fmla="*/ 136 w 234"/>
                <a:gd name="T39" fmla="*/ 162 h 234"/>
                <a:gd name="T40" fmla="*/ 136 w 234"/>
                <a:gd name="T41" fmla="*/ 215 h 234"/>
                <a:gd name="T42" fmla="*/ 117 w 234"/>
                <a:gd name="T43" fmla="*/ 234 h 234"/>
                <a:gd name="T44" fmla="*/ 98 w 234"/>
                <a:gd name="T45" fmla="*/ 215 h 234"/>
                <a:gd name="T46" fmla="*/ 98 w 234"/>
                <a:gd name="T47" fmla="*/ 162 h 234"/>
                <a:gd name="T48" fmla="*/ 61 w 234"/>
                <a:gd name="T49" fmla="*/ 200 h 234"/>
                <a:gd name="T50" fmla="*/ 34 w 234"/>
                <a:gd name="T51" fmla="*/ 200 h 234"/>
                <a:gd name="T52" fmla="*/ 34 w 234"/>
                <a:gd name="T53" fmla="*/ 173 h 234"/>
                <a:gd name="T54" fmla="*/ 72 w 234"/>
                <a:gd name="T55" fmla="*/ 136 h 234"/>
                <a:gd name="T56" fmla="*/ 19 w 234"/>
                <a:gd name="T57" fmla="*/ 136 h 234"/>
                <a:gd name="T58" fmla="*/ 0 w 234"/>
                <a:gd name="T59" fmla="*/ 117 h 234"/>
                <a:gd name="T60" fmla="*/ 19 w 234"/>
                <a:gd name="T61" fmla="*/ 98 h 234"/>
                <a:gd name="T62" fmla="*/ 72 w 234"/>
                <a:gd name="T63" fmla="*/ 98 h 234"/>
                <a:gd name="T64" fmla="*/ 34 w 234"/>
                <a:gd name="T65" fmla="*/ 61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34" h="234">
                  <a:moveTo>
                    <a:pt x="34" y="61"/>
                  </a:moveTo>
                  <a:cubicBezTo>
                    <a:pt x="27" y="54"/>
                    <a:pt x="27" y="42"/>
                    <a:pt x="34" y="34"/>
                  </a:cubicBezTo>
                  <a:cubicBezTo>
                    <a:pt x="42" y="27"/>
                    <a:pt x="54" y="27"/>
                    <a:pt x="61" y="34"/>
                  </a:cubicBezTo>
                  <a:cubicBezTo>
                    <a:pt x="98" y="72"/>
                    <a:pt x="98" y="72"/>
                    <a:pt x="98" y="72"/>
                  </a:cubicBezTo>
                  <a:cubicBezTo>
                    <a:pt x="98" y="19"/>
                    <a:pt x="98" y="19"/>
                    <a:pt x="98" y="19"/>
                  </a:cubicBezTo>
                  <a:cubicBezTo>
                    <a:pt x="98" y="8"/>
                    <a:pt x="107" y="0"/>
                    <a:pt x="117" y="0"/>
                  </a:cubicBezTo>
                  <a:cubicBezTo>
                    <a:pt x="127" y="0"/>
                    <a:pt x="136" y="8"/>
                    <a:pt x="136" y="19"/>
                  </a:cubicBezTo>
                  <a:cubicBezTo>
                    <a:pt x="136" y="72"/>
                    <a:pt x="136" y="72"/>
                    <a:pt x="136" y="72"/>
                  </a:cubicBezTo>
                  <a:cubicBezTo>
                    <a:pt x="173" y="34"/>
                    <a:pt x="173" y="34"/>
                    <a:pt x="173" y="34"/>
                  </a:cubicBezTo>
                  <a:cubicBezTo>
                    <a:pt x="181" y="27"/>
                    <a:pt x="192" y="27"/>
                    <a:pt x="200" y="34"/>
                  </a:cubicBezTo>
                  <a:cubicBezTo>
                    <a:pt x="207" y="42"/>
                    <a:pt x="207" y="54"/>
                    <a:pt x="200" y="61"/>
                  </a:cubicBezTo>
                  <a:cubicBezTo>
                    <a:pt x="162" y="98"/>
                    <a:pt x="162" y="98"/>
                    <a:pt x="162" y="98"/>
                  </a:cubicBezTo>
                  <a:cubicBezTo>
                    <a:pt x="215" y="98"/>
                    <a:pt x="215" y="98"/>
                    <a:pt x="215" y="98"/>
                  </a:cubicBezTo>
                  <a:cubicBezTo>
                    <a:pt x="226" y="98"/>
                    <a:pt x="234" y="107"/>
                    <a:pt x="234" y="117"/>
                  </a:cubicBezTo>
                  <a:cubicBezTo>
                    <a:pt x="234" y="127"/>
                    <a:pt x="226" y="136"/>
                    <a:pt x="215" y="136"/>
                  </a:cubicBezTo>
                  <a:cubicBezTo>
                    <a:pt x="162" y="136"/>
                    <a:pt x="162" y="136"/>
                    <a:pt x="162" y="136"/>
                  </a:cubicBezTo>
                  <a:cubicBezTo>
                    <a:pt x="200" y="173"/>
                    <a:pt x="200" y="173"/>
                    <a:pt x="200" y="173"/>
                  </a:cubicBezTo>
                  <a:cubicBezTo>
                    <a:pt x="207" y="181"/>
                    <a:pt x="207" y="192"/>
                    <a:pt x="200" y="200"/>
                  </a:cubicBezTo>
                  <a:cubicBezTo>
                    <a:pt x="192" y="207"/>
                    <a:pt x="181" y="207"/>
                    <a:pt x="173" y="200"/>
                  </a:cubicBezTo>
                  <a:cubicBezTo>
                    <a:pt x="136" y="162"/>
                    <a:pt x="136" y="162"/>
                    <a:pt x="136" y="162"/>
                  </a:cubicBezTo>
                  <a:cubicBezTo>
                    <a:pt x="136" y="215"/>
                    <a:pt x="136" y="215"/>
                    <a:pt x="136" y="215"/>
                  </a:cubicBezTo>
                  <a:cubicBezTo>
                    <a:pt x="136" y="226"/>
                    <a:pt x="127" y="234"/>
                    <a:pt x="117" y="234"/>
                  </a:cubicBezTo>
                  <a:cubicBezTo>
                    <a:pt x="107" y="234"/>
                    <a:pt x="98" y="226"/>
                    <a:pt x="98" y="215"/>
                  </a:cubicBezTo>
                  <a:cubicBezTo>
                    <a:pt x="98" y="162"/>
                    <a:pt x="98" y="162"/>
                    <a:pt x="98" y="162"/>
                  </a:cubicBezTo>
                  <a:cubicBezTo>
                    <a:pt x="61" y="200"/>
                    <a:pt x="61" y="200"/>
                    <a:pt x="61" y="200"/>
                  </a:cubicBezTo>
                  <a:cubicBezTo>
                    <a:pt x="54" y="207"/>
                    <a:pt x="42" y="207"/>
                    <a:pt x="34" y="200"/>
                  </a:cubicBezTo>
                  <a:cubicBezTo>
                    <a:pt x="27" y="192"/>
                    <a:pt x="27" y="181"/>
                    <a:pt x="34" y="173"/>
                  </a:cubicBezTo>
                  <a:cubicBezTo>
                    <a:pt x="72" y="136"/>
                    <a:pt x="72" y="136"/>
                    <a:pt x="72" y="136"/>
                  </a:cubicBezTo>
                  <a:cubicBezTo>
                    <a:pt x="19" y="136"/>
                    <a:pt x="19" y="136"/>
                    <a:pt x="19" y="136"/>
                  </a:cubicBezTo>
                  <a:cubicBezTo>
                    <a:pt x="8" y="136"/>
                    <a:pt x="0" y="127"/>
                    <a:pt x="0" y="117"/>
                  </a:cubicBezTo>
                  <a:cubicBezTo>
                    <a:pt x="0" y="107"/>
                    <a:pt x="8" y="98"/>
                    <a:pt x="19" y="98"/>
                  </a:cubicBezTo>
                  <a:cubicBezTo>
                    <a:pt x="72" y="98"/>
                    <a:pt x="72" y="98"/>
                    <a:pt x="72" y="98"/>
                  </a:cubicBezTo>
                  <a:lnTo>
                    <a:pt x="34"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4" rIns="89606" bIns="44804" numCol="1" anchor="t" anchorCtr="0" compatLnSpc="1">
              <a:prstTxWarp prst="textNoShape">
                <a:avLst/>
              </a:prstTxWarp>
            </a:bodyPr>
            <a:lstStyle/>
            <a:p>
              <a:endParaRPr lang="en-US" sz="1600" dirty="0">
                <a:gradFill>
                  <a:gsLst>
                    <a:gs pos="1250">
                      <a:srgbClr val="FFFFFF"/>
                    </a:gs>
                    <a:gs pos="100000">
                      <a:srgbClr val="FFFFFF"/>
                    </a:gs>
                  </a:gsLst>
                  <a:lin ang="5400000" scaled="0"/>
                </a:gradFill>
              </a:endParaRPr>
            </a:p>
          </p:txBody>
        </p:sp>
        <p:sp>
          <p:nvSpPr>
            <p:cNvPr id="81" name="Freeform 539"/>
            <p:cNvSpPr>
              <a:spLocks/>
            </p:cNvSpPr>
            <p:nvPr/>
          </p:nvSpPr>
          <p:spPr bwMode="auto">
            <a:xfrm>
              <a:off x="5688" y="5268"/>
              <a:ext cx="427" cy="427"/>
            </a:xfrm>
            <a:custGeom>
              <a:avLst/>
              <a:gdLst>
                <a:gd name="T0" fmla="*/ 181 w 181"/>
                <a:gd name="T1" fmla="*/ 40 h 181"/>
                <a:gd name="T2" fmla="*/ 163 w 181"/>
                <a:gd name="T3" fmla="*/ 21 h 181"/>
                <a:gd name="T4" fmla="*/ 144 w 181"/>
                <a:gd name="T5" fmla="*/ 40 h 181"/>
                <a:gd name="T6" fmla="*/ 144 w 181"/>
                <a:gd name="T7" fmla="*/ 117 h 181"/>
                <a:gd name="T8" fmla="*/ 34 w 181"/>
                <a:gd name="T9" fmla="*/ 8 h 181"/>
                <a:gd name="T10" fmla="*/ 8 w 181"/>
                <a:gd name="T11" fmla="*/ 8 h 181"/>
                <a:gd name="T12" fmla="*/ 8 w 181"/>
                <a:gd name="T13" fmla="*/ 34 h 181"/>
                <a:gd name="T14" fmla="*/ 117 w 181"/>
                <a:gd name="T15" fmla="*/ 144 h 181"/>
                <a:gd name="T16" fmla="*/ 40 w 181"/>
                <a:gd name="T17" fmla="*/ 144 h 181"/>
                <a:gd name="T18" fmla="*/ 21 w 181"/>
                <a:gd name="T19" fmla="*/ 163 h 181"/>
                <a:gd name="T20" fmla="*/ 40 w 181"/>
                <a:gd name="T21" fmla="*/ 181 h 181"/>
                <a:gd name="T22" fmla="*/ 162 w 181"/>
                <a:gd name="T23" fmla="*/ 181 h 181"/>
                <a:gd name="T24" fmla="*/ 176 w 181"/>
                <a:gd name="T25" fmla="*/ 176 h 181"/>
                <a:gd name="T26" fmla="*/ 181 w 181"/>
                <a:gd name="T27" fmla="*/ 163 h 181"/>
                <a:gd name="T28" fmla="*/ 181 w 181"/>
                <a:gd name="T29" fmla="*/ 4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1" h="181">
                  <a:moveTo>
                    <a:pt x="181" y="40"/>
                  </a:moveTo>
                  <a:cubicBezTo>
                    <a:pt x="181" y="29"/>
                    <a:pt x="173" y="21"/>
                    <a:pt x="163" y="21"/>
                  </a:cubicBezTo>
                  <a:cubicBezTo>
                    <a:pt x="152" y="21"/>
                    <a:pt x="144" y="29"/>
                    <a:pt x="144" y="40"/>
                  </a:cubicBezTo>
                  <a:cubicBezTo>
                    <a:pt x="144" y="117"/>
                    <a:pt x="144" y="117"/>
                    <a:pt x="144" y="117"/>
                  </a:cubicBezTo>
                  <a:cubicBezTo>
                    <a:pt x="34" y="8"/>
                    <a:pt x="34" y="8"/>
                    <a:pt x="34" y="8"/>
                  </a:cubicBezTo>
                  <a:cubicBezTo>
                    <a:pt x="27" y="0"/>
                    <a:pt x="15" y="0"/>
                    <a:pt x="8" y="8"/>
                  </a:cubicBezTo>
                  <a:cubicBezTo>
                    <a:pt x="0" y="15"/>
                    <a:pt x="0" y="27"/>
                    <a:pt x="8" y="34"/>
                  </a:cubicBezTo>
                  <a:cubicBezTo>
                    <a:pt x="117" y="144"/>
                    <a:pt x="117" y="144"/>
                    <a:pt x="117" y="144"/>
                  </a:cubicBezTo>
                  <a:cubicBezTo>
                    <a:pt x="40" y="144"/>
                    <a:pt x="40" y="144"/>
                    <a:pt x="40" y="144"/>
                  </a:cubicBezTo>
                  <a:cubicBezTo>
                    <a:pt x="29" y="144"/>
                    <a:pt x="21" y="152"/>
                    <a:pt x="21" y="163"/>
                  </a:cubicBezTo>
                  <a:cubicBezTo>
                    <a:pt x="21" y="173"/>
                    <a:pt x="29" y="181"/>
                    <a:pt x="40" y="181"/>
                  </a:cubicBezTo>
                  <a:cubicBezTo>
                    <a:pt x="162" y="181"/>
                    <a:pt x="162" y="181"/>
                    <a:pt x="162" y="181"/>
                  </a:cubicBezTo>
                  <a:cubicBezTo>
                    <a:pt x="167" y="181"/>
                    <a:pt x="172" y="179"/>
                    <a:pt x="176" y="176"/>
                  </a:cubicBezTo>
                  <a:cubicBezTo>
                    <a:pt x="179" y="172"/>
                    <a:pt x="181" y="167"/>
                    <a:pt x="181" y="163"/>
                  </a:cubicBezTo>
                  <a:lnTo>
                    <a:pt x="181"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4" rIns="89606" bIns="44804" numCol="1" anchor="t" anchorCtr="0" compatLnSpc="1">
              <a:prstTxWarp prst="textNoShape">
                <a:avLst/>
              </a:prstTxWarp>
            </a:bodyPr>
            <a:lstStyle/>
            <a:p>
              <a:endParaRPr lang="en-US" sz="1600" dirty="0">
                <a:gradFill>
                  <a:gsLst>
                    <a:gs pos="1250">
                      <a:srgbClr val="FFFFFF"/>
                    </a:gs>
                    <a:gs pos="100000">
                      <a:srgbClr val="FFFFFF"/>
                    </a:gs>
                  </a:gsLst>
                  <a:lin ang="5400000" scaled="0"/>
                </a:gradFill>
              </a:endParaRPr>
            </a:p>
          </p:txBody>
        </p:sp>
      </p:grpSp>
      <p:sp>
        <p:nvSpPr>
          <p:cNvPr id="83" name="Freeform 12"/>
          <p:cNvSpPr>
            <a:spLocks noChangeAspect="1" noEditPoints="1"/>
          </p:cNvSpPr>
          <p:nvPr/>
        </p:nvSpPr>
        <p:spPr bwMode="black">
          <a:xfrm>
            <a:off x="3352127" y="2019861"/>
            <a:ext cx="441602" cy="266567"/>
          </a:xfrm>
          <a:custGeom>
            <a:avLst/>
            <a:gdLst>
              <a:gd name="T0" fmla="*/ 292 w 349"/>
              <a:gd name="T1" fmla="*/ 160 h 211"/>
              <a:gd name="T2" fmla="*/ 230 w 349"/>
              <a:gd name="T3" fmla="*/ 131 h 211"/>
              <a:gd name="T4" fmla="*/ 227 w 349"/>
              <a:gd name="T5" fmla="*/ 136 h 211"/>
              <a:gd name="T6" fmla="*/ 265 w 349"/>
              <a:gd name="T7" fmla="*/ 177 h 211"/>
              <a:gd name="T8" fmla="*/ 204 w 349"/>
              <a:gd name="T9" fmla="*/ 147 h 211"/>
              <a:gd name="T10" fmla="*/ 200 w 349"/>
              <a:gd name="T11" fmla="*/ 152 h 211"/>
              <a:gd name="T12" fmla="*/ 238 w 349"/>
              <a:gd name="T13" fmla="*/ 193 h 211"/>
              <a:gd name="T14" fmla="*/ 191 w 349"/>
              <a:gd name="T15" fmla="*/ 174 h 211"/>
              <a:gd name="T16" fmla="*/ 188 w 349"/>
              <a:gd name="T17" fmla="*/ 178 h 211"/>
              <a:gd name="T18" fmla="*/ 208 w 349"/>
              <a:gd name="T19" fmla="*/ 205 h 211"/>
              <a:gd name="T20" fmla="*/ 172 w 349"/>
              <a:gd name="T21" fmla="*/ 194 h 211"/>
              <a:gd name="T22" fmla="*/ 176 w 349"/>
              <a:gd name="T23" fmla="*/ 172 h 211"/>
              <a:gd name="T24" fmla="*/ 154 w 349"/>
              <a:gd name="T25" fmla="*/ 146 h 211"/>
              <a:gd name="T26" fmla="*/ 133 w 349"/>
              <a:gd name="T27" fmla="*/ 127 h 211"/>
              <a:gd name="T28" fmla="*/ 114 w 349"/>
              <a:gd name="T29" fmla="*/ 130 h 211"/>
              <a:gd name="T30" fmla="*/ 101 w 349"/>
              <a:gd name="T31" fmla="*/ 124 h 211"/>
              <a:gd name="T32" fmla="*/ 72 w 349"/>
              <a:gd name="T33" fmla="*/ 121 h 211"/>
              <a:gd name="T34" fmla="*/ 48 w 349"/>
              <a:gd name="T35" fmla="*/ 135 h 211"/>
              <a:gd name="T36" fmla="*/ 71 w 349"/>
              <a:gd name="T37" fmla="*/ 27 h 211"/>
              <a:gd name="T38" fmla="*/ 75 w 349"/>
              <a:gd name="T39" fmla="*/ 46 h 211"/>
              <a:gd name="T40" fmla="*/ 101 w 349"/>
              <a:gd name="T41" fmla="*/ 79 h 211"/>
              <a:gd name="T42" fmla="*/ 118 w 349"/>
              <a:gd name="T43" fmla="*/ 76 h 211"/>
              <a:gd name="T44" fmla="*/ 158 w 349"/>
              <a:gd name="T45" fmla="*/ 53 h 211"/>
              <a:gd name="T46" fmla="*/ 289 w 349"/>
              <a:gd name="T47" fmla="*/ 140 h 211"/>
              <a:gd name="T48" fmla="*/ 242 w 349"/>
              <a:gd name="T49" fmla="*/ 37 h 211"/>
              <a:gd name="T50" fmla="*/ 148 w 349"/>
              <a:gd name="T51" fmla="*/ 4 h 211"/>
              <a:gd name="T52" fmla="*/ 94 w 349"/>
              <a:gd name="T53" fmla="*/ 33 h 211"/>
              <a:gd name="T54" fmla="*/ 102 w 349"/>
              <a:gd name="T55" fmla="*/ 70 h 211"/>
              <a:gd name="T56" fmla="*/ 113 w 349"/>
              <a:gd name="T57" fmla="*/ 67 h 211"/>
              <a:gd name="T58" fmla="*/ 188 w 349"/>
              <a:gd name="T59" fmla="*/ 56 h 211"/>
              <a:gd name="T60" fmla="*/ 294 w 349"/>
              <a:gd name="T61" fmla="*/ 133 h 211"/>
              <a:gd name="T62" fmla="*/ 314 w 349"/>
              <a:gd name="T63" fmla="*/ 130 h 211"/>
              <a:gd name="T64" fmla="*/ 253 w 349"/>
              <a:gd name="T65" fmla="*/ 41 h 211"/>
              <a:gd name="T66" fmla="*/ 139 w 349"/>
              <a:gd name="T67" fmla="*/ 164 h 211"/>
              <a:gd name="T68" fmla="*/ 130 w 349"/>
              <a:gd name="T69" fmla="*/ 137 h 211"/>
              <a:gd name="T70" fmla="*/ 112 w 349"/>
              <a:gd name="T71" fmla="*/ 149 h 211"/>
              <a:gd name="T72" fmla="*/ 84 w 349"/>
              <a:gd name="T73" fmla="*/ 143 h 211"/>
              <a:gd name="T74" fmla="*/ 67 w 349"/>
              <a:gd name="T75" fmla="*/ 131 h 211"/>
              <a:gd name="T76" fmla="*/ 59 w 349"/>
              <a:gd name="T77" fmla="*/ 168 h 211"/>
              <a:gd name="T78" fmla="*/ 76 w 349"/>
              <a:gd name="T79" fmla="*/ 178 h 211"/>
              <a:gd name="T80" fmla="*/ 90 w 349"/>
              <a:gd name="T81" fmla="*/ 188 h 211"/>
              <a:gd name="T82" fmla="*/ 106 w 349"/>
              <a:gd name="T83" fmla="*/ 181 h 211"/>
              <a:gd name="T84" fmla="*/ 116 w 349"/>
              <a:gd name="T85" fmla="*/ 200 h 211"/>
              <a:gd name="T86" fmla="*/ 131 w 349"/>
              <a:gd name="T87" fmla="*/ 193 h 211"/>
              <a:gd name="T88" fmla="*/ 145 w 349"/>
              <a:gd name="T89" fmla="*/ 209 h 211"/>
              <a:gd name="T90" fmla="*/ 166 w 349"/>
              <a:gd name="T91" fmla="*/ 174 h 211"/>
              <a:gd name="T92" fmla="*/ 349 w 349"/>
              <a:gd name="T93" fmla="*/ 124 h 211"/>
              <a:gd name="T94" fmla="*/ 326 w 349"/>
              <a:gd name="T95" fmla="*/ 22 h 211"/>
              <a:gd name="T96" fmla="*/ 323 w 349"/>
              <a:gd name="T97" fmla="*/ 135 h 211"/>
              <a:gd name="T98" fmla="*/ 349 w 349"/>
              <a:gd name="T99" fmla="*/ 124 h 211"/>
              <a:gd name="T100" fmla="*/ 47 w 349"/>
              <a:gd name="T101" fmla="*/ 11 h 211"/>
              <a:gd name="T102" fmla="*/ 3 w 349"/>
              <a:gd name="T103" fmla="*/ 118 h 211"/>
              <a:gd name="T104" fmla="*/ 35 w 349"/>
              <a:gd name="T105" fmla="*/ 135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49" h="211">
                <a:moveTo>
                  <a:pt x="289" y="140"/>
                </a:moveTo>
                <a:cubicBezTo>
                  <a:pt x="294" y="144"/>
                  <a:pt x="296" y="154"/>
                  <a:pt x="292" y="160"/>
                </a:cubicBezTo>
                <a:cubicBezTo>
                  <a:pt x="289" y="164"/>
                  <a:pt x="285" y="167"/>
                  <a:pt x="279" y="167"/>
                </a:cubicBezTo>
                <a:cubicBezTo>
                  <a:pt x="279" y="167"/>
                  <a:pt x="279" y="167"/>
                  <a:pt x="230" y="131"/>
                </a:cubicBezTo>
                <a:cubicBezTo>
                  <a:pt x="228" y="130"/>
                  <a:pt x="227" y="131"/>
                  <a:pt x="226" y="132"/>
                </a:cubicBezTo>
                <a:cubicBezTo>
                  <a:pt x="226" y="134"/>
                  <a:pt x="226" y="135"/>
                  <a:pt x="227" y="136"/>
                </a:cubicBezTo>
                <a:cubicBezTo>
                  <a:pt x="227" y="136"/>
                  <a:pt x="227" y="136"/>
                  <a:pt x="267" y="164"/>
                </a:cubicBezTo>
                <a:cubicBezTo>
                  <a:pt x="267" y="168"/>
                  <a:pt x="267" y="172"/>
                  <a:pt x="265" y="177"/>
                </a:cubicBezTo>
                <a:cubicBezTo>
                  <a:pt x="262" y="181"/>
                  <a:pt x="257" y="183"/>
                  <a:pt x="253" y="183"/>
                </a:cubicBezTo>
                <a:cubicBezTo>
                  <a:pt x="253" y="183"/>
                  <a:pt x="253" y="183"/>
                  <a:pt x="204" y="147"/>
                </a:cubicBezTo>
                <a:cubicBezTo>
                  <a:pt x="203" y="147"/>
                  <a:pt x="200" y="147"/>
                  <a:pt x="200" y="148"/>
                </a:cubicBezTo>
                <a:cubicBezTo>
                  <a:pt x="199" y="150"/>
                  <a:pt x="199" y="151"/>
                  <a:pt x="200" y="152"/>
                </a:cubicBezTo>
                <a:cubicBezTo>
                  <a:pt x="200" y="152"/>
                  <a:pt x="200" y="152"/>
                  <a:pt x="240" y="181"/>
                </a:cubicBezTo>
                <a:cubicBezTo>
                  <a:pt x="240" y="185"/>
                  <a:pt x="240" y="189"/>
                  <a:pt x="238" y="193"/>
                </a:cubicBezTo>
                <a:cubicBezTo>
                  <a:pt x="235" y="197"/>
                  <a:pt x="231" y="198"/>
                  <a:pt x="226" y="198"/>
                </a:cubicBezTo>
                <a:cubicBezTo>
                  <a:pt x="226" y="198"/>
                  <a:pt x="226" y="198"/>
                  <a:pt x="191" y="174"/>
                </a:cubicBezTo>
                <a:cubicBezTo>
                  <a:pt x="189" y="172"/>
                  <a:pt x="188" y="172"/>
                  <a:pt x="187" y="174"/>
                </a:cubicBezTo>
                <a:cubicBezTo>
                  <a:pt x="187" y="175"/>
                  <a:pt x="187" y="177"/>
                  <a:pt x="188" y="178"/>
                </a:cubicBezTo>
                <a:cubicBezTo>
                  <a:pt x="188" y="178"/>
                  <a:pt x="188" y="178"/>
                  <a:pt x="210" y="194"/>
                </a:cubicBezTo>
                <a:cubicBezTo>
                  <a:pt x="211" y="198"/>
                  <a:pt x="210" y="202"/>
                  <a:pt x="208" y="205"/>
                </a:cubicBezTo>
                <a:cubicBezTo>
                  <a:pt x="204" y="209"/>
                  <a:pt x="200" y="211"/>
                  <a:pt x="196" y="211"/>
                </a:cubicBezTo>
                <a:cubicBezTo>
                  <a:pt x="196" y="211"/>
                  <a:pt x="196" y="211"/>
                  <a:pt x="172" y="194"/>
                </a:cubicBezTo>
                <a:cubicBezTo>
                  <a:pt x="172" y="194"/>
                  <a:pt x="172" y="194"/>
                  <a:pt x="176" y="175"/>
                </a:cubicBezTo>
                <a:cubicBezTo>
                  <a:pt x="176" y="175"/>
                  <a:pt x="176" y="174"/>
                  <a:pt x="176" y="172"/>
                </a:cubicBezTo>
                <a:cubicBezTo>
                  <a:pt x="177" y="160"/>
                  <a:pt x="169" y="150"/>
                  <a:pt x="157" y="147"/>
                </a:cubicBezTo>
                <a:cubicBezTo>
                  <a:pt x="156" y="146"/>
                  <a:pt x="156" y="146"/>
                  <a:pt x="154" y="146"/>
                </a:cubicBezTo>
                <a:cubicBezTo>
                  <a:pt x="153" y="146"/>
                  <a:pt x="152" y="146"/>
                  <a:pt x="150" y="146"/>
                </a:cubicBezTo>
                <a:cubicBezTo>
                  <a:pt x="149" y="136"/>
                  <a:pt x="142" y="130"/>
                  <a:pt x="133" y="127"/>
                </a:cubicBezTo>
                <a:cubicBezTo>
                  <a:pt x="131" y="127"/>
                  <a:pt x="130" y="127"/>
                  <a:pt x="130" y="127"/>
                </a:cubicBezTo>
                <a:cubicBezTo>
                  <a:pt x="123" y="126"/>
                  <a:pt x="118" y="127"/>
                  <a:pt x="114" y="130"/>
                </a:cubicBezTo>
                <a:cubicBezTo>
                  <a:pt x="111" y="127"/>
                  <a:pt x="107" y="124"/>
                  <a:pt x="102" y="124"/>
                </a:cubicBezTo>
                <a:cubicBezTo>
                  <a:pt x="101" y="124"/>
                  <a:pt x="101" y="124"/>
                  <a:pt x="101" y="124"/>
                </a:cubicBezTo>
                <a:cubicBezTo>
                  <a:pt x="95" y="123"/>
                  <a:pt x="90" y="124"/>
                  <a:pt x="86" y="127"/>
                </a:cubicBezTo>
                <a:cubicBezTo>
                  <a:pt x="82" y="124"/>
                  <a:pt x="76" y="121"/>
                  <a:pt x="72" y="121"/>
                </a:cubicBezTo>
                <a:cubicBezTo>
                  <a:pt x="70" y="121"/>
                  <a:pt x="67" y="121"/>
                  <a:pt x="64" y="121"/>
                </a:cubicBezTo>
                <a:cubicBezTo>
                  <a:pt x="56" y="124"/>
                  <a:pt x="51" y="128"/>
                  <a:pt x="48" y="135"/>
                </a:cubicBezTo>
                <a:cubicBezTo>
                  <a:pt x="48" y="135"/>
                  <a:pt x="48" y="135"/>
                  <a:pt x="44" y="134"/>
                </a:cubicBezTo>
                <a:cubicBezTo>
                  <a:pt x="43" y="81"/>
                  <a:pt x="71" y="27"/>
                  <a:pt x="71" y="27"/>
                </a:cubicBezTo>
                <a:cubicBezTo>
                  <a:pt x="71" y="27"/>
                  <a:pt x="76" y="27"/>
                  <a:pt x="84" y="27"/>
                </a:cubicBezTo>
                <a:cubicBezTo>
                  <a:pt x="79" y="33"/>
                  <a:pt x="75" y="40"/>
                  <a:pt x="75" y="46"/>
                </a:cubicBezTo>
                <a:cubicBezTo>
                  <a:pt x="74" y="53"/>
                  <a:pt x="75" y="58"/>
                  <a:pt x="78" y="64"/>
                </a:cubicBezTo>
                <a:cubicBezTo>
                  <a:pt x="83" y="73"/>
                  <a:pt x="91" y="79"/>
                  <a:pt x="101" y="79"/>
                </a:cubicBezTo>
                <a:cubicBezTo>
                  <a:pt x="101" y="79"/>
                  <a:pt x="101" y="79"/>
                  <a:pt x="101" y="79"/>
                </a:cubicBezTo>
                <a:cubicBezTo>
                  <a:pt x="106" y="80"/>
                  <a:pt x="113" y="79"/>
                  <a:pt x="118" y="76"/>
                </a:cubicBezTo>
                <a:cubicBezTo>
                  <a:pt x="118" y="76"/>
                  <a:pt x="118" y="76"/>
                  <a:pt x="122" y="73"/>
                </a:cubicBezTo>
                <a:cubicBezTo>
                  <a:pt x="122" y="73"/>
                  <a:pt x="122" y="73"/>
                  <a:pt x="158" y="53"/>
                </a:cubicBezTo>
                <a:cubicBezTo>
                  <a:pt x="158" y="53"/>
                  <a:pt x="158" y="53"/>
                  <a:pt x="183" y="64"/>
                </a:cubicBezTo>
                <a:cubicBezTo>
                  <a:pt x="183" y="64"/>
                  <a:pt x="183" y="64"/>
                  <a:pt x="289" y="140"/>
                </a:cubicBezTo>
                <a:close/>
                <a:moveTo>
                  <a:pt x="253" y="41"/>
                </a:moveTo>
                <a:cubicBezTo>
                  <a:pt x="250" y="41"/>
                  <a:pt x="246" y="40"/>
                  <a:pt x="242" y="37"/>
                </a:cubicBezTo>
                <a:cubicBezTo>
                  <a:pt x="165" y="2"/>
                  <a:pt x="165" y="2"/>
                  <a:pt x="165" y="2"/>
                </a:cubicBezTo>
                <a:cubicBezTo>
                  <a:pt x="160" y="0"/>
                  <a:pt x="153" y="1"/>
                  <a:pt x="148" y="4"/>
                </a:cubicBezTo>
                <a:cubicBezTo>
                  <a:pt x="117" y="21"/>
                  <a:pt x="117" y="21"/>
                  <a:pt x="117" y="21"/>
                </a:cubicBezTo>
                <a:cubicBezTo>
                  <a:pt x="94" y="33"/>
                  <a:pt x="94" y="33"/>
                  <a:pt x="94" y="33"/>
                </a:cubicBezTo>
                <a:cubicBezTo>
                  <a:pt x="85" y="39"/>
                  <a:pt x="82" y="51"/>
                  <a:pt x="87" y="60"/>
                </a:cubicBezTo>
                <a:cubicBezTo>
                  <a:pt x="90" y="66"/>
                  <a:pt x="96" y="70"/>
                  <a:pt x="102" y="70"/>
                </a:cubicBezTo>
                <a:cubicBezTo>
                  <a:pt x="106" y="70"/>
                  <a:pt x="110" y="70"/>
                  <a:pt x="113" y="67"/>
                </a:cubicBezTo>
                <a:cubicBezTo>
                  <a:pt x="113" y="67"/>
                  <a:pt x="113" y="67"/>
                  <a:pt x="113" y="67"/>
                </a:cubicBezTo>
                <a:cubicBezTo>
                  <a:pt x="159" y="43"/>
                  <a:pt x="159" y="43"/>
                  <a:pt x="159" y="43"/>
                </a:cubicBezTo>
                <a:cubicBezTo>
                  <a:pt x="188" y="56"/>
                  <a:pt x="188" y="56"/>
                  <a:pt x="188" y="56"/>
                </a:cubicBezTo>
                <a:cubicBezTo>
                  <a:pt x="228" y="86"/>
                  <a:pt x="228" y="86"/>
                  <a:pt x="228" y="86"/>
                </a:cubicBezTo>
                <a:cubicBezTo>
                  <a:pt x="294" y="133"/>
                  <a:pt x="294" y="133"/>
                  <a:pt x="294" y="133"/>
                </a:cubicBezTo>
                <a:cubicBezTo>
                  <a:pt x="295" y="134"/>
                  <a:pt x="295" y="134"/>
                  <a:pt x="295" y="134"/>
                </a:cubicBezTo>
                <a:cubicBezTo>
                  <a:pt x="314" y="130"/>
                  <a:pt x="314" y="130"/>
                  <a:pt x="314" y="130"/>
                </a:cubicBezTo>
                <a:cubicBezTo>
                  <a:pt x="317" y="68"/>
                  <a:pt x="289" y="39"/>
                  <a:pt x="289" y="39"/>
                </a:cubicBezTo>
                <a:cubicBezTo>
                  <a:pt x="289" y="39"/>
                  <a:pt x="261" y="44"/>
                  <a:pt x="253" y="41"/>
                </a:cubicBezTo>
                <a:close/>
                <a:moveTo>
                  <a:pt x="155" y="157"/>
                </a:moveTo>
                <a:cubicBezTo>
                  <a:pt x="149" y="156"/>
                  <a:pt x="142" y="158"/>
                  <a:pt x="139" y="164"/>
                </a:cubicBezTo>
                <a:cubicBezTo>
                  <a:pt x="141" y="154"/>
                  <a:pt x="141" y="154"/>
                  <a:pt x="141" y="154"/>
                </a:cubicBezTo>
                <a:cubicBezTo>
                  <a:pt x="143" y="146"/>
                  <a:pt x="138" y="138"/>
                  <a:pt x="130" y="137"/>
                </a:cubicBezTo>
                <a:cubicBezTo>
                  <a:pt x="122" y="135"/>
                  <a:pt x="114" y="139"/>
                  <a:pt x="112" y="148"/>
                </a:cubicBezTo>
                <a:cubicBezTo>
                  <a:pt x="112" y="149"/>
                  <a:pt x="112" y="149"/>
                  <a:pt x="112" y="149"/>
                </a:cubicBezTo>
                <a:cubicBezTo>
                  <a:pt x="112" y="142"/>
                  <a:pt x="107" y="135"/>
                  <a:pt x="100" y="134"/>
                </a:cubicBezTo>
                <a:cubicBezTo>
                  <a:pt x="94" y="133"/>
                  <a:pt x="86" y="137"/>
                  <a:pt x="84" y="143"/>
                </a:cubicBezTo>
                <a:cubicBezTo>
                  <a:pt x="84" y="143"/>
                  <a:pt x="84" y="143"/>
                  <a:pt x="84" y="143"/>
                </a:cubicBezTo>
                <a:cubicBezTo>
                  <a:pt x="82" y="135"/>
                  <a:pt x="74" y="130"/>
                  <a:pt x="67" y="131"/>
                </a:cubicBezTo>
                <a:cubicBezTo>
                  <a:pt x="59" y="134"/>
                  <a:pt x="53" y="141"/>
                  <a:pt x="55" y="149"/>
                </a:cubicBezTo>
                <a:cubicBezTo>
                  <a:pt x="59" y="168"/>
                  <a:pt x="59" y="168"/>
                  <a:pt x="59" y="168"/>
                </a:cubicBezTo>
                <a:cubicBezTo>
                  <a:pt x="60" y="173"/>
                  <a:pt x="65" y="178"/>
                  <a:pt x="72" y="178"/>
                </a:cubicBezTo>
                <a:cubicBezTo>
                  <a:pt x="74" y="178"/>
                  <a:pt x="75" y="178"/>
                  <a:pt x="76" y="178"/>
                </a:cubicBezTo>
                <a:cubicBezTo>
                  <a:pt x="78" y="178"/>
                  <a:pt x="78" y="178"/>
                  <a:pt x="79" y="177"/>
                </a:cubicBezTo>
                <a:cubicBezTo>
                  <a:pt x="80" y="182"/>
                  <a:pt x="84" y="186"/>
                  <a:pt x="90" y="188"/>
                </a:cubicBezTo>
                <a:cubicBezTo>
                  <a:pt x="91" y="188"/>
                  <a:pt x="91" y="188"/>
                  <a:pt x="91" y="188"/>
                </a:cubicBezTo>
                <a:cubicBezTo>
                  <a:pt x="96" y="188"/>
                  <a:pt x="102" y="185"/>
                  <a:pt x="106" y="181"/>
                </a:cubicBezTo>
                <a:cubicBezTo>
                  <a:pt x="104" y="182"/>
                  <a:pt x="104" y="182"/>
                  <a:pt x="104" y="182"/>
                </a:cubicBezTo>
                <a:cubicBezTo>
                  <a:pt x="103" y="189"/>
                  <a:pt x="108" y="197"/>
                  <a:pt x="116" y="200"/>
                </a:cubicBezTo>
                <a:cubicBezTo>
                  <a:pt x="116" y="200"/>
                  <a:pt x="116" y="200"/>
                  <a:pt x="118" y="200"/>
                </a:cubicBezTo>
                <a:cubicBezTo>
                  <a:pt x="123" y="200"/>
                  <a:pt x="129" y="197"/>
                  <a:pt x="131" y="193"/>
                </a:cubicBezTo>
                <a:cubicBezTo>
                  <a:pt x="131" y="200"/>
                  <a:pt x="135" y="206"/>
                  <a:pt x="143" y="209"/>
                </a:cubicBezTo>
                <a:cubicBezTo>
                  <a:pt x="143" y="209"/>
                  <a:pt x="143" y="209"/>
                  <a:pt x="145" y="209"/>
                </a:cubicBezTo>
                <a:cubicBezTo>
                  <a:pt x="151" y="209"/>
                  <a:pt x="158" y="205"/>
                  <a:pt x="161" y="197"/>
                </a:cubicBezTo>
                <a:cubicBezTo>
                  <a:pt x="166" y="174"/>
                  <a:pt x="166" y="174"/>
                  <a:pt x="166" y="174"/>
                </a:cubicBezTo>
                <a:cubicBezTo>
                  <a:pt x="168" y="166"/>
                  <a:pt x="162" y="158"/>
                  <a:pt x="155" y="157"/>
                </a:cubicBezTo>
                <a:close/>
                <a:moveTo>
                  <a:pt x="349" y="124"/>
                </a:moveTo>
                <a:cubicBezTo>
                  <a:pt x="338" y="30"/>
                  <a:pt x="338" y="30"/>
                  <a:pt x="338" y="30"/>
                </a:cubicBezTo>
                <a:cubicBezTo>
                  <a:pt x="337" y="24"/>
                  <a:pt x="332" y="21"/>
                  <a:pt x="326" y="22"/>
                </a:cubicBezTo>
                <a:cubicBezTo>
                  <a:pt x="294" y="30"/>
                  <a:pt x="294" y="30"/>
                  <a:pt x="294" y="30"/>
                </a:cubicBezTo>
                <a:cubicBezTo>
                  <a:pt x="294" y="30"/>
                  <a:pt x="328" y="64"/>
                  <a:pt x="323" y="135"/>
                </a:cubicBezTo>
                <a:cubicBezTo>
                  <a:pt x="338" y="135"/>
                  <a:pt x="338" y="135"/>
                  <a:pt x="338" y="135"/>
                </a:cubicBezTo>
                <a:cubicBezTo>
                  <a:pt x="345" y="135"/>
                  <a:pt x="349" y="130"/>
                  <a:pt x="349" y="124"/>
                </a:cubicBezTo>
                <a:close/>
                <a:moveTo>
                  <a:pt x="63" y="21"/>
                </a:moveTo>
                <a:cubicBezTo>
                  <a:pt x="47" y="11"/>
                  <a:pt x="47" y="11"/>
                  <a:pt x="47" y="11"/>
                </a:cubicBezTo>
                <a:cubicBezTo>
                  <a:pt x="42" y="9"/>
                  <a:pt x="36" y="11"/>
                  <a:pt x="34" y="17"/>
                </a:cubicBezTo>
                <a:cubicBezTo>
                  <a:pt x="3" y="118"/>
                  <a:pt x="3" y="118"/>
                  <a:pt x="3" y="118"/>
                </a:cubicBezTo>
                <a:cubicBezTo>
                  <a:pt x="0" y="124"/>
                  <a:pt x="4" y="130"/>
                  <a:pt x="9" y="130"/>
                </a:cubicBezTo>
                <a:cubicBezTo>
                  <a:pt x="35" y="135"/>
                  <a:pt x="35" y="135"/>
                  <a:pt x="35" y="135"/>
                </a:cubicBezTo>
                <a:cubicBezTo>
                  <a:pt x="32" y="79"/>
                  <a:pt x="63" y="21"/>
                  <a:pt x="63" y="21"/>
                </a:cubicBezTo>
                <a:close/>
              </a:path>
            </a:pathLst>
          </a:custGeom>
          <a:solidFill>
            <a:schemeClr val="bg1"/>
          </a:solidFill>
          <a:ln>
            <a:noFill/>
          </a:ln>
          <a:extLst/>
        </p:spPr>
        <p:txBody>
          <a:bodyPr vert="horz" wrap="square" lIns="89606" tIns="44804" rIns="89606" bIns="44804" numCol="1" anchor="t" anchorCtr="0" compatLnSpc="1">
            <a:prstTxWarp prst="textNoShape">
              <a:avLst/>
            </a:prstTxWarp>
          </a:bodyPr>
          <a:lstStyle/>
          <a:p>
            <a:pPr defTabSz="914004"/>
            <a:endParaRPr lang="en-US" sz="1600" dirty="0">
              <a:gradFill>
                <a:gsLst>
                  <a:gs pos="1250">
                    <a:srgbClr val="FFFFFF"/>
                  </a:gs>
                  <a:gs pos="100000">
                    <a:srgbClr val="FFFFFF"/>
                  </a:gs>
                </a:gsLst>
                <a:lin ang="5400000" scaled="0"/>
              </a:gradFill>
            </a:endParaRPr>
          </a:p>
        </p:txBody>
      </p:sp>
      <p:sp>
        <p:nvSpPr>
          <p:cNvPr id="84" name="Freeform 22"/>
          <p:cNvSpPr>
            <a:spLocks noChangeAspect="1" noEditPoints="1"/>
          </p:cNvSpPr>
          <p:nvPr/>
        </p:nvSpPr>
        <p:spPr bwMode="black">
          <a:xfrm>
            <a:off x="3367338" y="4155500"/>
            <a:ext cx="371335" cy="371237"/>
          </a:xfrm>
          <a:custGeom>
            <a:avLst/>
            <a:gdLst>
              <a:gd name="T0" fmla="*/ 300 w 300"/>
              <a:gd name="T1" fmla="*/ 141 h 300"/>
              <a:gd name="T2" fmla="*/ 285 w 300"/>
              <a:gd name="T3" fmla="*/ 141 h 300"/>
              <a:gd name="T4" fmla="*/ 159 w 300"/>
              <a:gd name="T5" fmla="*/ 15 h 300"/>
              <a:gd name="T6" fmla="*/ 159 w 300"/>
              <a:gd name="T7" fmla="*/ 0 h 300"/>
              <a:gd name="T8" fmla="*/ 141 w 300"/>
              <a:gd name="T9" fmla="*/ 0 h 300"/>
              <a:gd name="T10" fmla="*/ 141 w 300"/>
              <a:gd name="T11" fmla="*/ 15 h 300"/>
              <a:gd name="T12" fmla="*/ 15 w 300"/>
              <a:gd name="T13" fmla="*/ 141 h 300"/>
              <a:gd name="T14" fmla="*/ 0 w 300"/>
              <a:gd name="T15" fmla="*/ 141 h 300"/>
              <a:gd name="T16" fmla="*/ 0 w 300"/>
              <a:gd name="T17" fmla="*/ 159 h 300"/>
              <a:gd name="T18" fmla="*/ 15 w 300"/>
              <a:gd name="T19" fmla="*/ 159 h 300"/>
              <a:gd name="T20" fmla="*/ 141 w 300"/>
              <a:gd name="T21" fmla="*/ 285 h 300"/>
              <a:gd name="T22" fmla="*/ 141 w 300"/>
              <a:gd name="T23" fmla="*/ 300 h 300"/>
              <a:gd name="T24" fmla="*/ 159 w 300"/>
              <a:gd name="T25" fmla="*/ 300 h 300"/>
              <a:gd name="T26" fmla="*/ 159 w 300"/>
              <a:gd name="T27" fmla="*/ 285 h 300"/>
              <a:gd name="T28" fmla="*/ 285 w 300"/>
              <a:gd name="T29" fmla="*/ 159 h 300"/>
              <a:gd name="T30" fmla="*/ 300 w 300"/>
              <a:gd name="T31" fmla="*/ 159 h 300"/>
              <a:gd name="T32" fmla="*/ 300 w 300"/>
              <a:gd name="T33" fmla="*/ 141 h 300"/>
              <a:gd name="T34" fmla="*/ 258 w 300"/>
              <a:gd name="T35" fmla="*/ 141 h 300"/>
              <a:gd name="T36" fmla="*/ 230 w 300"/>
              <a:gd name="T37" fmla="*/ 141 h 300"/>
              <a:gd name="T38" fmla="*/ 159 w 300"/>
              <a:gd name="T39" fmla="*/ 70 h 300"/>
              <a:gd name="T40" fmla="*/ 159 w 300"/>
              <a:gd name="T41" fmla="*/ 42 h 300"/>
              <a:gd name="T42" fmla="*/ 258 w 300"/>
              <a:gd name="T43" fmla="*/ 141 h 300"/>
              <a:gd name="T44" fmla="*/ 141 w 300"/>
              <a:gd name="T45" fmla="*/ 125 h 300"/>
              <a:gd name="T46" fmla="*/ 125 w 300"/>
              <a:gd name="T47" fmla="*/ 141 h 300"/>
              <a:gd name="T48" fmla="*/ 97 w 300"/>
              <a:gd name="T49" fmla="*/ 141 h 300"/>
              <a:gd name="T50" fmla="*/ 141 w 300"/>
              <a:gd name="T51" fmla="*/ 97 h 300"/>
              <a:gd name="T52" fmla="*/ 141 w 300"/>
              <a:gd name="T53" fmla="*/ 125 h 300"/>
              <a:gd name="T54" fmla="*/ 125 w 300"/>
              <a:gd name="T55" fmla="*/ 159 h 300"/>
              <a:gd name="T56" fmla="*/ 141 w 300"/>
              <a:gd name="T57" fmla="*/ 175 h 300"/>
              <a:gd name="T58" fmla="*/ 141 w 300"/>
              <a:gd name="T59" fmla="*/ 203 h 300"/>
              <a:gd name="T60" fmla="*/ 97 w 300"/>
              <a:gd name="T61" fmla="*/ 159 h 300"/>
              <a:gd name="T62" fmla="*/ 125 w 300"/>
              <a:gd name="T63" fmla="*/ 159 h 300"/>
              <a:gd name="T64" fmla="*/ 159 w 300"/>
              <a:gd name="T65" fmla="*/ 175 h 300"/>
              <a:gd name="T66" fmla="*/ 175 w 300"/>
              <a:gd name="T67" fmla="*/ 159 h 300"/>
              <a:gd name="T68" fmla="*/ 203 w 300"/>
              <a:gd name="T69" fmla="*/ 159 h 300"/>
              <a:gd name="T70" fmla="*/ 159 w 300"/>
              <a:gd name="T71" fmla="*/ 203 h 300"/>
              <a:gd name="T72" fmla="*/ 159 w 300"/>
              <a:gd name="T73" fmla="*/ 175 h 300"/>
              <a:gd name="T74" fmla="*/ 175 w 300"/>
              <a:gd name="T75" fmla="*/ 141 h 300"/>
              <a:gd name="T76" fmla="*/ 159 w 300"/>
              <a:gd name="T77" fmla="*/ 125 h 300"/>
              <a:gd name="T78" fmla="*/ 159 w 300"/>
              <a:gd name="T79" fmla="*/ 97 h 300"/>
              <a:gd name="T80" fmla="*/ 203 w 300"/>
              <a:gd name="T81" fmla="*/ 141 h 300"/>
              <a:gd name="T82" fmla="*/ 175 w 300"/>
              <a:gd name="T83" fmla="*/ 141 h 300"/>
              <a:gd name="T84" fmla="*/ 141 w 300"/>
              <a:gd name="T85" fmla="*/ 42 h 300"/>
              <a:gd name="T86" fmla="*/ 141 w 300"/>
              <a:gd name="T87" fmla="*/ 70 h 300"/>
              <a:gd name="T88" fmla="*/ 70 w 300"/>
              <a:gd name="T89" fmla="*/ 141 h 300"/>
              <a:gd name="T90" fmla="*/ 42 w 300"/>
              <a:gd name="T91" fmla="*/ 141 h 300"/>
              <a:gd name="T92" fmla="*/ 141 w 300"/>
              <a:gd name="T93" fmla="*/ 42 h 300"/>
              <a:gd name="T94" fmla="*/ 42 w 300"/>
              <a:gd name="T95" fmla="*/ 159 h 300"/>
              <a:gd name="T96" fmla="*/ 70 w 300"/>
              <a:gd name="T97" fmla="*/ 159 h 300"/>
              <a:gd name="T98" fmla="*/ 141 w 300"/>
              <a:gd name="T99" fmla="*/ 230 h 300"/>
              <a:gd name="T100" fmla="*/ 141 w 300"/>
              <a:gd name="T101" fmla="*/ 258 h 300"/>
              <a:gd name="T102" fmla="*/ 42 w 300"/>
              <a:gd name="T103" fmla="*/ 159 h 300"/>
              <a:gd name="T104" fmla="*/ 159 w 300"/>
              <a:gd name="T105" fmla="*/ 258 h 300"/>
              <a:gd name="T106" fmla="*/ 159 w 300"/>
              <a:gd name="T107" fmla="*/ 230 h 300"/>
              <a:gd name="T108" fmla="*/ 230 w 300"/>
              <a:gd name="T109" fmla="*/ 159 h 300"/>
              <a:gd name="T110" fmla="*/ 258 w 300"/>
              <a:gd name="T111" fmla="*/ 159 h 300"/>
              <a:gd name="T112" fmla="*/ 159 w 300"/>
              <a:gd name="T113" fmla="*/ 258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 h="300">
                <a:moveTo>
                  <a:pt x="300" y="141"/>
                </a:moveTo>
                <a:cubicBezTo>
                  <a:pt x="285" y="141"/>
                  <a:pt x="285" y="141"/>
                  <a:pt x="285" y="141"/>
                </a:cubicBezTo>
                <a:cubicBezTo>
                  <a:pt x="280" y="74"/>
                  <a:pt x="226" y="20"/>
                  <a:pt x="159" y="15"/>
                </a:cubicBezTo>
                <a:cubicBezTo>
                  <a:pt x="159" y="0"/>
                  <a:pt x="159" y="0"/>
                  <a:pt x="159" y="0"/>
                </a:cubicBezTo>
                <a:cubicBezTo>
                  <a:pt x="141" y="0"/>
                  <a:pt x="141" y="0"/>
                  <a:pt x="141" y="0"/>
                </a:cubicBezTo>
                <a:cubicBezTo>
                  <a:pt x="141" y="15"/>
                  <a:pt x="141" y="15"/>
                  <a:pt x="141" y="15"/>
                </a:cubicBezTo>
                <a:cubicBezTo>
                  <a:pt x="74" y="20"/>
                  <a:pt x="20" y="74"/>
                  <a:pt x="15" y="141"/>
                </a:cubicBezTo>
                <a:cubicBezTo>
                  <a:pt x="0" y="141"/>
                  <a:pt x="0" y="141"/>
                  <a:pt x="0" y="141"/>
                </a:cubicBezTo>
                <a:cubicBezTo>
                  <a:pt x="0" y="159"/>
                  <a:pt x="0" y="159"/>
                  <a:pt x="0" y="159"/>
                </a:cubicBezTo>
                <a:cubicBezTo>
                  <a:pt x="15" y="159"/>
                  <a:pt x="15" y="159"/>
                  <a:pt x="15" y="159"/>
                </a:cubicBezTo>
                <a:cubicBezTo>
                  <a:pt x="20" y="226"/>
                  <a:pt x="74" y="280"/>
                  <a:pt x="141" y="285"/>
                </a:cubicBezTo>
                <a:cubicBezTo>
                  <a:pt x="141" y="300"/>
                  <a:pt x="141" y="300"/>
                  <a:pt x="141" y="300"/>
                </a:cubicBezTo>
                <a:cubicBezTo>
                  <a:pt x="159" y="300"/>
                  <a:pt x="159" y="300"/>
                  <a:pt x="159" y="300"/>
                </a:cubicBezTo>
                <a:cubicBezTo>
                  <a:pt x="159" y="285"/>
                  <a:pt x="159" y="285"/>
                  <a:pt x="159" y="285"/>
                </a:cubicBezTo>
                <a:cubicBezTo>
                  <a:pt x="226" y="280"/>
                  <a:pt x="280" y="226"/>
                  <a:pt x="285" y="159"/>
                </a:cubicBezTo>
                <a:cubicBezTo>
                  <a:pt x="300" y="159"/>
                  <a:pt x="300" y="159"/>
                  <a:pt x="300" y="159"/>
                </a:cubicBezTo>
                <a:lnTo>
                  <a:pt x="300" y="141"/>
                </a:lnTo>
                <a:close/>
                <a:moveTo>
                  <a:pt x="258" y="141"/>
                </a:moveTo>
                <a:cubicBezTo>
                  <a:pt x="230" y="141"/>
                  <a:pt x="230" y="141"/>
                  <a:pt x="230" y="141"/>
                </a:cubicBezTo>
                <a:cubicBezTo>
                  <a:pt x="226" y="103"/>
                  <a:pt x="197" y="74"/>
                  <a:pt x="159" y="70"/>
                </a:cubicBezTo>
                <a:cubicBezTo>
                  <a:pt x="159" y="42"/>
                  <a:pt x="159" y="42"/>
                  <a:pt x="159" y="42"/>
                </a:cubicBezTo>
                <a:cubicBezTo>
                  <a:pt x="211" y="47"/>
                  <a:pt x="253" y="89"/>
                  <a:pt x="258" y="141"/>
                </a:cubicBezTo>
                <a:close/>
                <a:moveTo>
                  <a:pt x="141" y="125"/>
                </a:moveTo>
                <a:cubicBezTo>
                  <a:pt x="133" y="127"/>
                  <a:pt x="127" y="133"/>
                  <a:pt x="125" y="141"/>
                </a:cubicBezTo>
                <a:cubicBezTo>
                  <a:pt x="97" y="141"/>
                  <a:pt x="97" y="141"/>
                  <a:pt x="97" y="141"/>
                </a:cubicBezTo>
                <a:cubicBezTo>
                  <a:pt x="101" y="118"/>
                  <a:pt x="118" y="101"/>
                  <a:pt x="141" y="97"/>
                </a:cubicBezTo>
                <a:lnTo>
                  <a:pt x="141" y="125"/>
                </a:lnTo>
                <a:close/>
                <a:moveTo>
                  <a:pt x="125" y="159"/>
                </a:moveTo>
                <a:cubicBezTo>
                  <a:pt x="127" y="167"/>
                  <a:pt x="133" y="173"/>
                  <a:pt x="141" y="175"/>
                </a:cubicBezTo>
                <a:cubicBezTo>
                  <a:pt x="141" y="203"/>
                  <a:pt x="141" y="203"/>
                  <a:pt x="141" y="203"/>
                </a:cubicBezTo>
                <a:cubicBezTo>
                  <a:pt x="118" y="199"/>
                  <a:pt x="101" y="182"/>
                  <a:pt x="97" y="159"/>
                </a:cubicBezTo>
                <a:lnTo>
                  <a:pt x="125" y="159"/>
                </a:lnTo>
                <a:close/>
                <a:moveTo>
                  <a:pt x="159" y="175"/>
                </a:moveTo>
                <a:cubicBezTo>
                  <a:pt x="167" y="173"/>
                  <a:pt x="173" y="167"/>
                  <a:pt x="175" y="159"/>
                </a:cubicBezTo>
                <a:cubicBezTo>
                  <a:pt x="203" y="159"/>
                  <a:pt x="203" y="159"/>
                  <a:pt x="203" y="159"/>
                </a:cubicBezTo>
                <a:cubicBezTo>
                  <a:pt x="199" y="182"/>
                  <a:pt x="182" y="199"/>
                  <a:pt x="159" y="203"/>
                </a:cubicBezTo>
                <a:lnTo>
                  <a:pt x="159" y="175"/>
                </a:lnTo>
                <a:close/>
                <a:moveTo>
                  <a:pt x="175" y="141"/>
                </a:moveTo>
                <a:cubicBezTo>
                  <a:pt x="173" y="133"/>
                  <a:pt x="167" y="127"/>
                  <a:pt x="159" y="125"/>
                </a:cubicBezTo>
                <a:cubicBezTo>
                  <a:pt x="159" y="97"/>
                  <a:pt x="159" y="97"/>
                  <a:pt x="159" y="97"/>
                </a:cubicBezTo>
                <a:cubicBezTo>
                  <a:pt x="182" y="101"/>
                  <a:pt x="199" y="118"/>
                  <a:pt x="203" y="141"/>
                </a:cubicBezTo>
                <a:lnTo>
                  <a:pt x="175" y="141"/>
                </a:lnTo>
                <a:close/>
                <a:moveTo>
                  <a:pt x="141" y="42"/>
                </a:moveTo>
                <a:cubicBezTo>
                  <a:pt x="141" y="70"/>
                  <a:pt x="141" y="70"/>
                  <a:pt x="141" y="70"/>
                </a:cubicBezTo>
                <a:cubicBezTo>
                  <a:pt x="103" y="74"/>
                  <a:pt x="74" y="103"/>
                  <a:pt x="70" y="141"/>
                </a:cubicBezTo>
                <a:cubicBezTo>
                  <a:pt x="42" y="141"/>
                  <a:pt x="42" y="141"/>
                  <a:pt x="42" y="141"/>
                </a:cubicBezTo>
                <a:cubicBezTo>
                  <a:pt x="47" y="89"/>
                  <a:pt x="89" y="47"/>
                  <a:pt x="141" y="42"/>
                </a:cubicBezTo>
                <a:close/>
                <a:moveTo>
                  <a:pt x="42" y="159"/>
                </a:moveTo>
                <a:cubicBezTo>
                  <a:pt x="70" y="159"/>
                  <a:pt x="70" y="159"/>
                  <a:pt x="70" y="159"/>
                </a:cubicBezTo>
                <a:cubicBezTo>
                  <a:pt x="74" y="197"/>
                  <a:pt x="103" y="226"/>
                  <a:pt x="141" y="230"/>
                </a:cubicBezTo>
                <a:cubicBezTo>
                  <a:pt x="141" y="258"/>
                  <a:pt x="141" y="258"/>
                  <a:pt x="141" y="258"/>
                </a:cubicBezTo>
                <a:cubicBezTo>
                  <a:pt x="89" y="253"/>
                  <a:pt x="47" y="211"/>
                  <a:pt x="42" y="159"/>
                </a:cubicBezTo>
                <a:close/>
                <a:moveTo>
                  <a:pt x="159" y="258"/>
                </a:moveTo>
                <a:cubicBezTo>
                  <a:pt x="159" y="230"/>
                  <a:pt x="159" y="230"/>
                  <a:pt x="159" y="230"/>
                </a:cubicBezTo>
                <a:cubicBezTo>
                  <a:pt x="197" y="226"/>
                  <a:pt x="226" y="197"/>
                  <a:pt x="230" y="159"/>
                </a:cubicBezTo>
                <a:cubicBezTo>
                  <a:pt x="258" y="159"/>
                  <a:pt x="258" y="159"/>
                  <a:pt x="258" y="159"/>
                </a:cubicBezTo>
                <a:cubicBezTo>
                  <a:pt x="253" y="211"/>
                  <a:pt x="211" y="253"/>
                  <a:pt x="159" y="258"/>
                </a:cubicBezTo>
                <a:close/>
              </a:path>
            </a:pathLst>
          </a:custGeom>
          <a:solidFill>
            <a:schemeClr val="bg1"/>
          </a:solidFill>
          <a:ln>
            <a:noFill/>
          </a:ln>
          <a:extLst/>
        </p:spPr>
        <p:txBody>
          <a:bodyPr vert="horz" wrap="square" lIns="80655" tIns="40328" rIns="80655" bIns="40328" numCol="1" anchor="t" anchorCtr="0" compatLnSpc="1">
            <a:prstTxWarp prst="textNoShape">
              <a:avLst/>
            </a:prstTxWarp>
          </a:bodyPr>
          <a:lstStyle/>
          <a:p>
            <a:pPr defTabSz="914004"/>
            <a:endParaRPr lang="en-US" sz="1600" dirty="0">
              <a:gradFill>
                <a:gsLst>
                  <a:gs pos="1250">
                    <a:srgbClr val="FFFFFF"/>
                  </a:gs>
                  <a:gs pos="100000">
                    <a:srgbClr val="FFFFFF"/>
                  </a:gs>
                </a:gsLst>
                <a:lin ang="5400000" scaled="0"/>
              </a:gradFill>
            </a:endParaRPr>
          </a:p>
        </p:txBody>
      </p:sp>
      <p:sp>
        <p:nvSpPr>
          <p:cNvPr id="85" name="Freeform 90"/>
          <p:cNvSpPr>
            <a:spLocks noChangeAspect="1" noEditPoints="1"/>
          </p:cNvSpPr>
          <p:nvPr/>
        </p:nvSpPr>
        <p:spPr bwMode="black">
          <a:xfrm>
            <a:off x="3352126" y="2697408"/>
            <a:ext cx="336466" cy="369147"/>
          </a:xfrm>
          <a:custGeom>
            <a:avLst/>
            <a:gdLst>
              <a:gd name="T0" fmla="*/ 278 w 278"/>
              <a:gd name="T1" fmla="*/ 57 h 305"/>
              <a:gd name="T2" fmla="*/ 277 w 278"/>
              <a:gd name="T3" fmla="*/ 54 h 305"/>
              <a:gd name="T4" fmla="*/ 276 w 278"/>
              <a:gd name="T5" fmla="*/ 52 h 305"/>
              <a:gd name="T6" fmla="*/ 274 w 278"/>
              <a:gd name="T7" fmla="*/ 49 h 305"/>
              <a:gd name="T8" fmla="*/ 272 w 278"/>
              <a:gd name="T9" fmla="*/ 47 h 305"/>
              <a:gd name="T10" fmla="*/ 270 w 278"/>
              <a:gd name="T11" fmla="*/ 46 h 305"/>
              <a:gd name="T12" fmla="*/ 267 w 278"/>
              <a:gd name="T13" fmla="*/ 45 h 305"/>
              <a:gd name="T14" fmla="*/ 265 w 278"/>
              <a:gd name="T15" fmla="*/ 44 h 305"/>
              <a:gd name="T16" fmla="*/ 263 w 278"/>
              <a:gd name="T17" fmla="*/ 44 h 305"/>
              <a:gd name="T18" fmla="*/ 32 w 278"/>
              <a:gd name="T19" fmla="*/ 13 h 305"/>
              <a:gd name="T20" fmla="*/ 2 w 278"/>
              <a:gd name="T21" fmla="*/ 21 h 305"/>
              <a:gd name="T22" fmla="*/ 63 w 278"/>
              <a:gd name="T23" fmla="*/ 256 h 305"/>
              <a:gd name="T24" fmla="*/ 65 w 278"/>
              <a:gd name="T25" fmla="*/ 259 h 305"/>
              <a:gd name="T26" fmla="*/ 66 w 278"/>
              <a:gd name="T27" fmla="*/ 261 h 305"/>
              <a:gd name="T28" fmla="*/ 68 w 278"/>
              <a:gd name="T29" fmla="*/ 263 h 305"/>
              <a:gd name="T30" fmla="*/ 71 w 278"/>
              <a:gd name="T31" fmla="*/ 265 h 305"/>
              <a:gd name="T32" fmla="*/ 72 w 278"/>
              <a:gd name="T33" fmla="*/ 265 h 305"/>
              <a:gd name="T34" fmla="*/ 119 w 278"/>
              <a:gd name="T35" fmla="*/ 266 h 305"/>
              <a:gd name="T36" fmla="*/ 211 w 278"/>
              <a:gd name="T37" fmla="*/ 254 h 305"/>
              <a:gd name="T38" fmla="*/ 248 w 278"/>
              <a:gd name="T39" fmla="*/ 251 h 305"/>
              <a:gd name="T40" fmla="*/ 89 w 278"/>
              <a:gd name="T41" fmla="*/ 236 h 305"/>
              <a:gd name="T42" fmla="*/ 248 w 278"/>
              <a:gd name="T43" fmla="*/ 179 h 305"/>
              <a:gd name="T44" fmla="*/ 251 w 278"/>
              <a:gd name="T45" fmla="*/ 179 h 305"/>
              <a:gd name="T46" fmla="*/ 254 w 278"/>
              <a:gd name="T47" fmla="*/ 178 h 305"/>
              <a:gd name="T48" fmla="*/ 256 w 278"/>
              <a:gd name="T49" fmla="*/ 177 h 305"/>
              <a:gd name="T50" fmla="*/ 258 w 278"/>
              <a:gd name="T51" fmla="*/ 175 h 305"/>
              <a:gd name="T52" fmla="*/ 260 w 278"/>
              <a:gd name="T53" fmla="*/ 173 h 305"/>
              <a:gd name="T54" fmla="*/ 261 w 278"/>
              <a:gd name="T55" fmla="*/ 170 h 305"/>
              <a:gd name="T56" fmla="*/ 262 w 278"/>
              <a:gd name="T57" fmla="*/ 168 h 305"/>
              <a:gd name="T58" fmla="*/ 263 w 278"/>
              <a:gd name="T59" fmla="*/ 166 h 305"/>
              <a:gd name="T60" fmla="*/ 278 w 278"/>
              <a:gd name="T61" fmla="*/ 60 h 305"/>
              <a:gd name="T62" fmla="*/ 278 w 278"/>
              <a:gd name="T63" fmla="*/ 59 h 305"/>
              <a:gd name="T64" fmla="*/ 66 w 278"/>
              <a:gd name="T65" fmla="*/ 149 h 305"/>
              <a:gd name="T66" fmla="*/ 238 w 278"/>
              <a:gd name="T67" fmla="*/ 126 h 305"/>
              <a:gd name="T68" fmla="*/ 242 w 278"/>
              <a:gd name="T69" fmla="*/ 96 h 305"/>
              <a:gd name="T70" fmla="*/ 47 w 278"/>
              <a:gd name="T71" fmla="*/ 74 h 305"/>
              <a:gd name="T72" fmla="*/ 242 w 278"/>
              <a:gd name="T73" fmla="*/ 96 h 305"/>
              <a:gd name="T74" fmla="*/ 95 w 278"/>
              <a:gd name="T75" fmla="*/ 305 h 305"/>
              <a:gd name="T76" fmla="*/ 95 w 278"/>
              <a:gd name="T77" fmla="*/ 263 h 305"/>
              <a:gd name="T78" fmla="*/ 232 w 278"/>
              <a:gd name="T79" fmla="*/ 284 h 305"/>
              <a:gd name="T80" fmla="*/ 190 w 278"/>
              <a:gd name="T81" fmla="*/ 284 h 305"/>
              <a:gd name="T82" fmla="*/ 232 w 278"/>
              <a:gd name="T83" fmla="*/ 284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78" h="305">
                <a:moveTo>
                  <a:pt x="278" y="59"/>
                </a:moveTo>
                <a:cubicBezTo>
                  <a:pt x="278" y="58"/>
                  <a:pt x="278" y="57"/>
                  <a:pt x="278" y="57"/>
                </a:cubicBezTo>
                <a:cubicBezTo>
                  <a:pt x="278" y="56"/>
                  <a:pt x="278" y="56"/>
                  <a:pt x="278" y="56"/>
                </a:cubicBezTo>
                <a:cubicBezTo>
                  <a:pt x="277" y="55"/>
                  <a:pt x="277" y="55"/>
                  <a:pt x="277" y="54"/>
                </a:cubicBezTo>
                <a:cubicBezTo>
                  <a:pt x="277" y="54"/>
                  <a:pt x="277" y="53"/>
                  <a:pt x="277" y="53"/>
                </a:cubicBezTo>
                <a:cubicBezTo>
                  <a:pt x="276" y="52"/>
                  <a:pt x="276" y="52"/>
                  <a:pt x="276" y="52"/>
                </a:cubicBezTo>
                <a:cubicBezTo>
                  <a:pt x="276" y="51"/>
                  <a:pt x="275" y="51"/>
                  <a:pt x="275" y="50"/>
                </a:cubicBezTo>
                <a:cubicBezTo>
                  <a:pt x="275" y="50"/>
                  <a:pt x="275" y="50"/>
                  <a:pt x="274" y="49"/>
                </a:cubicBezTo>
                <a:cubicBezTo>
                  <a:pt x="274" y="49"/>
                  <a:pt x="274" y="48"/>
                  <a:pt x="273" y="48"/>
                </a:cubicBezTo>
                <a:cubicBezTo>
                  <a:pt x="273" y="48"/>
                  <a:pt x="273" y="48"/>
                  <a:pt x="272" y="47"/>
                </a:cubicBezTo>
                <a:cubicBezTo>
                  <a:pt x="272" y="47"/>
                  <a:pt x="271" y="47"/>
                  <a:pt x="271" y="46"/>
                </a:cubicBezTo>
                <a:cubicBezTo>
                  <a:pt x="271" y="46"/>
                  <a:pt x="270" y="46"/>
                  <a:pt x="270" y="46"/>
                </a:cubicBezTo>
                <a:cubicBezTo>
                  <a:pt x="269" y="45"/>
                  <a:pt x="269" y="45"/>
                  <a:pt x="268" y="45"/>
                </a:cubicBezTo>
                <a:cubicBezTo>
                  <a:pt x="268" y="45"/>
                  <a:pt x="268" y="45"/>
                  <a:pt x="267" y="45"/>
                </a:cubicBezTo>
                <a:cubicBezTo>
                  <a:pt x="267" y="44"/>
                  <a:pt x="266" y="44"/>
                  <a:pt x="266" y="44"/>
                </a:cubicBezTo>
                <a:cubicBezTo>
                  <a:pt x="265" y="44"/>
                  <a:pt x="265" y="44"/>
                  <a:pt x="265" y="44"/>
                </a:cubicBezTo>
                <a:cubicBezTo>
                  <a:pt x="265" y="44"/>
                  <a:pt x="264" y="44"/>
                  <a:pt x="264" y="44"/>
                </a:cubicBezTo>
                <a:cubicBezTo>
                  <a:pt x="264" y="44"/>
                  <a:pt x="263" y="44"/>
                  <a:pt x="263" y="44"/>
                </a:cubicBezTo>
                <a:cubicBezTo>
                  <a:pt x="39" y="44"/>
                  <a:pt x="39" y="44"/>
                  <a:pt x="39" y="44"/>
                </a:cubicBezTo>
                <a:cubicBezTo>
                  <a:pt x="32" y="13"/>
                  <a:pt x="32" y="13"/>
                  <a:pt x="32" y="13"/>
                </a:cubicBezTo>
                <a:cubicBezTo>
                  <a:pt x="29" y="5"/>
                  <a:pt x="21" y="0"/>
                  <a:pt x="13" y="2"/>
                </a:cubicBezTo>
                <a:cubicBezTo>
                  <a:pt x="5" y="5"/>
                  <a:pt x="0" y="13"/>
                  <a:pt x="2" y="21"/>
                </a:cubicBezTo>
                <a:cubicBezTo>
                  <a:pt x="62" y="255"/>
                  <a:pt x="62" y="255"/>
                  <a:pt x="62" y="255"/>
                </a:cubicBezTo>
                <a:cubicBezTo>
                  <a:pt x="63" y="255"/>
                  <a:pt x="63" y="256"/>
                  <a:pt x="63" y="256"/>
                </a:cubicBezTo>
                <a:cubicBezTo>
                  <a:pt x="63" y="256"/>
                  <a:pt x="63" y="257"/>
                  <a:pt x="63" y="257"/>
                </a:cubicBezTo>
                <a:cubicBezTo>
                  <a:pt x="64" y="258"/>
                  <a:pt x="64" y="259"/>
                  <a:pt x="65" y="259"/>
                </a:cubicBezTo>
                <a:cubicBezTo>
                  <a:pt x="65" y="259"/>
                  <a:pt x="65" y="259"/>
                  <a:pt x="65" y="259"/>
                </a:cubicBezTo>
                <a:cubicBezTo>
                  <a:pt x="65" y="260"/>
                  <a:pt x="66" y="261"/>
                  <a:pt x="66" y="261"/>
                </a:cubicBezTo>
                <a:cubicBezTo>
                  <a:pt x="66" y="262"/>
                  <a:pt x="67" y="262"/>
                  <a:pt x="67" y="262"/>
                </a:cubicBezTo>
                <a:cubicBezTo>
                  <a:pt x="67" y="262"/>
                  <a:pt x="68" y="263"/>
                  <a:pt x="68" y="263"/>
                </a:cubicBezTo>
                <a:cubicBezTo>
                  <a:pt x="69" y="263"/>
                  <a:pt x="69" y="264"/>
                  <a:pt x="69" y="264"/>
                </a:cubicBezTo>
                <a:cubicBezTo>
                  <a:pt x="70" y="264"/>
                  <a:pt x="70" y="264"/>
                  <a:pt x="71" y="265"/>
                </a:cubicBezTo>
                <a:cubicBezTo>
                  <a:pt x="71" y="265"/>
                  <a:pt x="71" y="265"/>
                  <a:pt x="72" y="265"/>
                </a:cubicBezTo>
                <a:cubicBezTo>
                  <a:pt x="72" y="265"/>
                  <a:pt x="72" y="265"/>
                  <a:pt x="72" y="265"/>
                </a:cubicBezTo>
                <a:cubicBezTo>
                  <a:pt x="77" y="258"/>
                  <a:pt x="86" y="254"/>
                  <a:pt x="95" y="254"/>
                </a:cubicBezTo>
                <a:cubicBezTo>
                  <a:pt x="105" y="254"/>
                  <a:pt x="113" y="259"/>
                  <a:pt x="119" y="266"/>
                </a:cubicBezTo>
                <a:cubicBezTo>
                  <a:pt x="187" y="266"/>
                  <a:pt x="187" y="266"/>
                  <a:pt x="187" y="266"/>
                </a:cubicBezTo>
                <a:cubicBezTo>
                  <a:pt x="193" y="259"/>
                  <a:pt x="201" y="254"/>
                  <a:pt x="211" y="254"/>
                </a:cubicBezTo>
                <a:cubicBezTo>
                  <a:pt x="221" y="254"/>
                  <a:pt x="229" y="259"/>
                  <a:pt x="235" y="266"/>
                </a:cubicBezTo>
                <a:cubicBezTo>
                  <a:pt x="242" y="265"/>
                  <a:pt x="248" y="259"/>
                  <a:pt x="248" y="251"/>
                </a:cubicBezTo>
                <a:cubicBezTo>
                  <a:pt x="248" y="243"/>
                  <a:pt x="241" y="236"/>
                  <a:pt x="233" y="236"/>
                </a:cubicBezTo>
                <a:cubicBezTo>
                  <a:pt x="89" y="236"/>
                  <a:pt x="89" y="236"/>
                  <a:pt x="89" y="236"/>
                </a:cubicBezTo>
                <a:cubicBezTo>
                  <a:pt x="74" y="179"/>
                  <a:pt x="74" y="179"/>
                  <a:pt x="74" y="179"/>
                </a:cubicBezTo>
                <a:cubicBezTo>
                  <a:pt x="248" y="179"/>
                  <a:pt x="248" y="179"/>
                  <a:pt x="248" y="179"/>
                </a:cubicBezTo>
                <a:cubicBezTo>
                  <a:pt x="248" y="179"/>
                  <a:pt x="248" y="179"/>
                  <a:pt x="248" y="179"/>
                </a:cubicBezTo>
                <a:cubicBezTo>
                  <a:pt x="249" y="179"/>
                  <a:pt x="250" y="179"/>
                  <a:pt x="251" y="179"/>
                </a:cubicBezTo>
                <a:cubicBezTo>
                  <a:pt x="251" y="179"/>
                  <a:pt x="251" y="179"/>
                  <a:pt x="252" y="178"/>
                </a:cubicBezTo>
                <a:cubicBezTo>
                  <a:pt x="252" y="178"/>
                  <a:pt x="253" y="178"/>
                  <a:pt x="254" y="178"/>
                </a:cubicBezTo>
                <a:cubicBezTo>
                  <a:pt x="254" y="178"/>
                  <a:pt x="254" y="178"/>
                  <a:pt x="255" y="177"/>
                </a:cubicBezTo>
                <a:cubicBezTo>
                  <a:pt x="255" y="177"/>
                  <a:pt x="256" y="177"/>
                  <a:pt x="256" y="177"/>
                </a:cubicBezTo>
                <a:cubicBezTo>
                  <a:pt x="256" y="176"/>
                  <a:pt x="257" y="176"/>
                  <a:pt x="257" y="176"/>
                </a:cubicBezTo>
                <a:cubicBezTo>
                  <a:pt x="257" y="176"/>
                  <a:pt x="258" y="175"/>
                  <a:pt x="258" y="175"/>
                </a:cubicBezTo>
                <a:cubicBezTo>
                  <a:pt x="259" y="175"/>
                  <a:pt x="259" y="174"/>
                  <a:pt x="259" y="174"/>
                </a:cubicBezTo>
                <a:cubicBezTo>
                  <a:pt x="259" y="174"/>
                  <a:pt x="260" y="173"/>
                  <a:pt x="260" y="173"/>
                </a:cubicBezTo>
                <a:cubicBezTo>
                  <a:pt x="260" y="173"/>
                  <a:pt x="261" y="172"/>
                  <a:pt x="261" y="172"/>
                </a:cubicBezTo>
                <a:cubicBezTo>
                  <a:pt x="261" y="171"/>
                  <a:pt x="261" y="171"/>
                  <a:pt x="261" y="170"/>
                </a:cubicBezTo>
                <a:cubicBezTo>
                  <a:pt x="262" y="170"/>
                  <a:pt x="262" y="170"/>
                  <a:pt x="262" y="169"/>
                </a:cubicBezTo>
                <a:cubicBezTo>
                  <a:pt x="262" y="169"/>
                  <a:pt x="262" y="168"/>
                  <a:pt x="262" y="168"/>
                </a:cubicBezTo>
                <a:cubicBezTo>
                  <a:pt x="263" y="167"/>
                  <a:pt x="263" y="167"/>
                  <a:pt x="263" y="167"/>
                </a:cubicBezTo>
                <a:cubicBezTo>
                  <a:pt x="263" y="166"/>
                  <a:pt x="263" y="166"/>
                  <a:pt x="263" y="166"/>
                </a:cubicBezTo>
                <a:cubicBezTo>
                  <a:pt x="278" y="61"/>
                  <a:pt x="278" y="61"/>
                  <a:pt x="278" y="61"/>
                </a:cubicBezTo>
                <a:cubicBezTo>
                  <a:pt x="278" y="61"/>
                  <a:pt x="278" y="60"/>
                  <a:pt x="278" y="60"/>
                </a:cubicBezTo>
                <a:cubicBezTo>
                  <a:pt x="278" y="60"/>
                  <a:pt x="278" y="59"/>
                  <a:pt x="278" y="59"/>
                </a:cubicBezTo>
                <a:cubicBezTo>
                  <a:pt x="278" y="59"/>
                  <a:pt x="278" y="59"/>
                  <a:pt x="278" y="59"/>
                </a:cubicBezTo>
                <a:close/>
                <a:moveTo>
                  <a:pt x="235" y="149"/>
                </a:moveTo>
                <a:cubicBezTo>
                  <a:pt x="66" y="149"/>
                  <a:pt x="66" y="149"/>
                  <a:pt x="66" y="149"/>
                </a:cubicBezTo>
                <a:cubicBezTo>
                  <a:pt x="61" y="126"/>
                  <a:pt x="61" y="126"/>
                  <a:pt x="61" y="126"/>
                </a:cubicBezTo>
                <a:cubicBezTo>
                  <a:pt x="238" y="126"/>
                  <a:pt x="238" y="126"/>
                  <a:pt x="238" y="126"/>
                </a:cubicBezTo>
                <a:lnTo>
                  <a:pt x="235" y="149"/>
                </a:lnTo>
                <a:close/>
                <a:moveTo>
                  <a:pt x="242" y="96"/>
                </a:moveTo>
                <a:cubicBezTo>
                  <a:pt x="53" y="96"/>
                  <a:pt x="53" y="96"/>
                  <a:pt x="53" y="96"/>
                </a:cubicBezTo>
                <a:cubicBezTo>
                  <a:pt x="47" y="74"/>
                  <a:pt x="47" y="74"/>
                  <a:pt x="47" y="74"/>
                </a:cubicBezTo>
                <a:cubicBezTo>
                  <a:pt x="246" y="74"/>
                  <a:pt x="246" y="74"/>
                  <a:pt x="246" y="74"/>
                </a:cubicBezTo>
                <a:lnTo>
                  <a:pt x="242" y="96"/>
                </a:lnTo>
                <a:close/>
                <a:moveTo>
                  <a:pt x="116" y="284"/>
                </a:moveTo>
                <a:cubicBezTo>
                  <a:pt x="116" y="296"/>
                  <a:pt x="107" y="305"/>
                  <a:pt x="95" y="305"/>
                </a:cubicBezTo>
                <a:cubicBezTo>
                  <a:pt x="83" y="305"/>
                  <a:pt x="74" y="296"/>
                  <a:pt x="74" y="284"/>
                </a:cubicBezTo>
                <a:cubicBezTo>
                  <a:pt x="74" y="272"/>
                  <a:pt x="83" y="263"/>
                  <a:pt x="95" y="263"/>
                </a:cubicBezTo>
                <a:cubicBezTo>
                  <a:pt x="107" y="263"/>
                  <a:pt x="116" y="272"/>
                  <a:pt x="116" y="284"/>
                </a:cubicBezTo>
                <a:close/>
                <a:moveTo>
                  <a:pt x="232" y="284"/>
                </a:moveTo>
                <a:cubicBezTo>
                  <a:pt x="232" y="296"/>
                  <a:pt x="223" y="305"/>
                  <a:pt x="211" y="305"/>
                </a:cubicBezTo>
                <a:cubicBezTo>
                  <a:pt x="200" y="305"/>
                  <a:pt x="190" y="296"/>
                  <a:pt x="190" y="284"/>
                </a:cubicBezTo>
                <a:cubicBezTo>
                  <a:pt x="190" y="272"/>
                  <a:pt x="200" y="263"/>
                  <a:pt x="211" y="263"/>
                </a:cubicBezTo>
                <a:cubicBezTo>
                  <a:pt x="223" y="263"/>
                  <a:pt x="232" y="272"/>
                  <a:pt x="232" y="284"/>
                </a:cubicBezTo>
                <a:close/>
              </a:path>
            </a:pathLst>
          </a:custGeom>
          <a:solidFill>
            <a:schemeClr val="bg1"/>
          </a:solidFill>
          <a:ln>
            <a:noFill/>
          </a:ln>
          <a:extLst/>
        </p:spPr>
        <p:txBody>
          <a:bodyPr vert="horz" wrap="square" lIns="80655" tIns="40328" rIns="80655" bIns="40328" numCol="1" anchor="t" anchorCtr="0" compatLnSpc="1">
            <a:prstTxWarp prst="textNoShape">
              <a:avLst/>
            </a:prstTxWarp>
          </a:bodyPr>
          <a:lstStyle/>
          <a:p>
            <a:pPr defTabSz="914004"/>
            <a:endParaRPr lang="en-US" sz="1600" dirty="0">
              <a:gradFill>
                <a:gsLst>
                  <a:gs pos="1250">
                    <a:srgbClr val="FFFFFF"/>
                  </a:gs>
                  <a:gs pos="100000">
                    <a:srgbClr val="FFFFFF"/>
                  </a:gs>
                </a:gsLst>
                <a:lin ang="5400000" scaled="0"/>
              </a:gradFill>
            </a:endParaRPr>
          </a:p>
        </p:txBody>
      </p:sp>
      <p:sp>
        <p:nvSpPr>
          <p:cNvPr id="86" name="Freeform 25"/>
          <p:cNvSpPr>
            <a:spLocks noChangeAspect="1" noEditPoints="1"/>
          </p:cNvSpPr>
          <p:nvPr/>
        </p:nvSpPr>
        <p:spPr bwMode="black">
          <a:xfrm>
            <a:off x="9236987" y="4872246"/>
            <a:ext cx="435266" cy="370617"/>
          </a:xfrm>
          <a:custGeom>
            <a:avLst/>
            <a:gdLst>
              <a:gd name="T0" fmla="*/ 300 w 300"/>
              <a:gd name="T1" fmla="*/ 201 h 255"/>
              <a:gd name="T2" fmla="*/ 288 w 300"/>
              <a:gd name="T3" fmla="*/ 210 h 255"/>
              <a:gd name="T4" fmla="*/ 285 w 300"/>
              <a:gd name="T5" fmla="*/ 214 h 255"/>
              <a:gd name="T6" fmla="*/ 266 w 300"/>
              <a:gd name="T7" fmla="*/ 230 h 255"/>
              <a:gd name="T8" fmla="*/ 229 w 300"/>
              <a:gd name="T9" fmla="*/ 245 h 255"/>
              <a:gd name="T10" fmla="*/ 169 w 300"/>
              <a:gd name="T11" fmla="*/ 253 h 255"/>
              <a:gd name="T12" fmla="*/ 47 w 300"/>
              <a:gd name="T13" fmla="*/ 231 h 255"/>
              <a:gd name="T14" fmla="*/ 47 w 300"/>
              <a:gd name="T15" fmla="*/ 186 h 255"/>
              <a:gd name="T16" fmla="*/ 89 w 300"/>
              <a:gd name="T17" fmla="*/ 168 h 255"/>
              <a:gd name="T18" fmla="*/ 130 w 300"/>
              <a:gd name="T19" fmla="*/ 171 h 255"/>
              <a:gd name="T20" fmla="*/ 163 w 300"/>
              <a:gd name="T21" fmla="*/ 174 h 255"/>
              <a:gd name="T22" fmla="*/ 198 w 300"/>
              <a:gd name="T23" fmla="*/ 169 h 255"/>
              <a:gd name="T24" fmla="*/ 219 w 300"/>
              <a:gd name="T25" fmla="*/ 182 h 255"/>
              <a:gd name="T26" fmla="*/ 201 w 300"/>
              <a:gd name="T27" fmla="*/ 195 h 255"/>
              <a:gd name="T28" fmla="*/ 174 w 300"/>
              <a:gd name="T29" fmla="*/ 194 h 255"/>
              <a:gd name="T30" fmla="*/ 144 w 300"/>
              <a:gd name="T31" fmla="*/ 202 h 255"/>
              <a:gd name="T32" fmla="*/ 177 w 300"/>
              <a:gd name="T33" fmla="*/ 217 h 255"/>
              <a:gd name="T34" fmla="*/ 223 w 300"/>
              <a:gd name="T35" fmla="*/ 218 h 255"/>
              <a:gd name="T36" fmla="*/ 255 w 300"/>
              <a:gd name="T37" fmla="*/ 209 h 255"/>
              <a:gd name="T38" fmla="*/ 287 w 300"/>
              <a:gd name="T39" fmla="*/ 193 h 255"/>
              <a:gd name="T40" fmla="*/ 300 w 300"/>
              <a:gd name="T41" fmla="*/ 201 h 255"/>
              <a:gd name="T42" fmla="*/ 34 w 300"/>
              <a:gd name="T43" fmla="*/ 173 h 255"/>
              <a:gd name="T44" fmla="*/ 0 w 300"/>
              <a:gd name="T45" fmla="*/ 173 h 255"/>
              <a:gd name="T46" fmla="*/ 0 w 300"/>
              <a:gd name="T47" fmla="*/ 240 h 255"/>
              <a:gd name="T48" fmla="*/ 34 w 300"/>
              <a:gd name="T49" fmla="*/ 240 h 255"/>
              <a:gd name="T50" fmla="*/ 39 w 300"/>
              <a:gd name="T51" fmla="*/ 235 h 255"/>
              <a:gd name="T52" fmla="*/ 39 w 300"/>
              <a:gd name="T53" fmla="*/ 177 h 255"/>
              <a:gd name="T54" fmla="*/ 34 w 300"/>
              <a:gd name="T55" fmla="*/ 173 h 255"/>
              <a:gd name="T56" fmla="*/ 246 w 300"/>
              <a:gd name="T57" fmla="*/ 24 h 255"/>
              <a:gd name="T58" fmla="*/ 246 w 300"/>
              <a:gd name="T59" fmla="*/ 147 h 255"/>
              <a:gd name="T60" fmla="*/ 123 w 300"/>
              <a:gd name="T61" fmla="*/ 147 h 255"/>
              <a:gd name="T62" fmla="*/ 123 w 300"/>
              <a:gd name="T63" fmla="*/ 122 h 255"/>
              <a:gd name="T64" fmla="*/ 99 w 300"/>
              <a:gd name="T65" fmla="*/ 122 h 255"/>
              <a:gd name="T66" fmla="*/ 99 w 300"/>
              <a:gd name="T67" fmla="*/ 0 h 255"/>
              <a:gd name="T68" fmla="*/ 221 w 300"/>
              <a:gd name="T69" fmla="*/ 0 h 255"/>
              <a:gd name="T70" fmla="*/ 221 w 300"/>
              <a:gd name="T71" fmla="*/ 24 h 255"/>
              <a:gd name="T72" fmla="*/ 246 w 300"/>
              <a:gd name="T73" fmla="*/ 24 h 255"/>
              <a:gd name="T74" fmla="*/ 123 w 300"/>
              <a:gd name="T75" fmla="*/ 116 h 255"/>
              <a:gd name="T76" fmla="*/ 123 w 300"/>
              <a:gd name="T77" fmla="*/ 24 h 255"/>
              <a:gd name="T78" fmla="*/ 215 w 300"/>
              <a:gd name="T79" fmla="*/ 24 h 255"/>
              <a:gd name="T80" fmla="*/ 215 w 300"/>
              <a:gd name="T81" fmla="*/ 6 h 255"/>
              <a:gd name="T82" fmla="*/ 105 w 300"/>
              <a:gd name="T83" fmla="*/ 6 h 255"/>
              <a:gd name="T84" fmla="*/ 105 w 300"/>
              <a:gd name="T85" fmla="*/ 116 h 255"/>
              <a:gd name="T86" fmla="*/ 123 w 300"/>
              <a:gd name="T87" fmla="*/ 116 h 255"/>
              <a:gd name="T88" fmla="*/ 224 w 300"/>
              <a:gd name="T89" fmla="*/ 85 h 255"/>
              <a:gd name="T90" fmla="*/ 183 w 300"/>
              <a:gd name="T91" fmla="*/ 56 h 255"/>
              <a:gd name="T92" fmla="*/ 183 w 300"/>
              <a:gd name="T93" fmla="*/ 76 h 255"/>
              <a:gd name="T94" fmla="*/ 145 w 300"/>
              <a:gd name="T95" fmla="*/ 76 h 255"/>
              <a:gd name="T96" fmla="*/ 145 w 300"/>
              <a:gd name="T97" fmla="*/ 94 h 255"/>
              <a:gd name="T98" fmla="*/ 183 w 300"/>
              <a:gd name="T99" fmla="*/ 94 h 255"/>
              <a:gd name="T100" fmla="*/ 183 w 300"/>
              <a:gd name="T101" fmla="*/ 115 h 255"/>
              <a:gd name="T102" fmla="*/ 224 w 300"/>
              <a:gd name="T103" fmla="*/ 85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00" h="255">
                <a:moveTo>
                  <a:pt x="300" y="201"/>
                </a:moveTo>
                <a:cubicBezTo>
                  <a:pt x="300" y="201"/>
                  <a:pt x="299" y="202"/>
                  <a:pt x="288" y="210"/>
                </a:cubicBezTo>
                <a:cubicBezTo>
                  <a:pt x="288" y="210"/>
                  <a:pt x="286" y="214"/>
                  <a:pt x="285" y="214"/>
                </a:cubicBezTo>
                <a:cubicBezTo>
                  <a:pt x="280" y="218"/>
                  <a:pt x="275" y="223"/>
                  <a:pt x="266" y="230"/>
                </a:cubicBezTo>
                <a:cubicBezTo>
                  <a:pt x="257" y="231"/>
                  <a:pt x="238" y="240"/>
                  <a:pt x="229" y="245"/>
                </a:cubicBezTo>
                <a:cubicBezTo>
                  <a:pt x="212" y="244"/>
                  <a:pt x="187" y="248"/>
                  <a:pt x="169" y="253"/>
                </a:cubicBezTo>
                <a:cubicBezTo>
                  <a:pt x="143" y="249"/>
                  <a:pt x="140" y="255"/>
                  <a:pt x="47" y="231"/>
                </a:cubicBezTo>
                <a:cubicBezTo>
                  <a:pt x="47" y="231"/>
                  <a:pt x="47" y="194"/>
                  <a:pt x="47" y="186"/>
                </a:cubicBezTo>
                <a:cubicBezTo>
                  <a:pt x="64" y="182"/>
                  <a:pt x="69" y="171"/>
                  <a:pt x="89" y="168"/>
                </a:cubicBezTo>
                <a:cubicBezTo>
                  <a:pt x="103" y="166"/>
                  <a:pt x="116" y="167"/>
                  <a:pt x="130" y="171"/>
                </a:cubicBezTo>
                <a:cubicBezTo>
                  <a:pt x="139" y="174"/>
                  <a:pt x="148" y="176"/>
                  <a:pt x="163" y="174"/>
                </a:cubicBezTo>
                <a:cubicBezTo>
                  <a:pt x="176" y="173"/>
                  <a:pt x="181" y="169"/>
                  <a:pt x="198" y="169"/>
                </a:cubicBezTo>
                <a:cubicBezTo>
                  <a:pt x="209" y="169"/>
                  <a:pt x="220" y="176"/>
                  <a:pt x="219" y="182"/>
                </a:cubicBezTo>
                <a:cubicBezTo>
                  <a:pt x="219" y="188"/>
                  <a:pt x="208" y="194"/>
                  <a:pt x="201" y="195"/>
                </a:cubicBezTo>
                <a:cubicBezTo>
                  <a:pt x="185" y="195"/>
                  <a:pt x="189" y="194"/>
                  <a:pt x="174" y="194"/>
                </a:cubicBezTo>
                <a:cubicBezTo>
                  <a:pt x="156" y="194"/>
                  <a:pt x="155" y="197"/>
                  <a:pt x="144" y="202"/>
                </a:cubicBezTo>
                <a:cubicBezTo>
                  <a:pt x="155" y="205"/>
                  <a:pt x="162" y="209"/>
                  <a:pt x="177" y="217"/>
                </a:cubicBezTo>
                <a:cubicBezTo>
                  <a:pt x="193" y="215"/>
                  <a:pt x="209" y="217"/>
                  <a:pt x="223" y="218"/>
                </a:cubicBezTo>
                <a:cubicBezTo>
                  <a:pt x="235" y="215"/>
                  <a:pt x="241" y="210"/>
                  <a:pt x="255" y="209"/>
                </a:cubicBezTo>
                <a:cubicBezTo>
                  <a:pt x="264" y="202"/>
                  <a:pt x="276" y="191"/>
                  <a:pt x="287" y="193"/>
                </a:cubicBezTo>
                <a:cubicBezTo>
                  <a:pt x="293" y="194"/>
                  <a:pt x="300" y="201"/>
                  <a:pt x="300" y="201"/>
                </a:cubicBezTo>
                <a:close/>
                <a:moveTo>
                  <a:pt x="34" y="173"/>
                </a:moveTo>
                <a:cubicBezTo>
                  <a:pt x="0" y="173"/>
                  <a:pt x="0" y="173"/>
                  <a:pt x="0" y="173"/>
                </a:cubicBezTo>
                <a:cubicBezTo>
                  <a:pt x="0" y="240"/>
                  <a:pt x="0" y="240"/>
                  <a:pt x="0" y="240"/>
                </a:cubicBezTo>
                <a:cubicBezTo>
                  <a:pt x="34" y="240"/>
                  <a:pt x="34" y="240"/>
                  <a:pt x="34" y="240"/>
                </a:cubicBezTo>
                <a:cubicBezTo>
                  <a:pt x="37" y="240"/>
                  <a:pt x="39" y="238"/>
                  <a:pt x="39" y="235"/>
                </a:cubicBezTo>
                <a:cubicBezTo>
                  <a:pt x="39" y="177"/>
                  <a:pt x="39" y="177"/>
                  <a:pt x="39" y="177"/>
                </a:cubicBezTo>
                <a:cubicBezTo>
                  <a:pt x="39" y="175"/>
                  <a:pt x="37" y="173"/>
                  <a:pt x="34" y="173"/>
                </a:cubicBezTo>
                <a:close/>
                <a:moveTo>
                  <a:pt x="246" y="24"/>
                </a:moveTo>
                <a:cubicBezTo>
                  <a:pt x="246" y="147"/>
                  <a:pt x="246" y="147"/>
                  <a:pt x="246" y="147"/>
                </a:cubicBezTo>
                <a:cubicBezTo>
                  <a:pt x="123" y="147"/>
                  <a:pt x="123" y="147"/>
                  <a:pt x="123" y="147"/>
                </a:cubicBezTo>
                <a:cubicBezTo>
                  <a:pt x="123" y="122"/>
                  <a:pt x="123" y="122"/>
                  <a:pt x="123" y="122"/>
                </a:cubicBezTo>
                <a:cubicBezTo>
                  <a:pt x="99" y="122"/>
                  <a:pt x="99" y="122"/>
                  <a:pt x="99" y="122"/>
                </a:cubicBezTo>
                <a:cubicBezTo>
                  <a:pt x="99" y="0"/>
                  <a:pt x="99" y="0"/>
                  <a:pt x="99" y="0"/>
                </a:cubicBezTo>
                <a:cubicBezTo>
                  <a:pt x="221" y="0"/>
                  <a:pt x="221" y="0"/>
                  <a:pt x="221" y="0"/>
                </a:cubicBezTo>
                <a:cubicBezTo>
                  <a:pt x="221" y="24"/>
                  <a:pt x="221" y="24"/>
                  <a:pt x="221" y="24"/>
                </a:cubicBezTo>
                <a:lnTo>
                  <a:pt x="246" y="24"/>
                </a:lnTo>
                <a:close/>
                <a:moveTo>
                  <a:pt x="123" y="116"/>
                </a:moveTo>
                <a:cubicBezTo>
                  <a:pt x="123" y="24"/>
                  <a:pt x="123" y="24"/>
                  <a:pt x="123" y="24"/>
                </a:cubicBezTo>
                <a:cubicBezTo>
                  <a:pt x="215" y="24"/>
                  <a:pt x="215" y="24"/>
                  <a:pt x="215" y="24"/>
                </a:cubicBezTo>
                <a:cubicBezTo>
                  <a:pt x="215" y="6"/>
                  <a:pt x="215" y="6"/>
                  <a:pt x="215" y="6"/>
                </a:cubicBezTo>
                <a:cubicBezTo>
                  <a:pt x="105" y="6"/>
                  <a:pt x="105" y="6"/>
                  <a:pt x="105" y="6"/>
                </a:cubicBezTo>
                <a:cubicBezTo>
                  <a:pt x="105" y="116"/>
                  <a:pt x="105" y="116"/>
                  <a:pt x="105" y="116"/>
                </a:cubicBezTo>
                <a:lnTo>
                  <a:pt x="123" y="116"/>
                </a:lnTo>
                <a:close/>
                <a:moveTo>
                  <a:pt x="224" y="85"/>
                </a:moveTo>
                <a:cubicBezTo>
                  <a:pt x="183" y="56"/>
                  <a:pt x="183" y="56"/>
                  <a:pt x="183" y="56"/>
                </a:cubicBezTo>
                <a:cubicBezTo>
                  <a:pt x="183" y="76"/>
                  <a:pt x="183" y="76"/>
                  <a:pt x="183" y="76"/>
                </a:cubicBezTo>
                <a:cubicBezTo>
                  <a:pt x="145" y="76"/>
                  <a:pt x="145" y="76"/>
                  <a:pt x="145" y="76"/>
                </a:cubicBezTo>
                <a:cubicBezTo>
                  <a:pt x="145" y="94"/>
                  <a:pt x="145" y="94"/>
                  <a:pt x="145" y="94"/>
                </a:cubicBezTo>
                <a:cubicBezTo>
                  <a:pt x="183" y="94"/>
                  <a:pt x="183" y="94"/>
                  <a:pt x="183" y="94"/>
                </a:cubicBezTo>
                <a:cubicBezTo>
                  <a:pt x="183" y="115"/>
                  <a:pt x="183" y="115"/>
                  <a:pt x="183" y="115"/>
                </a:cubicBezTo>
                <a:lnTo>
                  <a:pt x="224" y="85"/>
                </a:lnTo>
                <a:close/>
              </a:path>
            </a:pathLst>
          </a:custGeom>
          <a:solidFill>
            <a:schemeClr val="bg1"/>
          </a:solidFill>
          <a:ln>
            <a:noFill/>
          </a:ln>
        </p:spPr>
        <p:txBody>
          <a:bodyPr vert="horz" wrap="square" lIns="80655" tIns="40328" rIns="80655" bIns="40328" numCol="1" anchor="t" anchorCtr="0" compatLnSpc="1">
            <a:prstTxWarp prst="textNoShape">
              <a:avLst/>
            </a:prstTxWarp>
          </a:bodyPr>
          <a:lstStyle/>
          <a:p>
            <a:pPr defTabSz="914004"/>
            <a:endParaRPr lang="en-US" sz="1600" dirty="0">
              <a:gradFill>
                <a:gsLst>
                  <a:gs pos="1250">
                    <a:srgbClr val="FFFFFF"/>
                  </a:gs>
                  <a:gs pos="100000">
                    <a:srgbClr val="FFFFFF"/>
                  </a:gs>
                </a:gsLst>
                <a:lin ang="5400000" scaled="0"/>
              </a:gradFill>
            </a:endParaRPr>
          </a:p>
        </p:txBody>
      </p:sp>
      <p:sp>
        <p:nvSpPr>
          <p:cNvPr id="87" name="Freeform 9"/>
          <p:cNvSpPr>
            <a:spLocks noEditPoints="1"/>
          </p:cNvSpPr>
          <p:nvPr/>
        </p:nvSpPr>
        <p:spPr bwMode="auto">
          <a:xfrm>
            <a:off x="456314" y="4932895"/>
            <a:ext cx="412114" cy="265542"/>
          </a:xfrm>
          <a:custGeom>
            <a:avLst/>
            <a:gdLst>
              <a:gd name="T0" fmla="*/ 2219 w 2399"/>
              <a:gd name="T1" fmla="*/ 0 h 1545"/>
              <a:gd name="T2" fmla="*/ 179 w 2399"/>
              <a:gd name="T3" fmla="*/ 0 h 1545"/>
              <a:gd name="T4" fmla="*/ 0 w 2399"/>
              <a:gd name="T5" fmla="*/ 179 h 1545"/>
              <a:gd name="T6" fmla="*/ 0 w 2399"/>
              <a:gd name="T7" fmla="*/ 1365 h 1545"/>
              <a:gd name="T8" fmla="*/ 179 w 2399"/>
              <a:gd name="T9" fmla="*/ 1545 h 1545"/>
              <a:gd name="T10" fmla="*/ 2219 w 2399"/>
              <a:gd name="T11" fmla="*/ 1545 h 1545"/>
              <a:gd name="T12" fmla="*/ 2399 w 2399"/>
              <a:gd name="T13" fmla="*/ 1365 h 1545"/>
              <a:gd name="T14" fmla="*/ 2399 w 2399"/>
              <a:gd name="T15" fmla="*/ 179 h 1545"/>
              <a:gd name="T16" fmla="*/ 2219 w 2399"/>
              <a:gd name="T17" fmla="*/ 0 h 1545"/>
              <a:gd name="T18" fmla="*/ 179 w 2399"/>
              <a:gd name="T19" fmla="*/ 107 h 1545"/>
              <a:gd name="T20" fmla="*/ 2219 w 2399"/>
              <a:gd name="T21" fmla="*/ 107 h 1545"/>
              <a:gd name="T22" fmla="*/ 2291 w 2399"/>
              <a:gd name="T23" fmla="*/ 179 h 1545"/>
              <a:gd name="T24" fmla="*/ 2291 w 2399"/>
              <a:gd name="T25" fmla="*/ 377 h 1545"/>
              <a:gd name="T26" fmla="*/ 108 w 2399"/>
              <a:gd name="T27" fmla="*/ 377 h 1545"/>
              <a:gd name="T28" fmla="*/ 108 w 2399"/>
              <a:gd name="T29" fmla="*/ 179 h 1545"/>
              <a:gd name="T30" fmla="*/ 179 w 2399"/>
              <a:gd name="T31" fmla="*/ 107 h 1545"/>
              <a:gd name="T32" fmla="*/ 2219 w 2399"/>
              <a:gd name="T33" fmla="*/ 1437 h 1545"/>
              <a:gd name="T34" fmla="*/ 179 w 2399"/>
              <a:gd name="T35" fmla="*/ 1437 h 1545"/>
              <a:gd name="T36" fmla="*/ 108 w 2399"/>
              <a:gd name="T37" fmla="*/ 1365 h 1545"/>
              <a:gd name="T38" fmla="*/ 108 w 2399"/>
              <a:gd name="T39" fmla="*/ 772 h 1545"/>
              <a:gd name="T40" fmla="*/ 2291 w 2399"/>
              <a:gd name="T41" fmla="*/ 772 h 1545"/>
              <a:gd name="T42" fmla="*/ 2291 w 2399"/>
              <a:gd name="T43" fmla="*/ 1365 h 1545"/>
              <a:gd name="T44" fmla="*/ 2219 w 2399"/>
              <a:gd name="T45" fmla="*/ 1437 h 1545"/>
              <a:gd name="T46" fmla="*/ 196 w 2399"/>
              <a:gd name="T47" fmla="*/ 1159 h 1545"/>
              <a:gd name="T48" fmla="*/ 196 w 2399"/>
              <a:gd name="T49" fmla="*/ 1253 h 1545"/>
              <a:gd name="T50" fmla="*/ 488 w 2399"/>
              <a:gd name="T51" fmla="*/ 1253 h 1545"/>
              <a:gd name="T52" fmla="*/ 488 w 2399"/>
              <a:gd name="T53" fmla="*/ 1159 h 1545"/>
              <a:gd name="T54" fmla="*/ 196 w 2399"/>
              <a:gd name="T55" fmla="*/ 1159 h 1545"/>
              <a:gd name="T56" fmla="*/ 582 w 2399"/>
              <a:gd name="T57" fmla="*/ 1159 h 1545"/>
              <a:gd name="T58" fmla="*/ 582 w 2399"/>
              <a:gd name="T59" fmla="*/ 1253 h 1545"/>
              <a:gd name="T60" fmla="*/ 1199 w 2399"/>
              <a:gd name="T61" fmla="*/ 1253 h 1545"/>
              <a:gd name="T62" fmla="*/ 1199 w 2399"/>
              <a:gd name="T63" fmla="*/ 1159 h 1545"/>
              <a:gd name="T64" fmla="*/ 582 w 2399"/>
              <a:gd name="T65" fmla="*/ 1159 h 15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399" h="1545">
                <a:moveTo>
                  <a:pt x="2219" y="0"/>
                </a:moveTo>
                <a:cubicBezTo>
                  <a:pt x="179" y="0"/>
                  <a:pt x="179" y="0"/>
                  <a:pt x="179" y="0"/>
                </a:cubicBezTo>
                <a:cubicBezTo>
                  <a:pt x="78" y="0"/>
                  <a:pt x="0" y="83"/>
                  <a:pt x="0" y="179"/>
                </a:cubicBezTo>
                <a:cubicBezTo>
                  <a:pt x="0" y="1365"/>
                  <a:pt x="0" y="1365"/>
                  <a:pt x="0" y="1365"/>
                </a:cubicBezTo>
                <a:cubicBezTo>
                  <a:pt x="0" y="1461"/>
                  <a:pt x="78" y="1545"/>
                  <a:pt x="179" y="1545"/>
                </a:cubicBezTo>
                <a:cubicBezTo>
                  <a:pt x="2219" y="1545"/>
                  <a:pt x="2219" y="1545"/>
                  <a:pt x="2219" y="1545"/>
                </a:cubicBezTo>
                <a:cubicBezTo>
                  <a:pt x="2321" y="1545"/>
                  <a:pt x="2399" y="1461"/>
                  <a:pt x="2399" y="1365"/>
                </a:cubicBezTo>
                <a:cubicBezTo>
                  <a:pt x="2399" y="179"/>
                  <a:pt x="2399" y="179"/>
                  <a:pt x="2399" y="179"/>
                </a:cubicBezTo>
                <a:cubicBezTo>
                  <a:pt x="2399" y="83"/>
                  <a:pt x="2321" y="0"/>
                  <a:pt x="2219" y="0"/>
                </a:cubicBezTo>
                <a:close/>
                <a:moveTo>
                  <a:pt x="179" y="107"/>
                </a:moveTo>
                <a:cubicBezTo>
                  <a:pt x="2219" y="107"/>
                  <a:pt x="2219" y="107"/>
                  <a:pt x="2219" y="107"/>
                </a:cubicBezTo>
                <a:cubicBezTo>
                  <a:pt x="2261" y="107"/>
                  <a:pt x="2291" y="143"/>
                  <a:pt x="2291" y="179"/>
                </a:cubicBezTo>
                <a:cubicBezTo>
                  <a:pt x="2291" y="377"/>
                  <a:pt x="2291" y="377"/>
                  <a:pt x="2291" y="377"/>
                </a:cubicBezTo>
                <a:cubicBezTo>
                  <a:pt x="108" y="377"/>
                  <a:pt x="108" y="377"/>
                  <a:pt x="108" y="377"/>
                </a:cubicBezTo>
                <a:cubicBezTo>
                  <a:pt x="108" y="179"/>
                  <a:pt x="108" y="179"/>
                  <a:pt x="108" y="179"/>
                </a:cubicBezTo>
                <a:cubicBezTo>
                  <a:pt x="108" y="143"/>
                  <a:pt x="138" y="107"/>
                  <a:pt x="179" y="107"/>
                </a:cubicBezTo>
                <a:close/>
                <a:moveTo>
                  <a:pt x="2219" y="1437"/>
                </a:moveTo>
                <a:cubicBezTo>
                  <a:pt x="179" y="1437"/>
                  <a:pt x="179" y="1437"/>
                  <a:pt x="179" y="1437"/>
                </a:cubicBezTo>
                <a:cubicBezTo>
                  <a:pt x="138" y="1437"/>
                  <a:pt x="108" y="1401"/>
                  <a:pt x="108" y="1365"/>
                </a:cubicBezTo>
                <a:cubicBezTo>
                  <a:pt x="108" y="772"/>
                  <a:pt x="108" y="772"/>
                  <a:pt x="108" y="772"/>
                </a:cubicBezTo>
                <a:cubicBezTo>
                  <a:pt x="2291" y="772"/>
                  <a:pt x="2291" y="772"/>
                  <a:pt x="2291" y="772"/>
                </a:cubicBezTo>
                <a:cubicBezTo>
                  <a:pt x="2291" y="1365"/>
                  <a:pt x="2291" y="1365"/>
                  <a:pt x="2291" y="1365"/>
                </a:cubicBezTo>
                <a:cubicBezTo>
                  <a:pt x="2291" y="1401"/>
                  <a:pt x="2261" y="1437"/>
                  <a:pt x="2219" y="1437"/>
                </a:cubicBezTo>
                <a:close/>
                <a:moveTo>
                  <a:pt x="196" y="1159"/>
                </a:moveTo>
                <a:cubicBezTo>
                  <a:pt x="196" y="1253"/>
                  <a:pt x="196" y="1253"/>
                  <a:pt x="196" y="1253"/>
                </a:cubicBezTo>
                <a:cubicBezTo>
                  <a:pt x="488" y="1253"/>
                  <a:pt x="488" y="1253"/>
                  <a:pt x="488" y="1253"/>
                </a:cubicBezTo>
                <a:cubicBezTo>
                  <a:pt x="488" y="1159"/>
                  <a:pt x="488" y="1159"/>
                  <a:pt x="488" y="1159"/>
                </a:cubicBezTo>
                <a:cubicBezTo>
                  <a:pt x="196" y="1159"/>
                  <a:pt x="196" y="1159"/>
                  <a:pt x="196" y="1159"/>
                </a:cubicBezTo>
                <a:close/>
                <a:moveTo>
                  <a:pt x="582" y="1159"/>
                </a:moveTo>
                <a:cubicBezTo>
                  <a:pt x="582" y="1253"/>
                  <a:pt x="582" y="1253"/>
                  <a:pt x="582" y="1253"/>
                </a:cubicBezTo>
                <a:cubicBezTo>
                  <a:pt x="1199" y="1253"/>
                  <a:pt x="1199" y="1253"/>
                  <a:pt x="1199" y="1253"/>
                </a:cubicBezTo>
                <a:cubicBezTo>
                  <a:pt x="1199" y="1159"/>
                  <a:pt x="1199" y="1159"/>
                  <a:pt x="1199" y="1159"/>
                </a:cubicBezTo>
                <a:cubicBezTo>
                  <a:pt x="582" y="1159"/>
                  <a:pt x="582" y="1159"/>
                  <a:pt x="582" y="1159"/>
                </a:cubicBezTo>
                <a:close/>
              </a:path>
            </a:pathLst>
          </a:custGeom>
          <a:solidFill>
            <a:schemeClr val="bg1"/>
          </a:solidFill>
          <a:ln>
            <a:noFill/>
          </a:ln>
        </p:spPr>
        <p:txBody>
          <a:bodyPr vert="horz" wrap="square" lIns="89606" tIns="44804" rIns="89606" bIns="44804" numCol="1" anchor="t" anchorCtr="0" compatLnSpc="1">
            <a:prstTxWarp prst="textNoShape">
              <a:avLst/>
            </a:prstTxWarp>
          </a:bodyPr>
          <a:lstStyle/>
          <a:p>
            <a:pPr defTabSz="914004"/>
            <a:endParaRPr lang="en-US" sz="1600" dirty="0">
              <a:gradFill>
                <a:gsLst>
                  <a:gs pos="1250">
                    <a:srgbClr val="FFFFFF"/>
                  </a:gs>
                  <a:gs pos="100000">
                    <a:srgbClr val="FFFFFF"/>
                  </a:gs>
                </a:gsLst>
                <a:lin ang="5400000" scaled="0"/>
              </a:gradFill>
            </a:endParaRPr>
          </a:p>
        </p:txBody>
      </p:sp>
      <p:grpSp>
        <p:nvGrpSpPr>
          <p:cNvPr id="112" name="Group 111"/>
          <p:cNvGrpSpPr/>
          <p:nvPr/>
        </p:nvGrpSpPr>
        <p:grpSpPr>
          <a:xfrm>
            <a:off x="9236989" y="3414456"/>
            <a:ext cx="320091" cy="370855"/>
            <a:chOff x="5394326" y="4936834"/>
            <a:chExt cx="720725" cy="835025"/>
          </a:xfrm>
          <a:solidFill>
            <a:schemeClr val="bg1"/>
          </a:solidFill>
        </p:grpSpPr>
        <p:sp>
          <p:nvSpPr>
            <p:cNvPr id="113" name="Freeform 17"/>
            <p:cNvSpPr>
              <a:spLocks noEditPoints="1"/>
            </p:cNvSpPr>
            <p:nvPr/>
          </p:nvSpPr>
          <p:spPr bwMode="auto">
            <a:xfrm>
              <a:off x="5394326" y="4936834"/>
              <a:ext cx="460375" cy="835025"/>
            </a:xfrm>
            <a:custGeom>
              <a:avLst/>
              <a:gdLst>
                <a:gd name="T0" fmla="*/ 196 w 440"/>
                <a:gd name="T1" fmla="*/ 576 h 796"/>
                <a:gd name="T2" fmla="*/ 178 w 440"/>
                <a:gd name="T3" fmla="*/ 490 h 796"/>
                <a:gd name="T4" fmla="*/ 206 w 440"/>
                <a:gd name="T5" fmla="*/ 472 h 796"/>
                <a:gd name="T6" fmla="*/ 207 w 440"/>
                <a:gd name="T7" fmla="*/ 423 h 796"/>
                <a:gd name="T8" fmla="*/ 178 w 440"/>
                <a:gd name="T9" fmla="*/ 405 h 796"/>
                <a:gd name="T10" fmla="*/ 196 w 440"/>
                <a:gd name="T11" fmla="*/ 320 h 796"/>
                <a:gd name="T12" fmla="*/ 262 w 440"/>
                <a:gd name="T13" fmla="*/ 337 h 796"/>
                <a:gd name="T14" fmla="*/ 312 w 440"/>
                <a:gd name="T15" fmla="*/ 379 h 796"/>
                <a:gd name="T16" fmla="*/ 330 w 440"/>
                <a:gd name="T17" fmla="*/ 320 h 796"/>
                <a:gd name="T18" fmla="*/ 395 w 440"/>
                <a:gd name="T19" fmla="*/ 337 h 796"/>
                <a:gd name="T20" fmla="*/ 440 w 440"/>
                <a:gd name="T21" fmla="*/ 379 h 796"/>
                <a:gd name="T22" fmla="*/ 422 w 440"/>
                <a:gd name="T23" fmla="*/ 0 h 796"/>
                <a:gd name="T24" fmla="*/ 0 w 440"/>
                <a:gd name="T25" fmla="*/ 18 h 796"/>
                <a:gd name="T26" fmla="*/ 0 w 440"/>
                <a:gd name="T27" fmla="*/ 623 h 796"/>
                <a:gd name="T28" fmla="*/ 0 w 440"/>
                <a:gd name="T29" fmla="*/ 778 h 796"/>
                <a:gd name="T30" fmla="*/ 206 w 440"/>
                <a:gd name="T31" fmla="*/ 796 h 796"/>
                <a:gd name="T32" fmla="*/ 312 w 440"/>
                <a:gd name="T33" fmla="*/ 63 h 796"/>
                <a:gd name="T34" fmla="*/ 378 w 440"/>
                <a:gd name="T35" fmla="*/ 45 h 796"/>
                <a:gd name="T36" fmla="*/ 395 w 440"/>
                <a:gd name="T37" fmla="*/ 130 h 796"/>
                <a:gd name="T38" fmla="*/ 330 w 440"/>
                <a:gd name="T39" fmla="*/ 148 h 796"/>
                <a:gd name="T40" fmla="*/ 312 w 440"/>
                <a:gd name="T41" fmla="*/ 63 h 796"/>
                <a:gd name="T42" fmla="*/ 330 w 440"/>
                <a:gd name="T43" fmla="*/ 180 h 796"/>
                <a:gd name="T44" fmla="*/ 395 w 440"/>
                <a:gd name="T45" fmla="*/ 198 h 796"/>
                <a:gd name="T46" fmla="*/ 378 w 440"/>
                <a:gd name="T47" fmla="*/ 283 h 796"/>
                <a:gd name="T48" fmla="*/ 312 w 440"/>
                <a:gd name="T49" fmla="*/ 266 h 796"/>
                <a:gd name="T50" fmla="*/ 178 w 440"/>
                <a:gd name="T51" fmla="*/ 63 h 796"/>
                <a:gd name="T52" fmla="*/ 244 w 440"/>
                <a:gd name="T53" fmla="*/ 45 h 796"/>
                <a:gd name="T54" fmla="*/ 262 w 440"/>
                <a:gd name="T55" fmla="*/ 130 h 796"/>
                <a:gd name="T56" fmla="*/ 196 w 440"/>
                <a:gd name="T57" fmla="*/ 148 h 796"/>
                <a:gd name="T58" fmla="*/ 178 w 440"/>
                <a:gd name="T59" fmla="*/ 63 h 796"/>
                <a:gd name="T60" fmla="*/ 196 w 440"/>
                <a:gd name="T61" fmla="*/ 180 h 796"/>
                <a:gd name="T62" fmla="*/ 262 w 440"/>
                <a:gd name="T63" fmla="*/ 198 h 796"/>
                <a:gd name="T64" fmla="*/ 244 w 440"/>
                <a:gd name="T65" fmla="*/ 283 h 796"/>
                <a:gd name="T66" fmla="*/ 178 w 440"/>
                <a:gd name="T67" fmla="*/ 266 h 796"/>
                <a:gd name="T68" fmla="*/ 131 w 440"/>
                <a:gd name="T69" fmla="*/ 558 h 796"/>
                <a:gd name="T70" fmla="*/ 65 w 440"/>
                <a:gd name="T71" fmla="*/ 576 h 796"/>
                <a:gd name="T72" fmla="*/ 47 w 440"/>
                <a:gd name="T73" fmla="*/ 490 h 796"/>
                <a:gd name="T74" fmla="*/ 113 w 440"/>
                <a:gd name="T75" fmla="*/ 472 h 796"/>
                <a:gd name="T76" fmla="*/ 131 w 440"/>
                <a:gd name="T77" fmla="*/ 558 h 796"/>
                <a:gd name="T78" fmla="*/ 113 w 440"/>
                <a:gd name="T79" fmla="*/ 423 h 796"/>
                <a:gd name="T80" fmla="*/ 47 w 440"/>
                <a:gd name="T81" fmla="*/ 405 h 796"/>
                <a:gd name="T82" fmla="*/ 65 w 440"/>
                <a:gd name="T83" fmla="*/ 320 h 796"/>
                <a:gd name="T84" fmla="*/ 131 w 440"/>
                <a:gd name="T85" fmla="*/ 337 h 796"/>
                <a:gd name="T86" fmla="*/ 131 w 440"/>
                <a:gd name="T87" fmla="*/ 266 h 796"/>
                <a:gd name="T88" fmla="*/ 65 w 440"/>
                <a:gd name="T89" fmla="*/ 283 h 796"/>
                <a:gd name="T90" fmla="*/ 47 w 440"/>
                <a:gd name="T91" fmla="*/ 198 h 796"/>
                <a:gd name="T92" fmla="*/ 113 w 440"/>
                <a:gd name="T93" fmla="*/ 180 h 796"/>
                <a:gd name="T94" fmla="*/ 131 w 440"/>
                <a:gd name="T95" fmla="*/ 266 h 796"/>
                <a:gd name="T96" fmla="*/ 113 w 440"/>
                <a:gd name="T97" fmla="*/ 148 h 796"/>
                <a:gd name="T98" fmla="*/ 47 w 440"/>
                <a:gd name="T99" fmla="*/ 130 h 796"/>
                <a:gd name="T100" fmla="*/ 65 w 440"/>
                <a:gd name="T101" fmla="*/ 45 h 796"/>
                <a:gd name="T102" fmla="*/ 131 w 440"/>
                <a:gd name="T103" fmla="*/ 63 h 7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40" h="796">
                  <a:moveTo>
                    <a:pt x="206" y="576"/>
                  </a:moveTo>
                  <a:cubicBezTo>
                    <a:pt x="196" y="576"/>
                    <a:pt x="196" y="576"/>
                    <a:pt x="196" y="576"/>
                  </a:cubicBezTo>
                  <a:cubicBezTo>
                    <a:pt x="186" y="576"/>
                    <a:pt x="178" y="568"/>
                    <a:pt x="178" y="558"/>
                  </a:cubicBezTo>
                  <a:cubicBezTo>
                    <a:pt x="178" y="490"/>
                    <a:pt x="178" y="490"/>
                    <a:pt x="178" y="490"/>
                  </a:cubicBezTo>
                  <a:cubicBezTo>
                    <a:pt x="178" y="480"/>
                    <a:pt x="186" y="472"/>
                    <a:pt x="196" y="472"/>
                  </a:cubicBezTo>
                  <a:cubicBezTo>
                    <a:pt x="206" y="472"/>
                    <a:pt x="206" y="472"/>
                    <a:pt x="206" y="472"/>
                  </a:cubicBezTo>
                  <a:cubicBezTo>
                    <a:pt x="206" y="432"/>
                    <a:pt x="206" y="432"/>
                    <a:pt x="206" y="432"/>
                  </a:cubicBezTo>
                  <a:cubicBezTo>
                    <a:pt x="206" y="429"/>
                    <a:pt x="206" y="426"/>
                    <a:pt x="207" y="423"/>
                  </a:cubicBezTo>
                  <a:cubicBezTo>
                    <a:pt x="196" y="423"/>
                    <a:pt x="196" y="423"/>
                    <a:pt x="196" y="423"/>
                  </a:cubicBezTo>
                  <a:cubicBezTo>
                    <a:pt x="186" y="423"/>
                    <a:pt x="178" y="415"/>
                    <a:pt x="178" y="405"/>
                  </a:cubicBezTo>
                  <a:cubicBezTo>
                    <a:pt x="178" y="337"/>
                    <a:pt x="178" y="337"/>
                    <a:pt x="178" y="337"/>
                  </a:cubicBezTo>
                  <a:cubicBezTo>
                    <a:pt x="178" y="328"/>
                    <a:pt x="186" y="320"/>
                    <a:pt x="196" y="320"/>
                  </a:cubicBezTo>
                  <a:cubicBezTo>
                    <a:pt x="244" y="320"/>
                    <a:pt x="244" y="320"/>
                    <a:pt x="244" y="320"/>
                  </a:cubicBezTo>
                  <a:cubicBezTo>
                    <a:pt x="254" y="320"/>
                    <a:pt x="262" y="328"/>
                    <a:pt x="262" y="337"/>
                  </a:cubicBezTo>
                  <a:cubicBezTo>
                    <a:pt x="262" y="379"/>
                    <a:pt x="262" y="379"/>
                    <a:pt x="262" y="379"/>
                  </a:cubicBezTo>
                  <a:cubicBezTo>
                    <a:pt x="312" y="379"/>
                    <a:pt x="312" y="379"/>
                    <a:pt x="312" y="379"/>
                  </a:cubicBezTo>
                  <a:cubicBezTo>
                    <a:pt x="312" y="337"/>
                    <a:pt x="312" y="337"/>
                    <a:pt x="312" y="337"/>
                  </a:cubicBezTo>
                  <a:cubicBezTo>
                    <a:pt x="312" y="328"/>
                    <a:pt x="320" y="320"/>
                    <a:pt x="330" y="320"/>
                  </a:cubicBezTo>
                  <a:cubicBezTo>
                    <a:pt x="378" y="320"/>
                    <a:pt x="378" y="320"/>
                    <a:pt x="378" y="320"/>
                  </a:cubicBezTo>
                  <a:cubicBezTo>
                    <a:pt x="387" y="320"/>
                    <a:pt x="395" y="328"/>
                    <a:pt x="395" y="337"/>
                  </a:cubicBezTo>
                  <a:cubicBezTo>
                    <a:pt x="395" y="379"/>
                    <a:pt x="395" y="379"/>
                    <a:pt x="395" y="379"/>
                  </a:cubicBezTo>
                  <a:cubicBezTo>
                    <a:pt x="440" y="379"/>
                    <a:pt x="440" y="379"/>
                    <a:pt x="440" y="379"/>
                  </a:cubicBezTo>
                  <a:cubicBezTo>
                    <a:pt x="440" y="18"/>
                    <a:pt x="440" y="18"/>
                    <a:pt x="440" y="18"/>
                  </a:cubicBezTo>
                  <a:cubicBezTo>
                    <a:pt x="440" y="8"/>
                    <a:pt x="432" y="0"/>
                    <a:pt x="422" y="0"/>
                  </a:cubicBezTo>
                  <a:cubicBezTo>
                    <a:pt x="18" y="0"/>
                    <a:pt x="18" y="0"/>
                    <a:pt x="18" y="0"/>
                  </a:cubicBezTo>
                  <a:cubicBezTo>
                    <a:pt x="8" y="0"/>
                    <a:pt x="0" y="8"/>
                    <a:pt x="0" y="18"/>
                  </a:cubicBezTo>
                  <a:cubicBezTo>
                    <a:pt x="0" y="590"/>
                    <a:pt x="0" y="590"/>
                    <a:pt x="0" y="590"/>
                  </a:cubicBezTo>
                  <a:cubicBezTo>
                    <a:pt x="0" y="599"/>
                    <a:pt x="0" y="614"/>
                    <a:pt x="0" y="623"/>
                  </a:cubicBezTo>
                  <a:cubicBezTo>
                    <a:pt x="0" y="631"/>
                    <a:pt x="0" y="646"/>
                    <a:pt x="0" y="656"/>
                  </a:cubicBezTo>
                  <a:cubicBezTo>
                    <a:pt x="0" y="778"/>
                    <a:pt x="0" y="778"/>
                    <a:pt x="0" y="778"/>
                  </a:cubicBezTo>
                  <a:cubicBezTo>
                    <a:pt x="0" y="788"/>
                    <a:pt x="8" y="796"/>
                    <a:pt x="18" y="796"/>
                  </a:cubicBezTo>
                  <a:cubicBezTo>
                    <a:pt x="206" y="796"/>
                    <a:pt x="206" y="796"/>
                    <a:pt x="206" y="796"/>
                  </a:cubicBezTo>
                  <a:lnTo>
                    <a:pt x="206" y="576"/>
                  </a:lnTo>
                  <a:close/>
                  <a:moveTo>
                    <a:pt x="312" y="63"/>
                  </a:moveTo>
                  <a:cubicBezTo>
                    <a:pt x="312" y="53"/>
                    <a:pt x="320" y="45"/>
                    <a:pt x="330" y="45"/>
                  </a:cubicBezTo>
                  <a:cubicBezTo>
                    <a:pt x="378" y="45"/>
                    <a:pt x="378" y="45"/>
                    <a:pt x="378" y="45"/>
                  </a:cubicBezTo>
                  <a:cubicBezTo>
                    <a:pt x="387" y="45"/>
                    <a:pt x="395" y="53"/>
                    <a:pt x="395" y="63"/>
                  </a:cubicBezTo>
                  <a:cubicBezTo>
                    <a:pt x="395" y="130"/>
                    <a:pt x="395" y="130"/>
                    <a:pt x="395" y="130"/>
                  </a:cubicBezTo>
                  <a:cubicBezTo>
                    <a:pt x="395" y="140"/>
                    <a:pt x="387" y="148"/>
                    <a:pt x="378" y="148"/>
                  </a:cubicBezTo>
                  <a:cubicBezTo>
                    <a:pt x="330" y="148"/>
                    <a:pt x="330" y="148"/>
                    <a:pt x="330" y="148"/>
                  </a:cubicBezTo>
                  <a:cubicBezTo>
                    <a:pt x="320" y="148"/>
                    <a:pt x="312" y="140"/>
                    <a:pt x="312" y="130"/>
                  </a:cubicBezTo>
                  <a:lnTo>
                    <a:pt x="312" y="63"/>
                  </a:lnTo>
                  <a:close/>
                  <a:moveTo>
                    <a:pt x="312" y="198"/>
                  </a:moveTo>
                  <a:cubicBezTo>
                    <a:pt x="312" y="188"/>
                    <a:pt x="320" y="180"/>
                    <a:pt x="330" y="180"/>
                  </a:cubicBezTo>
                  <a:cubicBezTo>
                    <a:pt x="378" y="180"/>
                    <a:pt x="378" y="180"/>
                    <a:pt x="378" y="180"/>
                  </a:cubicBezTo>
                  <a:cubicBezTo>
                    <a:pt x="387" y="180"/>
                    <a:pt x="395" y="188"/>
                    <a:pt x="395" y="198"/>
                  </a:cubicBezTo>
                  <a:cubicBezTo>
                    <a:pt x="395" y="266"/>
                    <a:pt x="395" y="266"/>
                    <a:pt x="395" y="266"/>
                  </a:cubicBezTo>
                  <a:cubicBezTo>
                    <a:pt x="395" y="275"/>
                    <a:pt x="387" y="283"/>
                    <a:pt x="378" y="283"/>
                  </a:cubicBezTo>
                  <a:cubicBezTo>
                    <a:pt x="330" y="283"/>
                    <a:pt x="330" y="283"/>
                    <a:pt x="330" y="283"/>
                  </a:cubicBezTo>
                  <a:cubicBezTo>
                    <a:pt x="320" y="283"/>
                    <a:pt x="312" y="275"/>
                    <a:pt x="312" y="266"/>
                  </a:cubicBezTo>
                  <a:lnTo>
                    <a:pt x="312" y="198"/>
                  </a:lnTo>
                  <a:close/>
                  <a:moveTo>
                    <a:pt x="178" y="63"/>
                  </a:moveTo>
                  <a:cubicBezTo>
                    <a:pt x="178" y="53"/>
                    <a:pt x="186" y="45"/>
                    <a:pt x="196" y="45"/>
                  </a:cubicBezTo>
                  <a:cubicBezTo>
                    <a:pt x="244" y="45"/>
                    <a:pt x="244" y="45"/>
                    <a:pt x="244" y="45"/>
                  </a:cubicBezTo>
                  <a:cubicBezTo>
                    <a:pt x="254" y="45"/>
                    <a:pt x="262" y="53"/>
                    <a:pt x="262" y="63"/>
                  </a:cubicBezTo>
                  <a:cubicBezTo>
                    <a:pt x="262" y="130"/>
                    <a:pt x="262" y="130"/>
                    <a:pt x="262" y="130"/>
                  </a:cubicBezTo>
                  <a:cubicBezTo>
                    <a:pt x="262" y="140"/>
                    <a:pt x="254" y="148"/>
                    <a:pt x="244" y="148"/>
                  </a:cubicBezTo>
                  <a:cubicBezTo>
                    <a:pt x="196" y="148"/>
                    <a:pt x="196" y="148"/>
                    <a:pt x="196" y="148"/>
                  </a:cubicBezTo>
                  <a:cubicBezTo>
                    <a:pt x="186" y="148"/>
                    <a:pt x="178" y="140"/>
                    <a:pt x="178" y="130"/>
                  </a:cubicBezTo>
                  <a:lnTo>
                    <a:pt x="178" y="63"/>
                  </a:lnTo>
                  <a:close/>
                  <a:moveTo>
                    <a:pt x="178" y="198"/>
                  </a:moveTo>
                  <a:cubicBezTo>
                    <a:pt x="178" y="188"/>
                    <a:pt x="186" y="180"/>
                    <a:pt x="196" y="180"/>
                  </a:cubicBezTo>
                  <a:cubicBezTo>
                    <a:pt x="244" y="180"/>
                    <a:pt x="244" y="180"/>
                    <a:pt x="244" y="180"/>
                  </a:cubicBezTo>
                  <a:cubicBezTo>
                    <a:pt x="254" y="180"/>
                    <a:pt x="262" y="188"/>
                    <a:pt x="262" y="198"/>
                  </a:cubicBezTo>
                  <a:cubicBezTo>
                    <a:pt x="262" y="266"/>
                    <a:pt x="262" y="266"/>
                    <a:pt x="262" y="266"/>
                  </a:cubicBezTo>
                  <a:cubicBezTo>
                    <a:pt x="262" y="275"/>
                    <a:pt x="254" y="283"/>
                    <a:pt x="244" y="283"/>
                  </a:cubicBezTo>
                  <a:cubicBezTo>
                    <a:pt x="196" y="283"/>
                    <a:pt x="196" y="283"/>
                    <a:pt x="196" y="283"/>
                  </a:cubicBezTo>
                  <a:cubicBezTo>
                    <a:pt x="186" y="283"/>
                    <a:pt x="178" y="275"/>
                    <a:pt x="178" y="266"/>
                  </a:cubicBezTo>
                  <a:lnTo>
                    <a:pt x="178" y="198"/>
                  </a:lnTo>
                  <a:close/>
                  <a:moveTo>
                    <a:pt x="131" y="558"/>
                  </a:moveTo>
                  <a:cubicBezTo>
                    <a:pt x="131" y="568"/>
                    <a:pt x="123" y="576"/>
                    <a:pt x="113" y="576"/>
                  </a:cubicBezTo>
                  <a:cubicBezTo>
                    <a:pt x="65" y="576"/>
                    <a:pt x="65" y="576"/>
                    <a:pt x="65" y="576"/>
                  </a:cubicBezTo>
                  <a:cubicBezTo>
                    <a:pt x="55" y="576"/>
                    <a:pt x="47" y="568"/>
                    <a:pt x="47" y="558"/>
                  </a:cubicBezTo>
                  <a:cubicBezTo>
                    <a:pt x="47" y="490"/>
                    <a:pt x="47" y="490"/>
                    <a:pt x="47" y="490"/>
                  </a:cubicBezTo>
                  <a:cubicBezTo>
                    <a:pt x="47" y="480"/>
                    <a:pt x="55" y="472"/>
                    <a:pt x="65" y="472"/>
                  </a:cubicBezTo>
                  <a:cubicBezTo>
                    <a:pt x="113" y="472"/>
                    <a:pt x="113" y="472"/>
                    <a:pt x="113" y="472"/>
                  </a:cubicBezTo>
                  <a:cubicBezTo>
                    <a:pt x="123" y="472"/>
                    <a:pt x="131" y="480"/>
                    <a:pt x="131" y="490"/>
                  </a:cubicBezTo>
                  <a:lnTo>
                    <a:pt x="131" y="558"/>
                  </a:lnTo>
                  <a:close/>
                  <a:moveTo>
                    <a:pt x="131" y="405"/>
                  </a:moveTo>
                  <a:cubicBezTo>
                    <a:pt x="131" y="415"/>
                    <a:pt x="123" y="423"/>
                    <a:pt x="113" y="423"/>
                  </a:cubicBezTo>
                  <a:cubicBezTo>
                    <a:pt x="65" y="423"/>
                    <a:pt x="65" y="423"/>
                    <a:pt x="65" y="423"/>
                  </a:cubicBezTo>
                  <a:cubicBezTo>
                    <a:pt x="55" y="423"/>
                    <a:pt x="47" y="415"/>
                    <a:pt x="47" y="405"/>
                  </a:cubicBezTo>
                  <a:cubicBezTo>
                    <a:pt x="47" y="337"/>
                    <a:pt x="47" y="337"/>
                    <a:pt x="47" y="337"/>
                  </a:cubicBezTo>
                  <a:cubicBezTo>
                    <a:pt x="47" y="328"/>
                    <a:pt x="55" y="320"/>
                    <a:pt x="65" y="320"/>
                  </a:cubicBezTo>
                  <a:cubicBezTo>
                    <a:pt x="113" y="320"/>
                    <a:pt x="113" y="320"/>
                    <a:pt x="113" y="320"/>
                  </a:cubicBezTo>
                  <a:cubicBezTo>
                    <a:pt x="123" y="320"/>
                    <a:pt x="131" y="328"/>
                    <a:pt x="131" y="337"/>
                  </a:cubicBezTo>
                  <a:lnTo>
                    <a:pt x="131" y="405"/>
                  </a:lnTo>
                  <a:close/>
                  <a:moveTo>
                    <a:pt x="131" y="266"/>
                  </a:moveTo>
                  <a:cubicBezTo>
                    <a:pt x="131" y="275"/>
                    <a:pt x="123" y="283"/>
                    <a:pt x="113" y="283"/>
                  </a:cubicBezTo>
                  <a:cubicBezTo>
                    <a:pt x="65" y="283"/>
                    <a:pt x="65" y="283"/>
                    <a:pt x="65" y="283"/>
                  </a:cubicBezTo>
                  <a:cubicBezTo>
                    <a:pt x="55" y="283"/>
                    <a:pt x="47" y="275"/>
                    <a:pt x="47" y="266"/>
                  </a:cubicBezTo>
                  <a:cubicBezTo>
                    <a:pt x="47" y="198"/>
                    <a:pt x="47" y="198"/>
                    <a:pt x="47" y="198"/>
                  </a:cubicBezTo>
                  <a:cubicBezTo>
                    <a:pt x="47" y="188"/>
                    <a:pt x="55" y="180"/>
                    <a:pt x="65" y="180"/>
                  </a:cubicBezTo>
                  <a:cubicBezTo>
                    <a:pt x="113" y="180"/>
                    <a:pt x="113" y="180"/>
                    <a:pt x="113" y="180"/>
                  </a:cubicBezTo>
                  <a:cubicBezTo>
                    <a:pt x="123" y="180"/>
                    <a:pt x="131" y="188"/>
                    <a:pt x="131" y="198"/>
                  </a:cubicBezTo>
                  <a:lnTo>
                    <a:pt x="131" y="266"/>
                  </a:lnTo>
                  <a:close/>
                  <a:moveTo>
                    <a:pt x="131" y="130"/>
                  </a:moveTo>
                  <a:cubicBezTo>
                    <a:pt x="131" y="140"/>
                    <a:pt x="123" y="148"/>
                    <a:pt x="113" y="148"/>
                  </a:cubicBezTo>
                  <a:cubicBezTo>
                    <a:pt x="65" y="148"/>
                    <a:pt x="65" y="148"/>
                    <a:pt x="65" y="148"/>
                  </a:cubicBezTo>
                  <a:cubicBezTo>
                    <a:pt x="55" y="148"/>
                    <a:pt x="47" y="140"/>
                    <a:pt x="47" y="130"/>
                  </a:cubicBezTo>
                  <a:cubicBezTo>
                    <a:pt x="47" y="63"/>
                    <a:pt x="47" y="63"/>
                    <a:pt x="47" y="63"/>
                  </a:cubicBezTo>
                  <a:cubicBezTo>
                    <a:pt x="47" y="53"/>
                    <a:pt x="55" y="45"/>
                    <a:pt x="65" y="45"/>
                  </a:cubicBezTo>
                  <a:cubicBezTo>
                    <a:pt x="113" y="45"/>
                    <a:pt x="113" y="45"/>
                    <a:pt x="113" y="45"/>
                  </a:cubicBezTo>
                  <a:cubicBezTo>
                    <a:pt x="123" y="45"/>
                    <a:pt x="131" y="53"/>
                    <a:pt x="131" y="63"/>
                  </a:cubicBezTo>
                  <a:lnTo>
                    <a:pt x="131" y="130"/>
                  </a:lnTo>
                  <a:close/>
                </a:path>
              </a:pathLst>
            </a:custGeom>
            <a:grpFill/>
            <a:ln>
              <a:noFill/>
            </a:ln>
          </p:spPr>
          <p:txBody>
            <a:bodyPr vert="horz" wrap="square" lIns="89606" tIns="44804" rIns="89606" bIns="44804" numCol="1" anchor="t" anchorCtr="0" compatLnSpc="1">
              <a:prstTxWarp prst="textNoShape">
                <a:avLst/>
              </a:prstTxWarp>
            </a:bodyPr>
            <a:lstStyle/>
            <a:p>
              <a:pPr defTabSz="895820"/>
              <a:endParaRPr lang="en-US" sz="1600" dirty="0">
                <a:gradFill>
                  <a:gsLst>
                    <a:gs pos="1250">
                      <a:srgbClr val="FFFFFF"/>
                    </a:gs>
                    <a:gs pos="100000">
                      <a:srgbClr val="FFFFFF"/>
                    </a:gs>
                  </a:gsLst>
                  <a:lin ang="5400000" scaled="0"/>
                </a:gradFill>
              </a:endParaRPr>
            </a:p>
          </p:txBody>
        </p:sp>
        <p:sp>
          <p:nvSpPr>
            <p:cNvPr id="114" name="Freeform 18"/>
            <p:cNvSpPr>
              <a:spLocks noEditPoints="1"/>
            </p:cNvSpPr>
            <p:nvPr/>
          </p:nvSpPr>
          <p:spPr bwMode="auto">
            <a:xfrm>
              <a:off x="5646738" y="5371809"/>
              <a:ext cx="468313" cy="400050"/>
            </a:xfrm>
            <a:custGeom>
              <a:avLst/>
              <a:gdLst>
                <a:gd name="T0" fmla="*/ 18 w 447"/>
                <a:gd name="T1" fmla="*/ 0 h 382"/>
                <a:gd name="T2" fmla="*/ 0 w 447"/>
                <a:gd name="T3" fmla="*/ 18 h 382"/>
                <a:gd name="T4" fmla="*/ 0 w 447"/>
                <a:gd name="T5" fmla="*/ 364 h 382"/>
                <a:gd name="T6" fmla="*/ 18 w 447"/>
                <a:gd name="T7" fmla="*/ 382 h 382"/>
                <a:gd name="T8" fmla="*/ 429 w 447"/>
                <a:gd name="T9" fmla="*/ 382 h 382"/>
                <a:gd name="T10" fmla="*/ 447 w 447"/>
                <a:gd name="T11" fmla="*/ 364 h 382"/>
                <a:gd name="T12" fmla="*/ 447 w 447"/>
                <a:gd name="T13" fmla="*/ 18 h 382"/>
                <a:gd name="T14" fmla="*/ 429 w 447"/>
                <a:gd name="T15" fmla="*/ 0 h 382"/>
                <a:gd name="T16" fmla="*/ 18 w 447"/>
                <a:gd name="T17" fmla="*/ 0 h 382"/>
                <a:gd name="T18" fmla="*/ 133 w 447"/>
                <a:gd name="T19" fmla="*/ 301 h 382"/>
                <a:gd name="T20" fmla="*/ 115 w 447"/>
                <a:gd name="T21" fmla="*/ 319 h 382"/>
                <a:gd name="T22" fmla="*/ 66 w 447"/>
                <a:gd name="T23" fmla="*/ 319 h 382"/>
                <a:gd name="T24" fmla="*/ 48 w 447"/>
                <a:gd name="T25" fmla="*/ 301 h 382"/>
                <a:gd name="T26" fmla="*/ 48 w 447"/>
                <a:gd name="T27" fmla="*/ 232 h 382"/>
                <a:gd name="T28" fmla="*/ 66 w 447"/>
                <a:gd name="T29" fmla="*/ 214 h 382"/>
                <a:gd name="T30" fmla="*/ 115 w 447"/>
                <a:gd name="T31" fmla="*/ 214 h 382"/>
                <a:gd name="T32" fmla="*/ 133 w 447"/>
                <a:gd name="T33" fmla="*/ 232 h 382"/>
                <a:gd name="T34" fmla="*/ 133 w 447"/>
                <a:gd name="T35" fmla="*/ 301 h 382"/>
                <a:gd name="T36" fmla="*/ 133 w 447"/>
                <a:gd name="T37" fmla="*/ 146 h 382"/>
                <a:gd name="T38" fmla="*/ 115 w 447"/>
                <a:gd name="T39" fmla="*/ 164 h 382"/>
                <a:gd name="T40" fmla="*/ 66 w 447"/>
                <a:gd name="T41" fmla="*/ 164 h 382"/>
                <a:gd name="T42" fmla="*/ 48 w 447"/>
                <a:gd name="T43" fmla="*/ 146 h 382"/>
                <a:gd name="T44" fmla="*/ 48 w 447"/>
                <a:gd name="T45" fmla="*/ 77 h 382"/>
                <a:gd name="T46" fmla="*/ 66 w 447"/>
                <a:gd name="T47" fmla="*/ 59 h 382"/>
                <a:gd name="T48" fmla="*/ 115 w 447"/>
                <a:gd name="T49" fmla="*/ 59 h 382"/>
                <a:gd name="T50" fmla="*/ 133 w 447"/>
                <a:gd name="T51" fmla="*/ 77 h 382"/>
                <a:gd name="T52" fmla="*/ 133 w 447"/>
                <a:gd name="T53" fmla="*/ 146 h 382"/>
                <a:gd name="T54" fmla="*/ 266 w 447"/>
                <a:gd name="T55" fmla="*/ 301 h 382"/>
                <a:gd name="T56" fmla="*/ 248 w 447"/>
                <a:gd name="T57" fmla="*/ 319 h 382"/>
                <a:gd name="T58" fmla="*/ 199 w 447"/>
                <a:gd name="T59" fmla="*/ 319 h 382"/>
                <a:gd name="T60" fmla="*/ 181 w 447"/>
                <a:gd name="T61" fmla="*/ 301 h 382"/>
                <a:gd name="T62" fmla="*/ 181 w 447"/>
                <a:gd name="T63" fmla="*/ 232 h 382"/>
                <a:gd name="T64" fmla="*/ 199 w 447"/>
                <a:gd name="T65" fmla="*/ 214 h 382"/>
                <a:gd name="T66" fmla="*/ 248 w 447"/>
                <a:gd name="T67" fmla="*/ 214 h 382"/>
                <a:gd name="T68" fmla="*/ 266 w 447"/>
                <a:gd name="T69" fmla="*/ 232 h 382"/>
                <a:gd name="T70" fmla="*/ 266 w 447"/>
                <a:gd name="T71" fmla="*/ 301 h 382"/>
                <a:gd name="T72" fmla="*/ 266 w 447"/>
                <a:gd name="T73" fmla="*/ 146 h 382"/>
                <a:gd name="T74" fmla="*/ 248 w 447"/>
                <a:gd name="T75" fmla="*/ 164 h 382"/>
                <a:gd name="T76" fmla="*/ 199 w 447"/>
                <a:gd name="T77" fmla="*/ 164 h 382"/>
                <a:gd name="T78" fmla="*/ 181 w 447"/>
                <a:gd name="T79" fmla="*/ 146 h 382"/>
                <a:gd name="T80" fmla="*/ 181 w 447"/>
                <a:gd name="T81" fmla="*/ 77 h 382"/>
                <a:gd name="T82" fmla="*/ 199 w 447"/>
                <a:gd name="T83" fmla="*/ 59 h 382"/>
                <a:gd name="T84" fmla="*/ 248 w 447"/>
                <a:gd name="T85" fmla="*/ 59 h 382"/>
                <a:gd name="T86" fmla="*/ 266 w 447"/>
                <a:gd name="T87" fmla="*/ 77 h 382"/>
                <a:gd name="T88" fmla="*/ 266 w 447"/>
                <a:gd name="T89" fmla="*/ 146 h 382"/>
                <a:gd name="T90" fmla="*/ 401 w 447"/>
                <a:gd name="T91" fmla="*/ 301 h 382"/>
                <a:gd name="T92" fmla="*/ 383 w 447"/>
                <a:gd name="T93" fmla="*/ 319 h 382"/>
                <a:gd name="T94" fmla="*/ 334 w 447"/>
                <a:gd name="T95" fmla="*/ 319 h 382"/>
                <a:gd name="T96" fmla="*/ 316 w 447"/>
                <a:gd name="T97" fmla="*/ 301 h 382"/>
                <a:gd name="T98" fmla="*/ 316 w 447"/>
                <a:gd name="T99" fmla="*/ 232 h 382"/>
                <a:gd name="T100" fmla="*/ 334 w 447"/>
                <a:gd name="T101" fmla="*/ 214 h 382"/>
                <a:gd name="T102" fmla="*/ 383 w 447"/>
                <a:gd name="T103" fmla="*/ 214 h 382"/>
                <a:gd name="T104" fmla="*/ 401 w 447"/>
                <a:gd name="T105" fmla="*/ 232 h 382"/>
                <a:gd name="T106" fmla="*/ 401 w 447"/>
                <a:gd name="T107" fmla="*/ 301 h 382"/>
                <a:gd name="T108" fmla="*/ 401 w 447"/>
                <a:gd name="T109" fmla="*/ 146 h 382"/>
                <a:gd name="T110" fmla="*/ 383 w 447"/>
                <a:gd name="T111" fmla="*/ 164 h 382"/>
                <a:gd name="T112" fmla="*/ 334 w 447"/>
                <a:gd name="T113" fmla="*/ 164 h 382"/>
                <a:gd name="T114" fmla="*/ 316 w 447"/>
                <a:gd name="T115" fmla="*/ 146 h 382"/>
                <a:gd name="T116" fmla="*/ 316 w 447"/>
                <a:gd name="T117" fmla="*/ 77 h 382"/>
                <a:gd name="T118" fmla="*/ 334 w 447"/>
                <a:gd name="T119" fmla="*/ 59 h 382"/>
                <a:gd name="T120" fmla="*/ 383 w 447"/>
                <a:gd name="T121" fmla="*/ 59 h 382"/>
                <a:gd name="T122" fmla="*/ 401 w 447"/>
                <a:gd name="T123" fmla="*/ 77 h 382"/>
                <a:gd name="T124" fmla="*/ 401 w 447"/>
                <a:gd name="T125" fmla="*/ 146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7" h="382">
                  <a:moveTo>
                    <a:pt x="18" y="0"/>
                  </a:moveTo>
                  <a:cubicBezTo>
                    <a:pt x="8" y="0"/>
                    <a:pt x="0" y="8"/>
                    <a:pt x="0" y="18"/>
                  </a:cubicBezTo>
                  <a:cubicBezTo>
                    <a:pt x="0" y="364"/>
                    <a:pt x="0" y="364"/>
                    <a:pt x="0" y="364"/>
                  </a:cubicBezTo>
                  <a:cubicBezTo>
                    <a:pt x="0" y="374"/>
                    <a:pt x="8" y="382"/>
                    <a:pt x="18" y="382"/>
                  </a:cubicBezTo>
                  <a:cubicBezTo>
                    <a:pt x="429" y="382"/>
                    <a:pt x="429" y="382"/>
                    <a:pt x="429" y="382"/>
                  </a:cubicBezTo>
                  <a:cubicBezTo>
                    <a:pt x="439" y="382"/>
                    <a:pt x="447" y="374"/>
                    <a:pt x="447" y="364"/>
                  </a:cubicBezTo>
                  <a:cubicBezTo>
                    <a:pt x="447" y="18"/>
                    <a:pt x="447" y="18"/>
                    <a:pt x="447" y="18"/>
                  </a:cubicBezTo>
                  <a:cubicBezTo>
                    <a:pt x="447" y="8"/>
                    <a:pt x="439" y="0"/>
                    <a:pt x="429" y="0"/>
                  </a:cubicBezTo>
                  <a:lnTo>
                    <a:pt x="18" y="0"/>
                  </a:lnTo>
                  <a:close/>
                  <a:moveTo>
                    <a:pt x="133" y="301"/>
                  </a:moveTo>
                  <a:cubicBezTo>
                    <a:pt x="133" y="311"/>
                    <a:pt x="125" y="319"/>
                    <a:pt x="115" y="319"/>
                  </a:cubicBezTo>
                  <a:cubicBezTo>
                    <a:pt x="66" y="319"/>
                    <a:pt x="66" y="319"/>
                    <a:pt x="66" y="319"/>
                  </a:cubicBezTo>
                  <a:cubicBezTo>
                    <a:pt x="56" y="319"/>
                    <a:pt x="48" y="311"/>
                    <a:pt x="48" y="301"/>
                  </a:cubicBezTo>
                  <a:cubicBezTo>
                    <a:pt x="48" y="232"/>
                    <a:pt x="48" y="232"/>
                    <a:pt x="48" y="232"/>
                  </a:cubicBezTo>
                  <a:cubicBezTo>
                    <a:pt x="48" y="222"/>
                    <a:pt x="56" y="214"/>
                    <a:pt x="66" y="214"/>
                  </a:cubicBezTo>
                  <a:cubicBezTo>
                    <a:pt x="115" y="214"/>
                    <a:pt x="115" y="214"/>
                    <a:pt x="115" y="214"/>
                  </a:cubicBezTo>
                  <a:cubicBezTo>
                    <a:pt x="125" y="214"/>
                    <a:pt x="133" y="222"/>
                    <a:pt x="133" y="232"/>
                  </a:cubicBezTo>
                  <a:lnTo>
                    <a:pt x="133" y="301"/>
                  </a:lnTo>
                  <a:close/>
                  <a:moveTo>
                    <a:pt x="133" y="146"/>
                  </a:moveTo>
                  <a:cubicBezTo>
                    <a:pt x="133" y="156"/>
                    <a:pt x="125" y="164"/>
                    <a:pt x="115" y="164"/>
                  </a:cubicBezTo>
                  <a:cubicBezTo>
                    <a:pt x="66" y="164"/>
                    <a:pt x="66" y="164"/>
                    <a:pt x="66" y="164"/>
                  </a:cubicBezTo>
                  <a:cubicBezTo>
                    <a:pt x="56" y="164"/>
                    <a:pt x="48" y="156"/>
                    <a:pt x="48" y="146"/>
                  </a:cubicBezTo>
                  <a:cubicBezTo>
                    <a:pt x="48" y="77"/>
                    <a:pt x="48" y="77"/>
                    <a:pt x="48" y="77"/>
                  </a:cubicBezTo>
                  <a:cubicBezTo>
                    <a:pt x="48" y="67"/>
                    <a:pt x="56" y="59"/>
                    <a:pt x="66" y="59"/>
                  </a:cubicBezTo>
                  <a:cubicBezTo>
                    <a:pt x="115" y="59"/>
                    <a:pt x="115" y="59"/>
                    <a:pt x="115" y="59"/>
                  </a:cubicBezTo>
                  <a:cubicBezTo>
                    <a:pt x="125" y="59"/>
                    <a:pt x="133" y="67"/>
                    <a:pt x="133" y="77"/>
                  </a:cubicBezTo>
                  <a:lnTo>
                    <a:pt x="133" y="146"/>
                  </a:lnTo>
                  <a:close/>
                  <a:moveTo>
                    <a:pt x="266" y="301"/>
                  </a:moveTo>
                  <a:cubicBezTo>
                    <a:pt x="266" y="311"/>
                    <a:pt x="258" y="319"/>
                    <a:pt x="248" y="319"/>
                  </a:cubicBezTo>
                  <a:cubicBezTo>
                    <a:pt x="199" y="319"/>
                    <a:pt x="199" y="319"/>
                    <a:pt x="199" y="319"/>
                  </a:cubicBezTo>
                  <a:cubicBezTo>
                    <a:pt x="189" y="319"/>
                    <a:pt x="181" y="311"/>
                    <a:pt x="181" y="301"/>
                  </a:cubicBezTo>
                  <a:cubicBezTo>
                    <a:pt x="181" y="232"/>
                    <a:pt x="181" y="232"/>
                    <a:pt x="181" y="232"/>
                  </a:cubicBezTo>
                  <a:cubicBezTo>
                    <a:pt x="181" y="222"/>
                    <a:pt x="189" y="214"/>
                    <a:pt x="199" y="214"/>
                  </a:cubicBezTo>
                  <a:cubicBezTo>
                    <a:pt x="248" y="214"/>
                    <a:pt x="248" y="214"/>
                    <a:pt x="248" y="214"/>
                  </a:cubicBezTo>
                  <a:cubicBezTo>
                    <a:pt x="258" y="214"/>
                    <a:pt x="266" y="222"/>
                    <a:pt x="266" y="232"/>
                  </a:cubicBezTo>
                  <a:lnTo>
                    <a:pt x="266" y="301"/>
                  </a:lnTo>
                  <a:close/>
                  <a:moveTo>
                    <a:pt x="266" y="146"/>
                  </a:moveTo>
                  <a:cubicBezTo>
                    <a:pt x="266" y="156"/>
                    <a:pt x="258" y="164"/>
                    <a:pt x="248" y="164"/>
                  </a:cubicBezTo>
                  <a:cubicBezTo>
                    <a:pt x="199" y="164"/>
                    <a:pt x="199" y="164"/>
                    <a:pt x="199" y="164"/>
                  </a:cubicBezTo>
                  <a:cubicBezTo>
                    <a:pt x="189" y="164"/>
                    <a:pt x="181" y="156"/>
                    <a:pt x="181" y="146"/>
                  </a:cubicBezTo>
                  <a:cubicBezTo>
                    <a:pt x="181" y="77"/>
                    <a:pt x="181" y="77"/>
                    <a:pt x="181" y="77"/>
                  </a:cubicBezTo>
                  <a:cubicBezTo>
                    <a:pt x="181" y="67"/>
                    <a:pt x="189" y="59"/>
                    <a:pt x="199" y="59"/>
                  </a:cubicBezTo>
                  <a:cubicBezTo>
                    <a:pt x="248" y="59"/>
                    <a:pt x="248" y="59"/>
                    <a:pt x="248" y="59"/>
                  </a:cubicBezTo>
                  <a:cubicBezTo>
                    <a:pt x="258" y="59"/>
                    <a:pt x="266" y="67"/>
                    <a:pt x="266" y="77"/>
                  </a:cubicBezTo>
                  <a:lnTo>
                    <a:pt x="266" y="146"/>
                  </a:lnTo>
                  <a:close/>
                  <a:moveTo>
                    <a:pt x="401" y="301"/>
                  </a:moveTo>
                  <a:cubicBezTo>
                    <a:pt x="401" y="311"/>
                    <a:pt x="393" y="319"/>
                    <a:pt x="383" y="319"/>
                  </a:cubicBezTo>
                  <a:cubicBezTo>
                    <a:pt x="334" y="319"/>
                    <a:pt x="334" y="319"/>
                    <a:pt x="334" y="319"/>
                  </a:cubicBezTo>
                  <a:cubicBezTo>
                    <a:pt x="324" y="319"/>
                    <a:pt x="316" y="311"/>
                    <a:pt x="316" y="301"/>
                  </a:cubicBezTo>
                  <a:cubicBezTo>
                    <a:pt x="316" y="232"/>
                    <a:pt x="316" y="232"/>
                    <a:pt x="316" y="232"/>
                  </a:cubicBezTo>
                  <a:cubicBezTo>
                    <a:pt x="316" y="222"/>
                    <a:pt x="324" y="214"/>
                    <a:pt x="334" y="214"/>
                  </a:cubicBezTo>
                  <a:cubicBezTo>
                    <a:pt x="383" y="214"/>
                    <a:pt x="383" y="214"/>
                    <a:pt x="383" y="214"/>
                  </a:cubicBezTo>
                  <a:cubicBezTo>
                    <a:pt x="393" y="214"/>
                    <a:pt x="401" y="222"/>
                    <a:pt x="401" y="232"/>
                  </a:cubicBezTo>
                  <a:lnTo>
                    <a:pt x="401" y="301"/>
                  </a:lnTo>
                  <a:close/>
                  <a:moveTo>
                    <a:pt x="401" y="146"/>
                  </a:moveTo>
                  <a:cubicBezTo>
                    <a:pt x="401" y="156"/>
                    <a:pt x="393" y="164"/>
                    <a:pt x="383" y="164"/>
                  </a:cubicBezTo>
                  <a:cubicBezTo>
                    <a:pt x="334" y="164"/>
                    <a:pt x="334" y="164"/>
                    <a:pt x="334" y="164"/>
                  </a:cubicBezTo>
                  <a:cubicBezTo>
                    <a:pt x="324" y="164"/>
                    <a:pt x="316" y="156"/>
                    <a:pt x="316" y="146"/>
                  </a:cubicBezTo>
                  <a:cubicBezTo>
                    <a:pt x="316" y="77"/>
                    <a:pt x="316" y="77"/>
                    <a:pt x="316" y="77"/>
                  </a:cubicBezTo>
                  <a:cubicBezTo>
                    <a:pt x="316" y="67"/>
                    <a:pt x="324" y="59"/>
                    <a:pt x="334" y="59"/>
                  </a:cubicBezTo>
                  <a:cubicBezTo>
                    <a:pt x="383" y="59"/>
                    <a:pt x="383" y="59"/>
                    <a:pt x="383" y="59"/>
                  </a:cubicBezTo>
                  <a:cubicBezTo>
                    <a:pt x="393" y="59"/>
                    <a:pt x="401" y="67"/>
                    <a:pt x="401" y="77"/>
                  </a:cubicBezTo>
                  <a:lnTo>
                    <a:pt x="401" y="146"/>
                  </a:lnTo>
                  <a:close/>
                </a:path>
              </a:pathLst>
            </a:custGeom>
            <a:grpFill/>
            <a:ln>
              <a:noFill/>
            </a:ln>
          </p:spPr>
          <p:txBody>
            <a:bodyPr vert="horz" wrap="square" lIns="89606" tIns="44804" rIns="89606" bIns="44804" numCol="1" anchor="t" anchorCtr="0" compatLnSpc="1">
              <a:prstTxWarp prst="textNoShape">
                <a:avLst/>
              </a:prstTxWarp>
            </a:bodyPr>
            <a:lstStyle/>
            <a:p>
              <a:pPr defTabSz="895820"/>
              <a:endParaRPr lang="en-US" sz="1600" dirty="0">
                <a:gradFill>
                  <a:gsLst>
                    <a:gs pos="1250">
                      <a:srgbClr val="FFFFFF"/>
                    </a:gs>
                    <a:gs pos="100000">
                      <a:srgbClr val="FFFFFF"/>
                    </a:gs>
                  </a:gsLst>
                  <a:lin ang="5400000" scaled="0"/>
                </a:gradFill>
              </a:endParaRPr>
            </a:p>
          </p:txBody>
        </p:sp>
      </p:grpSp>
      <p:sp>
        <p:nvSpPr>
          <p:cNvPr id="115" name="Freeform 5"/>
          <p:cNvSpPr>
            <a:spLocks noEditPoints="1"/>
          </p:cNvSpPr>
          <p:nvPr/>
        </p:nvSpPr>
        <p:spPr bwMode="auto">
          <a:xfrm rot="1148920" flipH="1">
            <a:off x="9290296" y="4137806"/>
            <a:ext cx="336753" cy="381826"/>
          </a:xfrm>
          <a:custGeom>
            <a:avLst/>
            <a:gdLst>
              <a:gd name="T0" fmla="*/ 160 w 440"/>
              <a:gd name="T1" fmla="*/ 176 h 499"/>
              <a:gd name="T2" fmla="*/ 93 w 440"/>
              <a:gd name="T3" fmla="*/ 216 h 499"/>
              <a:gd name="T4" fmla="*/ 99 w 440"/>
              <a:gd name="T5" fmla="*/ 286 h 499"/>
              <a:gd name="T6" fmla="*/ 135 w 440"/>
              <a:gd name="T7" fmla="*/ 250 h 499"/>
              <a:gd name="T8" fmla="*/ 161 w 440"/>
              <a:gd name="T9" fmla="*/ 246 h 499"/>
              <a:gd name="T10" fmla="*/ 213 w 440"/>
              <a:gd name="T11" fmla="*/ 295 h 499"/>
              <a:gd name="T12" fmla="*/ 185 w 440"/>
              <a:gd name="T13" fmla="*/ 305 h 499"/>
              <a:gd name="T14" fmla="*/ 207 w 440"/>
              <a:gd name="T15" fmla="*/ 394 h 499"/>
              <a:gd name="T16" fmla="*/ 157 w 440"/>
              <a:gd name="T17" fmla="*/ 425 h 499"/>
              <a:gd name="T18" fmla="*/ 147 w 440"/>
              <a:gd name="T19" fmla="*/ 471 h 499"/>
              <a:gd name="T20" fmla="*/ 230 w 440"/>
              <a:gd name="T21" fmla="*/ 447 h 499"/>
              <a:gd name="T22" fmla="*/ 269 w 440"/>
              <a:gd name="T23" fmla="*/ 390 h 499"/>
              <a:gd name="T24" fmla="*/ 440 w 440"/>
              <a:gd name="T25" fmla="*/ 377 h 499"/>
              <a:gd name="T26" fmla="*/ 299 w 440"/>
              <a:gd name="T27" fmla="*/ 226 h 499"/>
              <a:gd name="T28" fmla="*/ 73 w 440"/>
              <a:gd name="T29" fmla="*/ 224 h 499"/>
              <a:gd name="T30" fmla="*/ 55 w 440"/>
              <a:gd name="T31" fmla="*/ 270 h 499"/>
              <a:gd name="T32" fmla="*/ 73 w 440"/>
              <a:gd name="T33" fmla="*/ 224 h 499"/>
              <a:gd name="T34" fmla="*/ 62 w 440"/>
              <a:gd name="T35" fmla="*/ 287 h 499"/>
              <a:gd name="T36" fmla="*/ 94 w 440"/>
              <a:gd name="T37" fmla="*/ 296 h 499"/>
              <a:gd name="T38" fmla="*/ 162 w 440"/>
              <a:gd name="T39" fmla="*/ 301 h 499"/>
              <a:gd name="T40" fmla="*/ 65 w 440"/>
              <a:gd name="T41" fmla="*/ 317 h 499"/>
              <a:gd name="T42" fmla="*/ 76 w 440"/>
              <a:gd name="T43" fmla="*/ 342 h 499"/>
              <a:gd name="T44" fmla="*/ 166 w 440"/>
              <a:gd name="T45" fmla="*/ 319 h 499"/>
              <a:gd name="T46" fmla="*/ 92 w 440"/>
              <a:gd name="T47" fmla="*/ 365 h 499"/>
              <a:gd name="T48" fmla="*/ 76 w 440"/>
              <a:gd name="T49" fmla="*/ 342 h 499"/>
              <a:gd name="T50" fmla="*/ 176 w 440"/>
              <a:gd name="T51" fmla="*/ 371 h 499"/>
              <a:gd name="T52" fmla="*/ 138 w 440"/>
              <a:gd name="T53" fmla="*/ 410 h 499"/>
              <a:gd name="T54" fmla="*/ 95 w 440"/>
              <a:gd name="T55" fmla="*/ 383 h 499"/>
              <a:gd name="T56" fmla="*/ 53 w 440"/>
              <a:gd name="T57" fmla="*/ 148 h 499"/>
              <a:gd name="T58" fmla="*/ 0 w 440"/>
              <a:gd name="T59" fmla="*/ 81 h 499"/>
              <a:gd name="T60" fmla="*/ 30 w 440"/>
              <a:gd name="T61" fmla="*/ 23 h 499"/>
              <a:gd name="T62" fmla="*/ 54 w 440"/>
              <a:gd name="T63" fmla="*/ 79 h 499"/>
              <a:gd name="T64" fmla="*/ 102 w 440"/>
              <a:gd name="T65" fmla="*/ 57 h 499"/>
              <a:gd name="T66" fmla="*/ 107 w 440"/>
              <a:gd name="T67" fmla="*/ 0 h 499"/>
              <a:gd name="T68" fmla="*/ 154 w 440"/>
              <a:gd name="T69" fmla="*/ 73 h 499"/>
              <a:gd name="T70" fmla="*/ 147 w 440"/>
              <a:gd name="T71" fmla="*/ 161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40" h="499">
                <a:moveTo>
                  <a:pt x="262" y="221"/>
                </a:moveTo>
                <a:cubicBezTo>
                  <a:pt x="239" y="208"/>
                  <a:pt x="195" y="187"/>
                  <a:pt x="160" y="176"/>
                </a:cubicBezTo>
                <a:cubicBezTo>
                  <a:pt x="152" y="174"/>
                  <a:pt x="144" y="177"/>
                  <a:pt x="138" y="182"/>
                </a:cubicBezTo>
                <a:cubicBezTo>
                  <a:pt x="125" y="194"/>
                  <a:pt x="100" y="211"/>
                  <a:pt x="93" y="216"/>
                </a:cubicBezTo>
                <a:cubicBezTo>
                  <a:pt x="86" y="222"/>
                  <a:pt x="81" y="226"/>
                  <a:pt x="85" y="237"/>
                </a:cubicBezTo>
                <a:cubicBezTo>
                  <a:pt x="99" y="286"/>
                  <a:pt x="99" y="286"/>
                  <a:pt x="99" y="286"/>
                </a:cubicBezTo>
                <a:cubicBezTo>
                  <a:pt x="101" y="290"/>
                  <a:pt x="102" y="291"/>
                  <a:pt x="106" y="292"/>
                </a:cubicBezTo>
                <a:cubicBezTo>
                  <a:pt x="129" y="297"/>
                  <a:pt x="145" y="264"/>
                  <a:pt x="135" y="250"/>
                </a:cubicBezTo>
                <a:cubicBezTo>
                  <a:pt x="135" y="250"/>
                  <a:pt x="136" y="250"/>
                  <a:pt x="136" y="250"/>
                </a:cubicBezTo>
                <a:cubicBezTo>
                  <a:pt x="141" y="252"/>
                  <a:pt x="154" y="252"/>
                  <a:pt x="161" y="246"/>
                </a:cubicBezTo>
                <a:cubicBezTo>
                  <a:pt x="163" y="244"/>
                  <a:pt x="174" y="259"/>
                  <a:pt x="176" y="261"/>
                </a:cubicBezTo>
                <a:cubicBezTo>
                  <a:pt x="183" y="268"/>
                  <a:pt x="198" y="284"/>
                  <a:pt x="213" y="295"/>
                </a:cubicBezTo>
                <a:cubicBezTo>
                  <a:pt x="233" y="308"/>
                  <a:pt x="204" y="299"/>
                  <a:pt x="188" y="290"/>
                </a:cubicBezTo>
                <a:cubicBezTo>
                  <a:pt x="188" y="295"/>
                  <a:pt x="187" y="300"/>
                  <a:pt x="185" y="305"/>
                </a:cubicBezTo>
                <a:cubicBezTo>
                  <a:pt x="200" y="318"/>
                  <a:pt x="203" y="339"/>
                  <a:pt x="198" y="357"/>
                </a:cubicBezTo>
                <a:cubicBezTo>
                  <a:pt x="209" y="366"/>
                  <a:pt x="213" y="381"/>
                  <a:pt x="207" y="394"/>
                </a:cubicBezTo>
                <a:cubicBezTo>
                  <a:pt x="204" y="401"/>
                  <a:pt x="198" y="408"/>
                  <a:pt x="190" y="413"/>
                </a:cubicBezTo>
                <a:cubicBezTo>
                  <a:pt x="178" y="419"/>
                  <a:pt x="167" y="423"/>
                  <a:pt x="157" y="425"/>
                </a:cubicBezTo>
                <a:cubicBezTo>
                  <a:pt x="148" y="427"/>
                  <a:pt x="142" y="428"/>
                  <a:pt x="133" y="423"/>
                </a:cubicBezTo>
                <a:cubicBezTo>
                  <a:pt x="147" y="471"/>
                  <a:pt x="147" y="471"/>
                  <a:pt x="147" y="471"/>
                </a:cubicBezTo>
                <a:cubicBezTo>
                  <a:pt x="154" y="494"/>
                  <a:pt x="178" y="499"/>
                  <a:pt x="198" y="491"/>
                </a:cubicBezTo>
                <a:cubicBezTo>
                  <a:pt x="219" y="487"/>
                  <a:pt x="237" y="470"/>
                  <a:pt x="230" y="447"/>
                </a:cubicBezTo>
                <a:cubicBezTo>
                  <a:pt x="220" y="411"/>
                  <a:pt x="220" y="411"/>
                  <a:pt x="220" y="411"/>
                </a:cubicBezTo>
                <a:cubicBezTo>
                  <a:pt x="235" y="405"/>
                  <a:pt x="253" y="397"/>
                  <a:pt x="269" y="390"/>
                </a:cubicBezTo>
                <a:cubicBezTo>
                  <a:pt x="276" y="386"/>
                  <a:pt x="283" y="383"/>
                  <a:pt x="290" y="383"/>
                </a:cubicBezTo>
                <a:cubicBezTo>
                  <a:pt x="339" y="381"/>
                  <a:pt x="389" y="379"/>
                  <a:pt x="440" y="377"/>
                </a:cubicBezTo>
                <a:cubicBezTo>
                  <a:pt x="424" y="214"/>
                  <a:pt x="424" y="214"/>
                  <a:pt x="424" y="214"/>
                </a:cubicBezTo>
                <a:cubicBezTo>
                  <a:pt x="299" y="226"/>
                  <a:pt x="299" y="226"/>
                  <a:pt x="299" y="226"/>
                </a:cubicBezTo>
                <a:cubicBezTo>
                  <a:pt x="286" y="227"/>
                  <a:pt x="274" y="226"/>
                  <a:pt x="262" y="221"/>
                </a:cubicBezTo>
                <a:close/>
                <a:moveTo>
                  <a:pt x="73" y="224"/>
                </a:moveTo>
                <a:cubicBezTo>
                  <a:pt x="73" y="233"/>
                  <a:pt x="80" y="254"/>
                  <a:pt x="83" y="265"/>
                </a:cubicBezTo>
                <a:cubicBezTo>
                  <a:pt x="55" y="270"/>
                  <a:pt x="55" y="270"/>
                  <a:pt x="55" y="270"/>
                </a:cubicBezTo>
                <a:cubicBezTo>
                  <a:pt x="52" y="270"/>
                  <a:pt x="51" y="269"/>
                  <a:pt x="50" y="267"/>
                </a:cubicBezTo>
                <a:cubicBezTo>
                  <a:pt x="47" y="250"/>
                  <a:pt x="57" y="230"/>
                  <a:pt x="73" y="224"/>
                </a:cubicBezTo>
                <a:close/>
                <a:moveTo>
                  <a:pt x="57" y="293"/>
                </a:moveTo>
                <a:cubicBezTo>
                  <a:pt x="57" y="289"/>
                  <a:pt x="59" y="287"/>
                  <a:pt x="62" y="287"/>
                </a:cubicBezTo>
                <a:cubicBezTo>
                  <a:pt x="87" y="282"/>
                  <a:pt x="87" y="282"/>
                  <a:pt x="87" y="282"/>
                </a:cubicBezTo>
                <a:cubicBezTo>
                  <a:pt x="89" y="288"/>
                  <a:pt x="91" y="293"/>
                  <a:pt x="94" y="296"/>
                </a:cubicBezTo>
                <a:cubicBezTo>
                  <a:pt x="106" y="311"/>
                  <a:pt x="139" y="300"/>
                  <a:pt x="147" y="274"/>
                </a:cubicBezTo>
                <a:cubicBezTo>
                  <a:pt x="171" y="269"/>
                  <a:pt x="174" y="297"/>
                  <a:pt x="162" y="301"/>
                </a:cubicBezTo>
                <a:cubicBezTo>
                  <a:pt x="72" y="320"/>
                  <a:pt x="72" y="320"/>
                  <a:pt x="72" y="320"/>
                </a:cubicBezTo>
                <a:cubicBezTo>
                  <a:pt x="70" y="321"/>
                  <a:pt x="67" y="320"/>
                  <a:pt x="65" y="317"/>
                </a:cubicBezTo>
                <a:cubicBezTo>
                  <a:pt x="59" y="308"/>
                  <a:pt x="58" y="299"/>
                  <a:pt x="57" y="293"/>
                </a:cubicBezTo>
                <a:close/>
                <a:moveTo>
                  <a:pt x="76" y="342"/>
                </a:moveTo>
                <a:cubicBezTo>
                  <a:pt x="76" y="339"/>
                  <a:pt x="78" y="337"/>
                  <a:pt x="81" y="337"/>
                </a:cubicBezTo>
                <a:cubicBezTo>
                  <a:pt x="166" y="319"/>
                  <a:pt x="166" y="319"/>
                  <a:pt x="166" y="319"/>
                </a:cubicBezTo>
                <a:cubicBezTo>
                  <a:pt x="182" y="316"/>
                  <a:pt x="191" y="351"/>
                  <a:pt x="173" y="353"/>
                </a:cubicBezTo>
                <a:cubicBezTo>
                  <a:pt x="92" y="365"/>
                  <a:pt x="92" y="365"/>
                  <a:pt x="92" y="365"/>
                </a:cubicBezTo>
                <a:cubicBezTo>
                  <a:pt x="89" y="365"/>
                  <a:pt x="87" y="364"/>
                  <a:pt x="85" y="363"/>
                </a:cubicBezTo>
                <a:cubicBezTo>
                  <a:pt x="79" y="355"/>
                  <a:pt x="77" y="348"/>
                  <a:pt x="76" y="342"/>
                </a:cubicBezTo>
                <a:close/>
                <a:moveTo>
                  <a:pt x="95" y="383"/>
                </a:moveTo>
                <a:cubicBezTo>
                  <a:pt x="176" y="371"/>
                  <a:pt x="176" y="371"/>
                  <a:pt x="176" y="371"/>
                </a:cubicBezTo>
                <a:cubicBezTo>
                  <a:pt x="199" y="368"/>
                  <a:pt x="195" y="389"/>
                  <a:pt x="181" y="397"/>
                </a:cubicBezTo>
                <a:cubicBezTo>
                  <a:pt x="167" y="405"/>
                  <a:pt x="153" y="409"/>
                  <a:pt x="138" y="410"/>
                </a:cubicBezTo>
                <a:cubicBezTo>
                  <a:pt x="128" y="411"/>
                  <a:pt x="111" y="405"/>
                  <a:pt x="104" y="398"/>
                </a:cubicBezTo>
                <a:cubicBezTo>
                  <a:pt x="100" y="394"/>
                  <a:pt x="97" y="388"/>
                  <a:pt x="95" y="383"/>
                </a:cubicBezTo>
                <a:close/>
                <a:moveTo>
                  <a:pt x="73" y="216"/>
                </a:moveTo>
                <a:cubicBezTo>
                  <a:pt x="53" y="148"/>
                  <a:pt x="53" y="148"/>
                  <a:pt x="53" y="148"/>
                </a:cubicBezTo>
                <a:cubicBezTo>
                  <a:pt x="10" y="115"/>
                  <a:pt x="10" y="115"/>
                  <a:pt x="10" y="115"/>
                </a:cubicBezTo>
                <a:cubicBezTo>
                  <a:pt x="0" y="81"/>
                  <a:pt x="0" y="81"/>
                  <a:pt x="0" y="81"/>
                </a:cubicBezTo>
                <a:cubicBezTo>
                  <a:pt x="10" y="29"/>
                  <a:pt x="10" y="29"/>
                  <a:pt x="10" y="29"/>
                </a:cubicBezTo>
                <a:cubicBezTo>
                  <a:pt x="30" y="23"/>
                  <a:pt x="30" y="23"/>
                  <a:pt x="30" y="23"/>
                </a:cubicBezTo>
                <a:cubicBezTo>
                  <a:pt x="45" y="74"/>
                  <a:pt x="45" y="74"/>
                  <a:pt x="45" y="74"/>
                </a:cubicBezTo>
                <a:cubicBezTo>
                  <a:pt x="46" y="77"/>
                  <a:pt x="51" y="80"/>
                  <a:pt x="54" y="79"/>
                </a:cubicBezTo>
                <a:cubicBezTo>
                  <a:pt x="98" y="66"/>
                  <a:pt x="98" y="66"/>
                  <a:pt x="98" y="66"/>
                </a:cubicBezTo>
                <a:cubicBezTo>
                  <a:pt x="101" y="65"/>
                  <a:pt x="103" y="60"/>
                  <a:pt x="102" y="57"/>
                </a:cubicBezTo>
                <a:cubicBezTo>
                  <a:pt x="87" y="6"/>
                  <a:pt x="87" y="6"/>
                  <a:pt x="87" y="6"/>
                </a:cubicBezTo>
                <a:cubicBezTo>
                  <a:pt x="107" y="0"/>
                  <a:pt x="107" y="0"/>
                  <a:pt x="107" y="0"/>
                </a:cubicBezTo>
                <a:cubicBezTo>
                  <a:pt x="144" y="39"/>
                  <a:pt x="144" y="39"/>
                  <a:pt x="144" y="39"/>
                </a:cubicBezTo>
                <a:cubicBezTo>
                  <a:pt x="154" y="73"/>
                  <a:pt x="154" y="73"/>
                  <a:pt x="154" y="73"/>
                </a:cubicBezTo>
                <a:cubicBezTo>
                  <a:pt x="136" y="124"/>
                  <a:pt x="136" y="124"/>
                  <a:pt x="136" y="124"/>
                </a:cubicBezTo>
                <a:cubicBezTo>
                  <a:pt x="147" y="161"/>
                  <a:pt x="147" y="161"/>
                  <a:pt x="147" y="161"/>
                </a:cubicBezTo>
                <a:lnTo>
                  <a:pt x="73" y="216"/>
                </a:lnTo>
                <a:close/>
              </a:path>
            </a:pathLst>
          </a:custGeom>
          <a:solidFill>
            <a:schemeClr val="bg1"/>
          </a:solidFill>
          <a:ln>
            <a:noFill/>
          </a:ln>
        </p:spPr>
        <p:txBody>
          <a:bodyPr vert="horz" wrap="square" lIns="89570" tIns="44785" rIns="89570" bIns="44785" numCol="1" anchor="t" anchorCtr="0" compatLnSpc="1">
            <a:prstTxWarp prst="textNoShape">
              <a:avLst/>
            </a:prstTxWarp>
          </a:bodyPr>
          <a:lstStyle/>
          <a:p>
            <a:pPr defTabSz="895816"/>
            <a:endParaRPr lang="en-US" sz="1600" dirty="0">
              <a:gradFill>
                <a:gsLst>
                  <a:gs pos="1250">
                    <a:srgbClr val="FFFFFF"/>
                  </a:gs>
                  <a:gs pos="100000">
                    <a:srgbClr val="FFFFFF"/>
                  </a:gs>
                </a:gsLst>
                <a:lin ang="5400000" scaled="0"/>
              </a:gradFill>
            </a:endParaRPr>
          </a:p>
        </p:txBody>
      </p:sp>
      <p:sp>
        <p:nvSpPr>
          <p:cNvPr id="5" name="Rectangle 4"/>
          <p:cNvSpPr/>
          <p:nvPr/>
        </p:nvSpPr>
        <p:spPr bwMode="auto">
          <a:xfrm>
            <a:off x="3212937" y="1030162"/>
            <a:ext cx="2867406" cy="740083"/>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806458" tIns="45702" rIns="179212" bIns="45702" numCol="1" rtlCol="0" anchor="ctr" anchorCtr="0" compatLnSpc="1">
            <a:prstTxWarp prst="textNoShape">
              <a:avLst/>
            </a:prstTxWarp>
          </a:bodyPr>
          <a:lstStyle/>
          <a:p>
            <a:pPr defTabSz="913741" fontAlgn="base">
              <a:lnSpc>
                <a:spcPct val="90000"/>
              </a:lnSpc>
              <a:spcBef>
                <a:spcPct val="0"/>
              </a:spcBef>
              <a:spcAft>
                <a:spcPct val="0"/>
              </a:spcAft>
            </a:pPr>
            <a:r>
              <a:rPr lang="en-US" sz="1567" kern="0" dirty="0">
                <a:gradFill>
                  <a:gsLst>
                    <a:gs pos="1250">
                      <a:srgbClr val="FFFFFF"/>
                    </a:gs>
                    <a:gs pos="100000">
                      <a:srgbClr val="FFFFFF"/>
                    </a:gs>
                  </a:gsLst>
                  <a:lin ang="5400000" scaled="0"/>
                </a:gradFill>
                <a:cs typeface="Segoe UI" pitchFamily="34" charset="0"/>
              </a:rPr>
              <a:t>Sales </a:t>
            </a:r>
            <a:br>
              <a:rPr lang="en-US" sz="1567" kern="0" dirty="0">
                <a:gradFill>
                  <a:gsLst>
                    <a:gs pos="1250">
                      <a:srgbClr val="FFFFFF"/>
                    </a:gs>
                    <a:gs pos="100000">
                      <a:srgbClr val="FFFFFF"/>
                    </a:gs>
                  </a:gsLst>
                  <a:lin ang="5400000" scaled="0"/>
                </a:gradFill>
                <a:cs typeface="Segoe UI" pitchFamily="34" charset="0"/>
              </a:rPr>
            </a:br>
            <a:r>
              <a:rPr lang="en-US" sz="1567" kern="0" dirty="0">
                <a:gradFill>
                  <a:gsLst>
                    <a:gs pos="1250">
                      <a:srgbClr val="FFFFFF"/>
                    </a:gs>
                    <a:gs pos="100000">
                      <a:srgbClr val="FFFFFF"/>
                    </a:gs>
                  </a:gsLst>
                  <a:lin ang="5400000" scaled="0"/>
                </a:gradFill>
                <a:cs typeface="Segoe UI" pitchFamily="34" charset="0"/>
              </a:rPr>
              <a:t>and marketing</a:t>
            </a:r>
          </a:p>
        </p:txBody>
      </p:sp>
      <p:sp>
        <p:nvSpPr>
          <p:cNvPr id="110" name="Rectangle 109"/>
          <p:cNvSpPr/>
          <p:nvPr/>
        </p:nvSpPr>
        <p:spPr bwMode="auto">
          <a:xfrm>
            <a:off x="295143" y="1028700"/>
            <a:ext cx="2867406" cy="740083"/>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806458" tIns="45702" rIns="179212" bIns="45702" numCol="1" rtlCol="0" anchor="ctr" anchorCtr="0" compatLnSpc="1">
            <a:prstTxWarp prst="textNoShape">
              <a:avLst/>
            </a:prstTxWarp>
          </a:bodyPr>
          <a:lstStyle/>
          <a:p>
            <a:pPr defTabSz="913741" fontAlgn="base">
              <a:lnSpc>
                <a:spcPct val="90000"/>
              </a:lnSpc>
              <a:spcBef>
                <a:spcPct val="0"/>
              </a:spcBef>
              <a:spcAft>
                <a:spcPct val="0"/>
              </a:spcAft>
            </a:pPr>
            <a:r>
              <a:rPr lang="en-US" sz="1567" kern="0" dirty="0">
                <a:gradFill>
                  <a:gsLst>
                    <a:gs pos="1250">
                      <a:srgbClr val="FFFFFF"/>
                    </a:gs>
                    <a:gs pos="100000">
                      <a:srgbClr val="FFFFFF"/>
                    </a:gs>
                  </a:gsLst>
                  <a:lin ang="5400000" scaled="0"/>
                </a:gradFill>
                <a:cs typeface="Segoe UI" pitchFamily="34" charset="0"/>
              </a:rPr>
              <a:t>Finance </a:t>
            </a:r>
            <a:br>
              <a:rPr lang="en-US" sz="1567" kern="0" dirty="0">
                <a:gradFill>
                  <a:gsLst>
                    <a:gs pos="1250">
                      <a:srgbClr val="FFFFFF"/>
                    </a:gs>
                    <a:gs pos="100000">
                      <a:srgbClr val="FFFFFF"/>
                    </a:gs>
                  </a:gsLst>
                  <a:lin ang="5400000" scaled="0"/>
                </a:gradFill>
                <a:cs typeface="Segoe UI" pitchFamily="34" charset="0"/>
              </a:rPr>
            </a:br>
            <a:r>
              <a:rPr lang="en-US" sz="1567" kern="0" dirty="0">
                <a:gradFill>
                  <a:gsLst>
                    <a:gs pos="1250">
                      <a:srgbClr val="FFFFFF"/>
                    </a:gs>
                    <a:gs pos="100000">
                      <a:srgbClr val="FFFFFF"/>
                    </a:gs>
                  </a:gsLst>
                  <a:lin ang="5400000" scaled="0"/>
                </a:gradFill>
                <a:cs typeface="Segoe UI" pitchFamily="34" charset="0"/>
              </a:rPr>
              <a:t>and risk</a:t>
            </a:r>
          </a:p>
        </p:txBody>
      </p:sp>
      <p:sp>
        <p:nvSpPr>
          <p:cNvPr id="111" name="Rectangle 110"/>
          <p:cNvSpPr/>
          <p:nvPr/>
        </p:nvSpPr>
        <p:spPr bwMode="auto">
          <a:xfrm>
            <a:off x="6140115" y="1017761"/>
            <a:ext cx="2867406" cy="740083"/>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806458" tIns="45702" rIns="179212" bIns="45702" numCol="1" rtlCol="0" anchor="ctr" anchorCtr="0" compatLnSpc="1">
            <a:prstTxWarp prst="textNoShape">
              <a:avLst/>
            </a:prstTxWarp>
          </a:bodyPr>
          <a:lstStyle/>
          <a:p>
            <a:pPr defTabSz="913741" fontAlgn="base">
              <a:lnSpc>
                <a:spcPct val="90000"/>
              </a:lnSpc>
              <a:spcBef>
                <a:spcPct val="0"/>
              </a:spcBef>
              <a:spcAft>
                <a:spcPct val="0"/>
              </a:spcAft>
            </a:pPr>
            <a:r>
              <a:rPr lang="en-US" sz="1567" kern="0" dirty="0">
                <a:gradFill>
                  <a:gsLst>
                    <a:gs pos="1250">
                      <a:srgbClr val="FFFFFF"/>
                    </a:gs>
                    <a:gs pos="100000">
                      <a:srgbClr val="FFFFFF"/>
                    </a:gs>
                  </a:gsLst>
                  <a:lin ang="5400000" scaled="0"/>
                </a:gradFill>
                <a:cs typeface="Segoe UI" pitchFamily="34" charset="0"/>
              </a:rPr>
              <a:t>Customer </a:t>
            </a:r>
            <a:br>
              <a:rPr lang="en-US" sz="1567" kern="0" dirty="0">
                <a:gradFill>
                  <a:gsLst>
                    <a:gs pos="1250">
                      <a:srgbClr val="FFFFFF"/>
                    </a:gs>
                    <a:gs pos="100000">
                      <a:srgbClr val="FFFFFF"/>
                    </a:gs>
                  </a:gsLst>
                  <a:lin ang="5400000" scaled="0"/>
                </a:gradFill>
                <a:cs typeface="Segoe UI" pitchFamily="34" charset="0"/>
              </a:rPr>
            </a:br>
            <a:r>
              <a:rPr lang="en-US" sz="1567" kern="0" dirty="0">
                <a:gradFill>
                  <a:gsLst>
                    <a:gs pos="1250">
                      <a:srgbClr val="FFFFFF"/>
                    </a:gs>
                    <a:gs pos="100000">
                      <a:srgbClr val="FFFFFF"/>
                    </a:gs>
                  </a:gsLst>
                  <a:lin ang="5400000" scaled="0"/>
                </a:gradFill>
                <a:cs typeface="Segoe UI" pitchFamily="34" charset="0"/>
              </a:rPr>
              <a:t>and channel</a:t>
            </a:r>
          </a:p>
        </p:txBody>
      </p:sp>
      <p:sp>
        <p:nvSpPr>
          <p:cNvPr id="116" name="Rectangle 115"/>
          <p:cNvSpPr/>
          <p:nvPr/>
        </p:nvSpPr>
        <p:spPr bwMode="auto">
          <a:xfrm>
            <a:off x="9068031" y="1017761"/>
            <a:ext cx="2867406" cy="740083"/>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806458" tIns="45702" rIns="179212" bIns="45702" numCol="1" rtlCol="0" anchor="ctr" anchorCtr="0" compatLnSpc="1">
            <a:prstTxWarp prst="textNoShape">
              <a:avLst/>
            </a:prstTxWarp>
          </a:bodyPr>
          <a:lstStyle/>
          <a:p>
            <a:pPr defTabSz="913741" fontAlgn="base">
              <a:lnSpc>
                <a:spcPct val="90000"/>
              </a:lnSpc>
              <a:spcBef>
                <a:spcPct val="0"/>
              </a:spcBef>
              <a:spcAft>
                <a:spcPct val="0"/>
              </a:spcAft>
            </a:pPr>
            <a:r>
              <a:rPr lang="en-US" sz="1567" kern="0" dirty="0">
                <a:gradFill>
                  <a:gsLst>
                    <a:gs pos="1250">
                      <a:srgbClr val="FFFFFF"/>
                    </a:gs>
                    <a:gs pos="100000">
                      <a:srgbClr val="FFFFFF"/>
                    </a:gs>
                  </a:gsLst>
                  <a:lin ang="5400000" scaled="0"/>
                </a:gradFill>
                <a:cs typeface="Segoe UI" pitchFamily="34" charset="0"/>
              </a:rPr>
              <a:t>Operations </a:t>
            </a:r>
            <a:br>
              <a:rPr lang="en-US" sz="1567" kern="0" dirty="0">
                <a:gradFill>
                  <a:gsLst>
                    <a:gs pos="1250">
                      <a:srgbClr val="FFFFFF"/>
                    </a:gs>
                    <a:gs pos="100000">
                      <a:srgbClr val="FFFFFF"/>
                    </a:gs>
                  </a:gsLst>
                  <a:lin ang="5400000" scaled="0"/>
                </a:gradFill>
                <a:cs typeface="Segoe UI" pitchFamily="34" charset="0"/>
              </a:rPr>
            </a:br>
            <a:r>
              <a:rPr lang="en-US" sz="1567" kern="0" dirty="0">
                <a:gradFill>
                  <a:gsLst>
                    <a:gs pos="1250">
                      <a:srgbClr val="FFFFFF"/>
                    </a:gs>
                    <a:gs pos="100000">
                      <a:srgbClr val="FFFFFF"/>
                    </a:gs>
                  </a:gsLst>
                  <a:lin ang="5400000" scaled="0"/>
                </a:gradFill>
                <a:cs typeface="Segoe UI" pitchFamily="34" charset="0"/>
              </a:rPr>
              <a:t>and workforce</a:t>
            </a:r>
          </a:p>
        </p:txBody>
      </p:sp>
      <p:sp>
        <p:nvSpPr>
          <p:cNvPr id="109" name="Freeform 64"/>
          <p:cNvSpPr>
            <a:spLocks noEditPoints="1"/>
          </p:cNvSpPr>
          <p:nvPr/>
        </p:nvSpPr>
        <p:spPr bwMode="black">
          <a:xfrm>
            <a:off x="3352125" y="1192274"/>
            <a:ext cx="471792" cy="362335"/>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chemeClr val="bg2"/>
          </a:solidFill>
          <a:ln>
            <a:noFill/>
          </a:ln>
        </p:spPr>
        <p:txBody>
          <a:bodyPr vert="horz" wrap="square" lIns="0" tIns="40328" rIns="80655" bIns="40328" numCol="1" anchor="t" anchorCtr="0" compatLnSpc="1">
            <a:prstTxWarp prst="textNoShape">
              <a:avLst/>
            </a:prstTxWarp>
          </a:bodyPr>
          <a:lstStyle/>
          <a:p>
            <a:pPr algn="ctr"/>
            <a:endParaRPr lang="en-US" sz="1567" dirty="0">
              <a:gradFill>
                <a:gsLst>
                  <a:gs pos="1250">
                    <a:srgbClr val="FFFFFF"/>
                  </a:gs>
                  <a:gs pos="100000">
                    <a:srgbClr val="FFFFFF"/>
                  </a:gs>
                </a:gsLst>
                <a:lin ang="5400000" scaled="0"/>
              </a:gradFill>
            </a:endParaRPr>
          </a:p>
        </p:txBody>
      </p:sp>
      <p:sp>
        <p:nvSpPr>
          <p:cNvPr id="43" name="Freeform 242"/>
          <p:cNvSpPr>
            <a:spLocks noChangeAspect="1" noEditPoints="1"/>
          </p:cNvSpPr>
          <p:nvPr/>
        </p:nvSpPr>
        <p:spPr bwMode="auto">
          <a:xfrm>
            <a:off x="9236989" y="1202935"/>
            <a:ext cx="450502" cy="360402"/>
          </a:xfrm>
          <a:custGeom>
            <a:avLst/>
            <a:gdLst>
              <a:gd name="T0" fmla="*/ 63 w 106"/>
              <a:gd name="T1" fmla="*/ 51 h 85"/>
              <a:gd name="T2" fmla="*/ 63 w 106"/>
              <a:gd name="T3" fmla="*/ 51 h 85"/>
              <a:gd name="T4" fmla="*/ 77 w 106"/>
              <a:gd name="T5" fmla="*/ 55 h 85"/>
              <a:gd name="T6" fmla="*/ 77 w 106"/>
              <a:gd name="T7" fmla="*/ 55 h 85"/>
              <a:gd name="T8" fmla="*/ 96 w 106"/>
              <a:gd name="T9" fmla="*/ 47 h 85"/>
              <a:gd name="T10" fmla="*/ 97 w 106"/>
              <a:gd name="T11" fmla="*/ 47 h 85"/>
              <a:gd name="T12" fmla="*/ 97 w 106"/>
              <a:gd name="T13" fmla="*/ 47 h 85"/>
              <a:gd name="T14" fmla="*/ 97 w 106"/>
              <a:gd name="T15" fmla="*/ 47 h 85"/>
              <a:gd name="T16" fmla="*/ 97 w 106"/>
              <a:gd name="T17" fmla="*/ 47 h 85"/>
              <a:gd name="T18" fmla="*/ 106 w 106"/>
              <a:gd name="T19" fmla="*/ 56 h 85"/>
              <a:gd name="T20" fmla="*/ 106 w 106"/>
              <a:gd name="T21" fmla="*/ 77 h 85"/>
              <a:gd name="T22" fmla="*/ 105 w 106"/>
              <a:gd name="T23" fmla="*/ 82 h 85"/>
              <a:gd name="T24" fmla="*/ 105 w 106"/>
              <a:gd name="T25" fmla="*/ 82 h 85"/>
              <a:gd name="T26" fmla="*/ 98 w 106"/>
              <a:gd name="T27" fmla="*/ 85 h 85"/>
              <a:gd name="T28" fmla="*/ 63 w 106"/>
              <a:gd name="T29" fmla="*/ 85 h 85"/>
              <a:gd name="T30" fmla="*/ 63 w 106"/>
              <a:gd name="T31" fmla="*/ 51 h 85"/>
              <a:gd name="T32" fmla="*/ 10 w 106"/>
              <a:gd name="T33" fmla="*/ 85 h 85"/>
              <a:gd name="T34" fmla="*/ 49 w 106"/>
              <a:gd name="T35" fmla="*/ 85 h 85"/>
              <a:gd name="T36" fmla="*/ 56 w 106"/>
              <a:gd name="T37" fmla="*/ 82 h 85"/>
              <a:gd name="T38" fmla="*/ 56 w 106"/>
              <a:gd name="T39" fmla="*/ 82 h 85"/>
              <a:gd name="T40" fmla="*/ 57 w 106"/>
              <a:gd name="T41" fmla="*/ 77 h 85"/>
              <a:gd name="T42" fmla="*/ 57 w 106"/>
              <a:gd name="T43" fmla="*/ 77 h 85"/>
              <a:gd name="T44" fmla="*/ 57 w 106"/>
              <a:gd name="T45" fmla="*/ 45 h 85"/>
              <a:gd name="T46" fmla="*/ 48 w 106"/>
              <a:gd name="T47" fmla="*/ 36 h 85"/>
              <a:gd name="T48" fmla="*/ 48 w 106"/>
              <a:gd name="T49" fmla="*/ 36 h 85"/>
              <a:gd name="T50" fmla="*/ 47 w 106"/>
              <a:gd name="T51" fmla="*/ 36 h 85"/>
              <a:gd name="T52" fmla="*/ 47 w 106"/>
              <a:gd name="T53" fmla="*/ 37 h 85"/>
              <a:gd name="T54" fmla="*/ 29 w 106"/>
              <a:gd name="T55" fmla="*/ 44 h 85"/>
              <a:gd name="T56" fmla="*/ 29 w 106"/>
              <a:gd name="T57" fmla="*/ 44 h 85"/>
              <a:gd name="T58" fmla="*/ 10 w 106"/>
              <a:gd name="T59" fmla="*/ 37 h 85"/>
              <a:gd name="T60" fmla="*/ 10 w 106"/>
              <a:gd name="T61" fmla="*/ 37 h 85"/>
              <a:gd name="T62" fmla="*/ 10 w 106"/>
              <a:gd name="T63" fmla="*/ 36 h 85"/>
              <a:gd name="T64" fmla="*/ 10 w 106"/>
              <a:gd name="T65" fmla="*/ 36 h 85"/>
              <a:gd name="T66" fmla="*/ 0 w 106"/>
              <a:gd name="T67" fmla="*/ 45 h 85"/>
              <a:gd name="T68" fmla="*/ 0 w 106"/>
              <a:gd name="T69" fmla="*/ 77 h 85"/>
              <a:gd name="T70" fmla="*/ 0 w 106"/>
              <a:gd name="T71" fmla="*/ 77 h 85"/>
              <a:gd name="T72" fmla="*/ 2 w 106"/>
              <a:gd name="T73" fmla="*/ 82 h 85"/>
              <a:gd name="T74" fmla="*/ 2 w 106"/>
              <a:gd name="T75" fmla="*/ 82 h 85"/>
              <a:gd name="T76" fmla="*/ 10 w 106"/>
              <a:gd name="T77" fmla="*/ 85 h 85"/>
              <a:gd name="T78" fmla="*/ 29 w 106"/>
              <a:gd name="T79" fmla="*/ 38 h 85"/>
              <a:gd name="T80" fmla="*/ 48 w 106"/>
              <a:gd name="T81" fmla="*/ 19 h 85"/>
              <a:gd name="T82" fmla="*/ 29 w 106"/>
              <a:gd name="T83" fmla="*/ 0 h 85"/>
              <a:gd name="T84" fmla="*/ 9 w 106"/>
              <a:gd name="T85" fmla="*/ 19 h 85"/>
              <a:gd name="T86" fmla="*/ 29 w 106"/>
              <a:gd name="T87" fmla="*/ 38 h 85"/>
              <a:gd name="T88" fmla="*/ 77 w 106"/>
              <a:gd name="T89" fmla="*/ 50 h 85"/>
              <a:gd name="T90" fmla="*/ 95 w 106"/>
              <a:gd name="T91" fmla="*/ 32 h 85"/>
              <a:gd name="T92" fmla="*/ 77 w 106"/>
              <a:gd name="T93" fmla="*/ 15 h 85"/>
              <a:gd name="T94" fmla="*/ 59 w 106"/>
              <a:gd name="T95" fmla="*/ 32 h 85"/>
              <a:gd name="T96" fmla="*/ 77 w 106"/>
              <a:gd name="T97" fmla="*/ 5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06" h="85">
                <a:moveTo>
                  <a:pt x="63" y="51"/>
                </a:moveTo>
                <a:cubicBezTo>
                  <a:pt x="63" y="51"/>
                  <a:pt x="63" y="51"/>
                  <a:pt x="63" y="51"/>
                </a:cubicBezTo>
                <a:cubicBezTo>
                  <a:pt x="67" y="54"/>
                  <a:pt x="72" y="55"/>
                  <a:pt x="77" y="55"/>
                </a:cubicBezTo>
                <a:cubicBezTo>
                  <a:pt x="77" y="55"/>
                  <a:pt x="77" y="55"/>
                  <a:pt x="77" y="55"/>
                </a:cubicBezTo>
                <a:cubicBezTo>
                  <a:pt x="85" y="55"/>
                  <a:pt x="91" y="53"/>
                  <a:pt x="96" y="47"/>
                </a:cubicBezTo>
                <a:cubicBezTo>
                  <a:pt x="97" y="47"/>
                  <a:pt x="97" y="47"/>
                  <a:pt x="97" y="47"/>
                </a:cubicBezTo>
                <a:cubicBezTo>
                  <a:pt x="97" y="47"/>
                  <a:pt x="97" y="47"/>
                  <a:pt x="97" y="47"/>
                </a:cubicBezTo>
                <a:cubicBezTo>
                  <a:pt x="97" y="47"/>
                  <a:pt x="97" y="47"/>
                  <a:pt x="97" y="47"/>
                </a:cubicBezTo>
                <a:cubicBezTo>
                  <a:pt x="97" y="47"/>
                  <a:pt x="97" y="47"/>
                  <a:pt x="97" y="47"/>
                </a:cubicBezTo>
                <a:cubicBezTo>
                  <a:pt x="103" y="47"/>
                  <a:pt x="106" y="51"/>
                  <a:pt x="106" y="56"/>
                </a:cubicBezTo>
                <a:cubicBezTo>
                  <a:pt x="106" y="77"/>
                  <a:pt x="106" y="77"/>
                  <a:pt x="106" y="77"/>
                </a:cubicBezTo>
                <a:cubicBezTo>
                  <a:pt x="106" y="79"/>
                  <a:pt x="105" y="81"/>
                  <a:pt x="105" y="82"/>
                </a:cubicBezTo>
                <a:cubicBezTo>
                  <a:pt x="105" y="82"/>
                  <a:pt x="105" y="82"/>
                  <a:pt x="105" y="82"/>
                </a:cubicBezTo>
                <a:cubicBezTo>
                  <a:pt x="103" y="84"/>
                  <a:pt x="101" y="85"/>
                  <a:pt x="98" y="85"/>
                </a:cubicBezTo>
                <a:cubicBezTo>
                  <a:pt x="63" y="85"/>
                  <a:pt x="63" y="85"/>
                  <a:pt x="63" y="85"/>
                </a:cubicBezTo>
                <a:lnTo>
                  <a:pt x="63" y="51"/>
                </a:lnTo>
                <a:close/>
                <a:moveTo>
                  <a:pt x="10" y="85"/>
                </a:moveTo>
                <a:cubicBezTo>
                  <a:pt x="49" y="85"/>
                  <a:pt x="49" y="85"/>
                  <a:pt x="49" y="85"/>
                </a:cubicBezTo>
                <a:cubicBezTo>
                  <a:pt x="52" y="85"/>
                  <a:pt x="54" y="84"/>
                  <a:pt x="56" y="82"/>
                </a:cubicBezTo>
                <a:cubicBezTo>
                  <a:pt x="56" y="82"/>
                  <a:pt x="56" y="82"/>
                  <a:pt x="56" y="82"/>
                </a:cubicBezTo>
                <a:cubicBezTo>
                  <a:pt x="57" y="81"/>
                  <a:pt x="57" y="79"/>
                  <a:pt x="57" y="77"/>
                </a:cubicBezTo>
                <a:cubicBezTo>
                  <a:pt x="57" y="77"/>
                  <a:pt x="57" y="77"/>
                  <a:pt x="57" y="77"/>
                </a:cubicBezTo>
                <a:cubicBezTo>
                  <a:pt x="57" y="45"/>
                  <a:pt x="57" y="45"/>
                  <a:pt x="57" y="45"/>
                </a:cubicBezTo>
                <a:cubicBezTo>
                  <a:pt x="57" y="39"/>
                  <a:pt x="54" y="36"/>
                  <a:pt x="48" y="36"/>
                </a:cubicBezTo>
                <a:cubicBezTo>
                  <a:pt x="48" y="36"/>
                  <a:pt x="48" y="36"/>
                  <a:pt x="48" y="36"/>
                </a:cubicBezTo>
                <a:cubicBezTo>
                  <a:pt x="47" y="36"/>
                  <a:pt x="47" y="36"/>
                  <a:pt x="47" y="36"/>
                </a:cubicBezTo>
                <a:cubicBezTo>
                  <a:pt x="47" y="37"/>
                  <a:pt x="47" y="37"/>
                  <a:pt x="47" y="37"/>
                </a:cubicBezTo>
                <a:cubicBezTo>
                  <a:pt x="42" y="42"/>
                  <a:pt x="36" y="44"/>
                  <a:pt x="29" y="44"/>
                </a:cubicBezTo>
                <a:cubicBezTo>
                  <a:pt x="29" y="44"/>
                  <a:pt x="29" y="44"/>
                  <a:pt x="29" y="44"/>
                </a:cubicBezTo>
                <a:cubicBezTo>
                  <a:pt x="21" y="44"/>
                  <a:pt x="16" y="42"/>
                  <a:pt x="10" y="37"/>
                </a:cubicBezTo>
                <a:cubicBezTo>
                  <a:pt x="10" y="37"/>
                  <a:pt x="10" y="37"/>
                  <a:pt x="10" y="37"/>
                </a:cubicBezTo>
                <a:cubicBezTo>
                  <a:pt x="10" y="36"/>
                  <a:pt x="10" y="36"/>
                  <a:pt x="10" y="36"/>
                </a:cubicBezTo>
                <a:cubicBezTo>
                  <a:pt x="10" y="36"/>
                  <a:pt x="10" y="36"/>
                  <a:pt x="10" y="36"/>
                </a:cubicBezTo>
                <a:cubicBezTo>
                  <a:pt x="4" y="36"/>
                  <a:pt x="1" y="39"/>
                  <a:pt x="0" y="45"/>
                </a:cubicBezTo>
                <a:cubicBezTo>
                  <a:pt x="0" y="77"/>
                  <a:pt x="0" y="77"/>
                  <a:pt x="0" y="77"/>
                </a:cubicBezTo>
                <a:cubicBezTo>
                  <a:pt x="0" y="77"/>
                  <a:pt x="0" y="77"/>
                  <a:pt x="0" y="77"/>
                </a:cubicBezTo>
                <a:cubicBezTo>
                  <a:pt x="0" y="79"/>
                  <a:pt x="1" y="81"/>
                  <a:pt x="2" y="82"/>
                </a:cubicBezTo>
                <a:cubicBezTo>
                  <a:pt x="2" y="82"/>
                  <a:pt x="2" y="82"/>
                  <a:pt x="2" y="82"/>
                </a:cubicBezTo>
                <a:cubicBezTo>
                  <a:pt x="3" y="84"/>
                  <a:pt x="6" y="85"/>
                  <a:pt x="10" y="85"/>
                </a:cubicBezTo>
                <a:close/>
                <a:moveTo>
                  <a:pt x="29" y="38"/>
                </a:moveTo>
                <a:cubicBezTo>
                  <a:pt x="39" y="38"/>
                  <a:pt x="48" y="29"/>
                  <a:pt x="48" y="19"/>
                </a:cubicBezTo>
                <a:cubicBezTo>
                  <a:pt x="48" y="8"/>
                  <a:pt x="39" y="0"/>
                  <a:pt x="29" y="0"/>
                </a:cubicBezTo>
                <a:cubicBezTo>
                  <a:pt x="18" y="0"/>
                  <a:pt x="9" y="8"/>
                  <a:pt x="9" y="19"/>
                </a:cubicBezTo>
                <a:cubicBezTo>
                  <a:pt x="9" y="29"/>
                  <a:pt x="18" y="38"/>
                  <a:pt x="29" y="38"/>
                </a:cubicBezTo>
                <a:close/>
                <a:moveTo>
                  <a:pt x="77" y="50"/>
                </a:moveTo>
                <a:cubicBezTo>
                  <a:pt x="87" y="50"/>
                  <a:pt x="95" y="42"/>
                  <a:pt x="95" y="32"/>
                </a:cubicBezTo>
                <a:cubicBezTo>
                  <a:pt x="95" y="23"/>
                  <a:pt x="87" y="15"/>
                  <a:pt x="77" y="15"/>
                </a:cubicBezTo>
                <a:cubicBezTo>
                  <a:pt x="67" y="15"/>
                  <a:pt x="59" y="23"/>
                  <a:pt x="59" y="32"/>
                </a:cubicBezTo>
                <a:cubicBezTo>
                  <a:pt x="59" y="42"/>
                  <a:pt x="67" y="50"/>
                  <a:pt x="77" y="50"/>
                </a:cubicBezTo>
                <a:close/>
              </a:path>
            </a:pathLst>
          </a:custGeom>
          <a:solidFill>
            <a:schemeClr val="bg2"/>
          </a:solidFill>
          <a:ln>
            <a:noFill/>
          </a:ln>
          <a:extLst/>
        </p:spPr>
        <p:txBody>
          <a:bodyPr vert="horz" wrap="square" lIns="89606" tIns="44804" rIns="89606" bIns="44804" numCol="1" anchor="t" anchorCtr="0" compatLnSpc="1">
            <a:prstTxWarp prst="textNoShape">
              <a:avLst/>
            </a:prstTxWarp>
          </a:bodyPr>
          <a:lstStyle/>
          <a:p>
            <a:pPr defTabSz="914004"/>
            <a:endParaRPr lang="en-US" sz="1764" baseline="-25000" dirty="0">
              <a:gradFill>
                <a:gsLst>
                  <a:gs pos="1250">
                    <a:srgbClr val="FFFFFF"/>
                  </a:gs>
                  <a:gs pos="100000">
                    <a:srgbClr val="FFFFFF"/>
                  </a:gs>
                </a:gsLst>
                <a:lin ang="5400000" scaled="0"/>
              </a:gradFill>
            </a:endParaRPr>
          </a:p>
        </p:txBody>
      </p:sp>
      <p:sp>
        <p:nvSpPr>
          <p:cNvPr id="82" name="Freeform 12"/>
          <p:cNvSpPr>
            <a:spLocks noChangeAspect="1"/>
          </p:cNvSpPr>
          <p:nvPr/>
        </p:nvSpPr>
        <p:spPr bwMode="black">
          <a:xfrm>
            <a:off x="6309420" y="1182356"/>
            <a:ext cx="498424" cy="393033"/>
          </a:xfrm>
          <a:custGeom>
            <a:avLst/>
            <a:gdLst/>
            <a:ahLst/>
            <a:cxnLst/>
            <a:rect l="l" t="t" r="r" b="b"/>
            <a:pathLst>
              <a:path w="611218" h="481979">
                <a:moveTo>
                  <a:pt x="224745" y="94707"/>
                </a:moveTo>
                <a:cubicBezTo>
                  <a:pt x="347961" y="94707"/>
                  <a:pt x="448505" y="171589"/>
                  <a:pt x="448505" y="266213"/>
                </a:cubicBezTo>
                <a:cubicBezTo>
                  <a:pt x="448505" y="360837"/>
                  <a:pt x="347961" y="436734"/>
                  <a:pt x="224745" y="436734"/>
                </a:cubicBezTo>
                <a:cubicBezTo>
                  <a:pt x="202074" y="436734"/>
                  <a:pt x="181373" y="434763"/>
                  <a:pt x="161659" y="429834"/>
                </a:cubicBezTo>
                <a:cubicBezTo>
                  <a:pt x="135044" y="478132"/>
                  <a:pt x="86744" y="488974"/>
                  <a:pt x="44358" y="478132"/>
                </a:cubicBezTo>
                <a:cubicBezTo>
                  <a:pt x="69986" y="455462"/>
                  <a:pt x="92658" y="434763"/>
                  <a:pt x="109416" y="413078"/>
                </a:cubicBezTo>
                <a:cubicBezTo>
                  <a:pt x="43372" y="382522"/>
                  <a:pt x="0" y="328310"/>
                  <a:pt x="0" y="266213"/>
                </a:cubicBezTo>
                <a:cubicBezTo>
                  <a:pt x="0" y="171589"/>
                  <a:pt x="100544" y="94707"/>
                  <a:pt x="224745" y="94707"/>
                </a:cubicBezTo>
                <a:close/>
                <a:moveTo>
                  <a:pt x="386440" y="0"/>
                </a:moveTo>
                <a:cubicBezTo>
                  <a:pt x="510659" y="0"/>
                  <a:pt x="611218" y="76830"/>
                  <a:pt x="611218" y="170405"/>
                </a:cubicBezTo>
                <a:cubicBezTo>
                  <a:pt x="611218" y="232460"/>
                  <a:pt x="566854" y="287620"/>
                  <a:pt x="501787" y="317170"/>
                </a:cubicBezTo>
                <a:cubicBezTo>
                  <a:pt x="518546" y="338840"/>
                  <a:pt x="541221" y="360510"/>
                  <a:pt x="566854" y="382180"/>
                </a:cubicBezTo>
                <a:cubicBezTo>
                  <a:pt x="523476" y="393015"/>
                  <a:pt x="481083" y="383165"/>
                  <a:pt x="454465" y="334900"/>
                </a:cubicBezTo>
                <a:cubicBezTo>
                  <a:pt x="547137" y="154645"/>
                  <a:pt x="301656" y="47280"/>
                  <a:pt x="201097" y="73875"/>
                </a:cubicBezTo>
                <a:cubicBezTo>
                  <a:pt x="241518" y="29550"/>
                  <a:pt x="309542" y="0"/>
                  <a:pt x="386440" y="0"/>
                </a:cubicBezTo>
                <a:close/>
              </a:path>
            </a:pathLst>
          </a:custGeom>
          <a:solidFill>
            <a:schemeClr val="bg2"/>
          </a:solidFill>
          <a:ln>
            <a:noFill/>
          </a:ln>
          <a:extLst/>
        </p:spPr>
        <p:txBody>
          <a:bodyPr vert="horz" wrap="square" lIns="89606" tIns="44804" rIns="89606" bIns="44804" numCol="1" anchor="t" anchorCtr="0" compatLnSpc="1">
            <a:prstTxWarp prst="textNoShape">
              <a:avLst/>
            </a:prstTxWarp>
          </a:bodyPr>
          <a:lstStyle/>
          <a:p>
            <a:pPr defTabSz="914004"/>
            <a:endParaRPr lang="en-US" sz="1764" dirty="0">
              <a:gradFill>
                <a:gsLst>
                  <a:gs pos="1250">
                    <a:srgbClr val="FFFFFF"/>
                  </a:gs>
                  <a:gs pos="100000">
                    <a:srgbClr val="FFFFFF"/>
                  </a:gs>
                </a:gsLst>
                <a:lin ang="5400000" scaled="0"/>
              </a:gradFill>
            </a:endParaRPr>
          </a:p>
        </p:txBody>
      </p:sp>
      <p:sp>
        <p:nvSpPr>
          <p:cNvPr id="108" name="Freeform 11"/>
          <p:cNvSpPr>
            <a:spLocks noEditPoints="1"/>
          </p:cNvSpPr>
          <p:nvPr/>
        </p:nvSpPr>
        <p:spPr bwMode="auto">
          <a:xfrm>
            <a:off x="472182" y="1293170"/>
            <a:ext cx="512428" cy="234253"/>
          </a:xfrm>
          <a:custGeom>
            <a:avLst/>
            <a:gdLst>
              <a:gd name="T0" fmla="*/ 205 w 400"/>
              <a:gd name="T1" fmla="*/ 64 h 183"/>
              <a:gd name="T2" fmla="*/ 211 w 400"/>
              <a:gd name="T3" fmla="*/ 57 h 183"/>
              <a:gd name="T4" fmla="*/ 186 w 400"/>
              <a:gd name="T5" fmla="*/ 69 h 183"/>
              <a:gd name="T6" fmla="*/ 199 w 400"/>
              <a:gd name="T7" fmla="*/ 67 h 183"/>
              <a:gd name="T8" fmla="*/ 219 w 400"/>
              <a:gd name="T9" fmla="*/ 30 h 183"/>
              <a:gd name="T10" fmla="*/ 208 w 400"/>
              <a:gd name="T11" fmla="*/ 31 h 183"/>
              <a:gd name="T12" fmla="*/ 198 w 400"/>
              <a:gd name="T13" fmla="*/ 36 h 183"/>
              <a:gd name="T14" fmla="*/ 205 w 400"/>
              <a:gd name="T15" fmla="*/ 42 h 183"/>
              <a:gd name="T16" fmla="*/ 304 w 400"/>
              <a:gd name="T17" fmla="*/ 101 h 183"/>
              <a:gd name="T18" fmla="*/ 400 w 400"/>
              <a:gd name="T19" fmla="*/ 3 h 183"/>
              <a:gd name="T20" fmla="*/ 104 w 400"/>
              <a:gd name="T21" fmla="*/ 0 h 183"/>
              <a:gd name="T22" fmla="*/ 2 w 400"/>
              <a:gd name="T23" fmla="*/ 94 h 183"/>
              <a:gd name="T24" fmla="*/ 6 w 400"/>
              <a:gd name="T25" fmla="*/ 103 h 183"/>
              <a:gd name="T26" fmla="*/ 150 w 400"/>
              <a:gd name="T27" fmla="*/ 59 h 183"/>
              <a:gd name="T28" fmla="*/ 168 w 400"/>
              <a:gd name="T29" fmla="*/ 66 h 183"/>
              <a:gd name="T30" fmla="*/ 194 w 400"/>
              <a:gd name="T31" fmla="*/ 53 h 183"/>
              <a:gd name="T32" fmla="*/ 190 w 400"/>
              <a:gd name="T33" fmla="*/ 52 h 183"/>
              <a:gd name="T34" fmla="*/ 174 w 400"/>
              <a:gd name="T35" fmla="*/ 48 h 183"/>
              <a:gd name="T36" fmla="*/ 176 w 400"/>
              <a:gd name="T37" fmla="*/ 38 h 183"/>
              <a:gd name="T38" fmla="*/ 199 w 400"/>
              <a:gd name="T39" fmla="*/ 26 h 183"/>
              <a:gd name="T40" fmla="*/ 228 w 400"/>
              <a:gd name="T41" fmla="*/ 21 h 183"/>
              <a:gd name="T42" fmla="*/ 243 w 400"/>
              <a:gd name="T43" fmla="*/ 14 h 183"/>
              <a:gd name="T44" fmla="*/ 248 w 400"/>
              <a:gd name="T45" fmla="*/ 21 h 183"/>
              <a:gd name="T46" fmla="*/ 257 w 400"/>
              <a:gd name="T47" fmla="*/ 29 h 183"/>
              <a:gd name="T48" fmla="*/ 232 w 400"/>
              <a:gd name="T49" fmla="*/ 36 h 183"/>
              <a:gd name="T50" fmla="*/ 227 w 400"/>
              <a:gd name="T51" fmla="*/ 29 h 183"/>
              <a:gd name="T52" fmla="*/ 216 w 400"/>
              <a:gd name="T53" fmla="*/ 43 h 183"/>
              <a:gd name="T54" fmla="*/ 233 w 400"/>
              <a:gd name="T55" fmla="*/ 47 h 183"/>
              <a:gd name="T56" fmla="*/ 235 w 400"/>
              <a:gd name="T57" fmla="*/ 57 h 183"/>
              <a:gd name="T58" fmla="*/ 225 w 400"/>
              <a:gd name="T59" fmla="*/ 66 h 183"/>
              <a:gd name="T60" fmla="*/ 197 w 400"/>
              <a:gd name="T61" fmla="*/ 75 h 183"/>
              <a:gd name="T62" fmla="*/ 169 w 400"/>
              <a:gd name="T63" fmla="*/ 84 h 183"/>
              <a:gd name="T64" fmla="*/ 167 w 400"/>
              <a:gd name="T65" fmla="*/ 78 h 183"/>
              <a:gd name="T66" fmla="*/ 150 w 400"/>
              <a:gd name="T67" fmla="*/ 59 h 183"/>
              <a:gd name="T68" fmla="*/ 2 w 400"/>
              <a:gd name="T69" fmla="*/ 122 h 183"/>
              <a:gd name="T70" fmla="*/ 311 w 400"/>
              <a:gd name="T71" fmla="*/ 143 h 183"/>
              <a:gd name="T72" fmla="*/ 400 w 400"/>
              <a:gd name="T73" fmla="*/ 59 h 183"/>
              <a:gd name="T74" fmla="*/ 306 w 400"/>
              <a:gd name="T75" fmla="*/ 122 h 183"/>
              <a:gd name="T76" fmla="*/ 2 w 400"/>
              <a:gd name="T77" fmla="*/ 183 h 183"/>
              <a:gd name="T78" fmla="*/ 328 w 400"/>
              <a:gd name="T79" fmla="*/ 180 h 183"/>
              <a:gd name="T80" fmla="*/ 400 w 400"/>
              <a:gd name="T81" fmla="*/ 79 h 183"/>
              <a:gd name="T82" fmla="*/ 2 w 400"/>
              <a:gd name="T83" fmla="*/ 162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00" h="183">
                <a:moveTo>
                  <a:pt x="199" y="67"/>
                </a:moveTo>
                <a:cubicBezTo>
                  <a:pt x="201" y="66"/>
                  <a:pt x="203" y="65"/>
                  <a:pt x="205" y="64"/>
                </a:cubicBezTo>
                <a:cubicBezTo>
                  <a:pt x="207" y="63"/>
                  <a:pt x="209" y="62"/>
                  <a:pt x="210" y="61"/>
                </a:cubicBezTo>
                <a:cubicBezTo>
                  <a:pt x="212" y="59"/>
                  <a:pt x="212" y="58"/>
                  <a:pt x="211" y="57"/>
                </a:cubicBezTo>
                <a:cubicBezTo>
                  <a:pt x="209" y="56"/>
                  <a:pt x="206" y="55"/>
                  <a:pt x="201" y="54"/>
                </a:cubicBezTo>
                <a:cubicBezTo>
                  <a:pt x="186" y="69"/>
                  <a:pt x="186" y="69"/>
                  <a:pt x="186" y="69"/>
                </a:cubicBezTo>
                <a:cubicBezTo>
                  <a:pt x="188" y="69"/>
                  <a:pt x="190" y="68"/>
                  <a:pt x="192" y="68"/>
                </a:cubicBezTo>
                <a:cubicBezTo>
                  <a:pt x="194" y="68"/>
                  <a:pt x="197" y="67"/>
                  <a:pt x="199" y="67"/>
                </a:cubicBezTo>
                <a:close/>
                <a:moveTo>
                  <a:pt x="205" y="42"/>
                </a:moveTo>
                <a:cubicBezTo>
                  <a:pt x="219" y="30"/>
                  <a:pt x="219" y="30"/>
                  <a:pt x="219" y="30"/>
                </a:cubicBezTo>
                <a:cubicBezTo>
                  <a:pt x="217" y="30"/>
                  <a:pt x="215" y="30"/>
                  <a:pt x="213" y="30"/>
                </a:cubicBezTo>
                <a:cubicBezTo>
                  <a:pt x="211" y="30"/>
                  <a:pt x="210" y="31"/>
                  <a:pt x="208" y="31"/>
                </a:cubicBezTo>
                <a:cubicBezTo>
                  <a:pt x="206" y="32"/>
                  <a:pt x="204" y="33"/>
                  <a:pt x="203" y="33"/>
                </a:cubicBezTo>
                <a:cubicBezTo>
                  <a:pt x="201" y="34"/>
                  <a:pt x="200" y="35"/>
                  <a:pt x="198" y="36"/>
                </a:cubicBezTo>
                <a:cubicBezTo>
                  <a:pt x="197" y="38"/>
                  <a:pt x="196" y="39"/>
                  <a:pt x="197" y="40"/>
                </a:cubicBezTo>
                <a:cubicBezTo>
                  <a:pt x="198" y="41"/>
                  <a:pt x="201" y="42"/>
                  <a:pt x="205" y="42"/>
                </a:cubicBezTo>
                <a:close/>
                <a:moveTo>
                  <a:pt x="300" y="103"/>
                </a:moveTo>
                <a:cubicBezTo>
                  <a:pt x="302" y="103"/>
                  <a:pt x="303" y="102"/>
                  <a:pt x="304" y="101"/>
                </a:cubicBezTo>
                <a:cubicBezTo>
                  <a:pt x="398" y="9"/>
                  <a:pt x="398" y="9"/>
                  <a:pt x="398" y="9"/>
                </a:cubicBezTo>
                <a:cubicBezTo>
                  <a:pt x="400" y="7"/>
                  <a:pt x="400" y="5"/>
                  <a:pt x="400" y="3"/>
                </a:cubicBezTo>
                <a:cubicBezTo>
                  <a:pt x="399" y="1"/>
                  <a:pt x="397" y="0"/>
                  <a:pt x="395" y="0"/>
                </a:cubicBezTo>
                <a:cubicBezTo>
                  <a:pt x="104" y="0"/>
                  <a:pt x="104" y="0"/>
                  <a:pt x="104" y="0"/>
                </a:cubicBezTo>
                <a:cubicBezTo>
                  <a:pt x="103" y="0"/>
                  <a:pt x="102" y="1"/>
                  <a:pt x="101" y="1"/>
                </a:cubicBezTo>
                <a:cubicBezTo>
                  <a:pt x="2" y="94"/>
                  <a:pt x="2" y="94"/>
                  <a:pt x="2" y="94"/>
                </a:cubicBezTo>
                <a:cubicBezTo>
                  <a:pt x="1" y="95"/>
                  <a:pt x="0" y="97"/>
                  <a:pt x="1" y="99"/>
                </a:cubicBezTo>
                <a:cubicBezTo>
                  <a:pt x="2" y="101"/>
                  <a:pt x="4" y="103"/>
                  <a:pt x="6" y="103"/>
                </a:cubicBezTo>
                <a:lnTo>
                  <a:pt x="300" y="103"/>
                </a:lnTo>
                <a:close/>
                <a:moveTo>
                  <a:pt x="150" y="59"/>
                </a:moveTo>
                <a:cubicBezTo>
                  <a:pt x="171" y="59"/>
                  <a:pt x="171" y="59"/>
                  <a:pt x="171" y="59"/>
                </a:cubicBezTo>
                <a:cubicBezTo>
                  <a:pt x="168" y="62"/>
                  <a:pt x="167" y="64"/>
                  <a:pt x="168" y="66"/>
                </a:cubicBezTo>
                <a:cubicBezTo>
                  <a:pt x="170" y="67"/>
                  <a:pt x="173" y="68"/>
                  <a:pt x="177" y="69"/>
                </a:cubicBezTo>
                <a:cubicBezTo>
                  <a:pt x="194" y="53"/>
                  <a:pt x="194" y="53"/>
                  <a:pt x="194" y="53"/>
                </a:cubicBezTo>
                <a:cubicBezTo>
                  <a:pt x="193" y="53"/>
                  <a:pt x="193" y="53"/>
                  <a:pt x="192" y="52"/>
                </a:cubicBezTo>
                <a:cubicBezTo>
                  <a:pt x="191" y="52"/>
                  <a:pt x="191" y="52"/>
                  <a:pt x="190" y="52"/>
                </a:cubicBezTo>
                <a:cubicBezTo>
                  <a:pt x="187" y="52"/>
                  <a:pt x="183" y="51"/>
                  <a:pt x="181" y="51"/>
                </a:cubicBezTo>
                <a:cubicBezTo>
                  <a:pt x="178" y="50"/>
                  <a:pt x="176" y="49"/>
                  <a:pt x="174" y="48"/>
                </a:cubicBezTo>
                <a:cubicBezTo>
                  <a:pt x="172" y="47"/>
                  <a:pt x="172" y="46"/>
                  <a:pt x="172" y="44"/>
                </a:cubicBezTo>
                <a:cubicBezTo>
                  <a:pt x="172" y="42"/>
                  <a:pt x="173" y="40"/>
                  <a:pt x="176" y="38"/>
                </a:cubicBezTo>
                <a:cubicBezTo>
                  <a:pt x="179" y="35"/>
                  <a:pt x="182" y="33"/>
                  <a:pt x="186" y="31"/>
                </a:cubicBezTo>
                <a:cubicBezTo>
                  <a:pt x="191" y="29"/>
                  <a:pt x="195" y="27"/>
                  <a:pt x="199" y="26"/>
                </a:cubicBezTo>
                <a:cubicBezTo>
                  <a:pt x="204" y="24"/>
                  <a:pt x="209" y="23"/>
                  <a:pt x="214" y="22"/>
                </a:cubicBezTo>
                <a:cubicBezTo>
                  <a:pt x="219" y="21"/>
                  <a:pt x="224" y="21"/>
                  <a:pt x="228" y="21"/>
                </a:cubicBezTo>
                <a:cubicBezTo>
                  <a:pt x="234" y="15"/>
                  <a:pt x="234" y="15"/>
                  <a:pt x="234" y="15"/>
                </a:cubicBezTo>
                <a:cubicBezTo>
                  <a:pt x="243" y="14"/>
                  <a:pt x="243" y="14"/>
                  <a:pt x="243" y="14"/>
                </a:cubicBezTo>
                <a:cubicBezTo>
                  <a:pt x="237" y="20"/>
                  <a:pt x="237" y="20"/>
                  <a:pt x="237" y="20"/>
                </a:cubicBezTo>
                <a:cubicBezTo>
                  <a:pt x="241" y="20"/>
                  <a:pt x="245" y="21"/>
                  <a:pt x="248" y="21"/>
                </a:cubicBezTo>
                <a:cubicBezTo>
                  <a:pt x="251" y="22"/>
                  <a:pt x="253" y="23"/>
                  <a:pt x="255" y="24"/>
                </a:cubicBezTo>
                <a:cubicBezTo>
                  <a:pt x="257" y="25"/>
                  <a:pt x="257" y="27"/>
                  <a:pt x="257" y="29"/>
                </a:cubicBezTo>
                <a:cubicBezTo>
                  <a:pt x="257" y="31"/>
                  <a:pt x="256" y="33"/>
                  <a:pt x="253" y="36"/>
                </a:cubicBezTo>
                <a:cubicBezTo>
                  <a:pt x="232" y="36"/>
                  <a:pt x="232" y="36"/>
                  <a:pt x="232" y="36"/>
                </a:cubicBezTo>
                <a:cubicBezTo>
                  <a:pt x="234" y="34"/>
                  <a:pt x="235" y="33"/>
                  <a:pt x="234" y="31"/>
                </a:cubicBezTo>
                <a:cubicBezTo>
                  <a:pt x="233" y="30"/>
                  <a:pt x="231" y="29"/>
                  <a:pt x="227" y="29"/>
                </a:cubicBezTo>
                <a:cubicBezTo>
                  <a:pt x="213" y="43"/>
                  <a:pt x="213" y="43"/>
                  <a:pt x="213" y="43"/>
                </a:cubicBezTo>
                <a:cubicBezTo>
                  <a:pt x="214" y="43"/>
                  <a:pt x="215" y="43"/>
                  <a:pt x="216" y="43"/>
                </a:cubicBezTo>
                <a:cubicBezTo>
                  <a:pt x="217" y="43"/>
                  <a:pt x="218" y="44"/>
                  <a:pt x="220" y="44"/>
                </a:cubicBezTo>
                <a:cubicBezTo>
                  <a:pt x="226" y="45"/>
                  <a:pt x="230" y="46"/>
                  <a:pt x="233" y="47"/>
                </a:cubicBezTo>
                <a:cubicBezTo>
                  <a:pt x="235" y="49"/>
                  <a:pt x="236" y="50"/>
                  <a:pt x="237" y="52"/>
                </a:cubicBezTo>
                <a:cubicBezTo>
                  <a:pt x="237" y="54"/>
                  <a:pt x="236" y="55"/>
                  <a:pt x="235" y="57"/>
                </a:cubicBezTo>
                <a:cubicBezTo>
                  <a:pt x="234" y="59"/>
                  <a:pt x="232" y="60"/>
                  <a:pt x="231" y="61"/>
                </a:cubicBezTo>
                <a:cubicBezTo>
                  <a:pt x="230" y="63"/>
                  <a:pt x="228" y="64"/>
                  <a:pt x="225" y="66"/>
                </a:cubicBezTo>
                <a:cubicBezTo>
                  <a:pt x="222" y="68"/>
                  <a:pt x="218" y="69"/>
                  <a:pt x="214" y="71"/>
                </a:cubicBezTo>
                <a:cubicBezTo>
                  <a:pt x="209" y="73"/>
                  <a:pt x="204" y="74"/>
                  <a:pt x="197" y="75"/>
                </a:cubicBezTo>
                <a:cubicBezTo>
                  <a:pt x="191" y="77"/>
                  <a:pt x="184" y="77"/>
                  <a:pt x="176" y="78"/>
                </a:cubicBezTo>
                <a:cubicBezTo>
                  <a:pt x="169" y="84"/>
                  <a:pt x="169" y="84"/>
                  <a:pt x="169" y="84"/>
                </a:cubicBezTo>
                <a:cubicBezTo>
                  <a:pt x="160" y="84"/>
                  <a:pt x="160" y="84"/>
                  <a:pt x="160" y="84"/>
                </a:cubicBezTo>
                <a:cubicBezTo>
                  <a:pt x="167" y="78"/>
                  <a:pt x="167" y="78"/>
                  <a:pt x="167" y="78"/>
                </a:cubicBezTo>
                <a:cubicBezTo>
                  <a:pt x="156" y="77"/>
                  <a:pt x="149" y="75"/>
                  <a:pt x="146" y="72"/>
                </a:cubicBezTo>
                <a:cubicBezTo>
                  <a:pt x="143" y="69"/>
                  <a:pt x="145" y="65"/>
                  <a:pt x="150" y="59"/>
                </a:cubicBezTo>
                <a:close/>
                <a:moveTo>
                  <a:pt x="306" y="122"/>
                </a:moveTo>
                <a:cubicBezTo>
                  <a:pt x="2" y="122"/>
                  <a:pt x="2" y="122"/>
                  <a:pt x="2" y="122"/>
                </a:cubicBezTo>
                <a:cubicBezTo>
                  <a:pt x="2" y="143"/>
                  <a:pt x="2" y="143"/>
                  <a:pt x="2" y="143"/>
                </a:cubicBezTo>
                <a:cubicBezTo>
                  <a:pt x="311" y="143"/>
                  <a:pt x="311" y="143"/>
                  <a:pt x="311" y="143"/>
                </a:cubicBezTo>
                <a:cubicBezTo>
                  <a:pt x="313" y="143"/>
                  <a:pt x="316" y="142"/>
                  <a:pt x="318" y="140"/>
                </a:cubicBezTo>
                <a:cubicBezTo>
                  <a:pt x="400" y="59"/>
                  <a:pt x="400" y="59"/>
                  <a:pt x="400" y="59"/>
                </a:cubicBezTo>
                <a:cubicBezTo>
                  <a:pt x="400" y="28"/>
                  <a:pt x="400" y="28"/>
                  <a:pt x="400" y="28"/>
                </a:cubicBezTo>
                <a:lnTo>
                  <a:pt x="306" y="122"/>
                </a:lnTo>
                <a:close/>
                <a:moveTo>
                  <a:pt x="2" y="162"/>
                </a:moveTo>
                <a:cubicBezTo>
                  <a:pt x="2" y="183"/>
                  <a:pt x="2" y="183"/>
                  <a:pt x="2" y="183"/>
                </a:cubicBezTo>
                <a:cubicBezTo>
                  <a:pt x="321" y="183"/>
                  <a:pt x="321" y="183"/>
                  <a:pt x="321" y="183"/>
                </a:cubicBezTo>
                <a:cubicBezTo>
                  <a:pt x="324" y="183"/>
                  <a:pt x="326" y="182"/>
                  <a:pt x="328" y="180"/>
                </a:cubicBezTo>
                <a:cubicBezTo>
                  <a:pt x="400" y="109"/>
                  <a:pt x="400" y="109"/>
                  <a:pt x="400" y="109"/>
                </a:cubicBezTo>
                <a:cubicBezTo>
                  <a:pt x="400" y="79"/>
                  <a:pt x="400" y="79"/>
                  <a:pt x="400" y="79"/>
                </a:cubicBezTo>
                <a:cubicBezTo>
                  <a:pt x="317" y="162"/>
                  <a:pt x="317" y="162"/>
                  <a:pt x="317" y="162"/>
                </a:cubicBezTo>
                <a:lnTo>
                  <a:pt x="2" y="162"/>
                </a:lnTo>
                <a:close/>
              </a:path>
            </a:pathLst>
          </a:custGeom>
          <a:solidFill>
            <a:schemeClr val="bg2"/>
          </a:solidFill>
          <a:ln>
            <a:noFill/>
          </a:ln>
        </p:spPr>
        <p:txBody>
          <a:bodyPr vert="horz" wrap="square" lIns="89606" tIns="44804" rIns="89606" bIns="44804" numCol="1" anchor="t" anchorCtr="0" compatLnSpc="1">
            <a:prstTxWarp prst="textNoShape">
              <a:avLst/>
            </a:prstTxWarp>
          </a:bodyPr>
          <a:lstStyle/>
          <a:p>
            <a:pPr defTabSz="895820"/>
            <a:endParaRPr lang="en-US" sz="1666" dirty="0">
              <a:gradFill>
                <a:gsLst>
                  <a:gs pos="1250">
                    <a:srgbClr val="FFFFFF"/>
                  </a:gs>
                  <a:gs pos="100000">
                    <a:srgbClr val="FFFFFF"/>
                  </a:gs>
                </a:gsLst>
                <a:lin ang="5400000" scaled="0"/>
              </a:gradFill>
            </a:endParaRPr>
          </a:p>
        </p:txBody>
      </p:sp>
      <p:sp>
        <p:nvSpPr>
          <p:cNvPr id="74" name="Rectangle 73"/>
          <p:cNvSpPr/>
          <p:nvPr/>
        </p:nvSpPr>
        <p:spPr bwMode="auto">
          <a:xfrm>
            <a:off x="308455" y="3267596"/>
            <a:ext cx="2867406" cy="660145"/>
          </a:xfrm>
          <a:prstGeom prst="rect">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806458" tIns="45702" rIns="0" bIns="45702" numCol="1" spcCol="0" rtlCol="0" fromWordArt="0" anchor="ctr" anchorCtr="0" forceAA="0" compatLnSpc="1">
            <a:prstTxWarp prst="textNoShape">
              <a:avLst/>
            </a:prstTxWarp>
            <a:noAutofit/>
          </a:bodyPr>
          <a:lstStyle/>
          <a:p>
            <a:pPr defTabSz="913741" fontAlgn="base">
              <a:lnSpc>
                <a:spcPct val="90000"/>
              </a:lnSpc>
              <a:spcBef>
                <a:spcPct val="0"/>
              </a:spcBef>
              <a:spcAft>
                <a:spcPct val="0"/>
              </a:spcAft>
            </a:pPr>
            <a:r>
              <a:rPr lang="en-US" sz="1600" dirty="0">
                <a:gradFill>
                  <a:gsLst>
                    <a:gs pos="1250">
                      <a:srgbClr val="FFFFFF"/>
                    </a:gs>
                    <a:gs pos="100000">
                      <a:srgbClr val="FFFFFF"/>
                    </a:gs>
                  </a:gsLst>
                  <a:lin ang="5400000" scaled="0"/>
                </a:gradFill>
              </a:rPr>
              <a:t>Investment modelling </a:t>
            </a:r>
          </a:p>
        </p:txBody>
      </p:sp>
      <p:sp>
        <p:nvSpPr>
          <p:cNvPr id="3" name="TextBox 2"/>
          <p:cNvSpPr txBox="1"/>
          <p:nvPr/>
        </p:nvSpPr>
        <p:spPr>
          <a:xfrm>
            <a:off x="321767" y="3317178"/>
            <a:ext cx="813899" cy="511141"/>
          </a:xfrm>
          <a:prstGeom prst="rect">
            <a:avLst/>
          </a:prstGeom>
          <a:solidFill>
            <a:schemeClr val="accent1"/>
          </a:solidFill>
        </p:spPr>
        <p:txBody>
          <a:bodyPr wrap="square" lIns="179212" tIns="143371" rIns="179212" bIns="143371" rtlCol="0">
            <a:spAutoFit/>
          </a:bodyPr>
          <a:lstStyle/>
          <a:p>
            <a:pPr defTabSz="914004">
              <a:lnSpc>
                <a:spcPct val="90000"/>
              </a:lnSpc>
              <a:spcAft>
                <a:spcPts val="588"/>
              </a:spcAft>
            </a:pPr>
            <a:r>
              <a:rPr lang="en-US" sz="1600" dirty="0">
                <a:gradFill>
                  <a:gsLst>
                    <a:gs pos="2917">
                      <a:srgbClr val="FFFFFF"/>
                    </a:gs>
                    <a:gs pos="30000">
                      <a:srgbClr val="FFFFFF"/>
                    </a:gs>
                  </a:gsLst>
                  <a:lin ang="5400000" scaled="0"/>
                </a:gradFill>
                <a:latin typeface="Cambria Math" panose="02040503050406030204" pitchFamily="18" charset="0"/>
                <a:ea typeface="Cambria Math" panose="02040503050406030204" pitchFamily="18" charset="0"/>
              </a:rPr>
              <a:t>$$$</a:t>
            </a:r>
            <a:endParaRPr lang="en-US" sz="1600" dirty="0">
              <a:gradFill>
                <a:gsLst>
                  <a:gs pos="2917">
                    <a:srgbClr val="FFFFFF"/>
                  </a:gs>
                  <a:gs pos="30000">
                    <a:srgbClr val="FFFFFF"/>
                  </a:gs>
                </a:gsLst>
                <a:lin ang="5400000" scaled="0"/>
              </a:gradFill>
            </a:endParaRPr>
          </a:p>
        </p:txBody>
      </p:sp>
      <p:sp>
        <p:nvSpPr>
          <p:cNvPr id="88" name="Title 1"/>
          <p:cNvSpPr>
            <a:spLocks noGrp="1"/>
          </p:cNvSpPr>
          <p:nvPr>
            <p:ph type="title"/>
          </p:nvPr>
        </p:nvSpPr>
        <p:spPr/>
        <p:txBody>
          <a:bodyPr/>
          <a:lstStyle/>
          <a:p>
            <a:r>
              <a:rPr lang="en-US" dirty="0"/>
              <a:t>Example use cases</a:t>
            </a:r>
          </a:p>
        </p:txBody>
      </p:sp>
      <p:sp>
        <p:nvSpPr>
          <p:cNvPr id="75" name="Rectangle 74"/>
          <p:cNvSpPr/>
          <p:nvPr/>
        </p:nvSpPr>
        <p:spPr bwMode="auto">
          <a:xfrm>
            <a:off x="295143" y="1852965"/>
            <a:ext cx="2867406" cy="660145"/>
          </a:xfrm>
          <a:prstGeom prst="rect">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806458" tIns="45702" rIns="0" bIns="45702" numCol="1" spcCol="0" rtlCol="0" fromWordArt="0" anchor="ctr" anchorCtr="0" forceAA="0" compatLnSpc="1">
            <a:prstTxWarp prst="textNoShape">
              <a:avLst/>
            </a:prstTxWarp>
            <a:noAutofit/>
          </a:bodyPr>
          <a:lstStyle/>
          <a:p>
            <a:pPr defTabSz="913741" fontAlgn="base">
              <a:lnSpc>
                <a:spcPct val="90000"/>
              </a:lnSpc>
              <a:spcBef>
                <a:spcPct val="0"/>
              </a:spcBef>
              <a:spcAft>
                <a:spcPct val="0"/>
              </a:spcAft>
            </a:pPr>
            <a:r>
              <a:rPr lang="en-US" sz="1600" dirty="0">
                <a:gradFill>
                  <a:gsLst>
                    <a:gs pos="1250">
                      <a:srgbClr val="FFFFFF"/>
                    </a:gs>
                    <a:gs pos="100000">
                      <a:srgbClr val="FFFFFF"/>
                    </a:gs>
                  </a:gsLst>
                  <a:lin ang="5400000" scaled="0"/>
                </a:gradFill>
              </a:rPr>
              <a:t>Revenue Forecasting</a:t>
            </a:r>
          </a:p>
        </p:txBody>
      </p:sp>
      <p:sp>
        <p:nvSpPr>
          <p:cNvPr id="76" name="TextBox 75"/>
          <p:cNvSpPr txBox="1"/>
          <p:nvPr/>
        </p:nvSpPr>
        <p:spPr>
          <a:xfrm>
            <a:off x="308455" y="1902546"/>
            <a:ext cx="813899" cy="511141"/>
          </a:xfrm>
          <a:prstGeom prst="rect">
            <a:avLst/>
          </a:prstGeom>
          <a:solidFill>
            <a:schemeClr val="accent1"/>
          </a:solidFill>
        </p:spPr>
        <p:txBody>
          <a:bodyPr wrap="square" lIns="179212" tIns="143371" rIns="179212" bIns="143371" rtlCol="0">
            <a:spAutoFit/>
          </a:bodyPr>
          <a:lstStyle/>
          <a:p>
            <a:pPr defTabSz="914004">
              <a:lnSpc>
                <a:spcPct val="90000"/>
              </a:lnSpc>
              <a:spcAft>
                <a:spcPts val="588"/>
              </a:spcAft>
            </a:pPr>
            <a:r>
              <a:rPr lang="en-US" sz="1600" dirty="0">
                <a:gradFill>
                  <a:gsLst>
                    <a:gs pos="2917">
                      <a:srgbClr val="FFFFFF"/>
                    </a:gs>
                    <a:gs pos="30000">
                      <a:srgbClr val="FFFFFF"/>
                    </a:gs>
                  </a:gsLst>
                  <a:lin ang="5400000" scaled="0"/>
                </a:gradFill>
                <a:latin typeface="Cambria Math" panose="02040503050406030204" pitchFamily="18" charset="0"/>
                <a:ea typeface="Cambria Math" panose="02040503050406030204" pitchFamily="18" charset="0"/>
              </a:rPr>
              <a:t>$$$</a:t>
            </a:r>
            <a:endParaRPr lang="en-US" sz="1600" dirty="0">
              <a:gradFill>
                <a:gsLst>
                  <a:gs pos="2917">
                    <a:srgbClr val="FFFFFF"/>
                  </a:gs>
                  <a:gs pos="30000">
                    <a:srgbClr val="FFFFFF"/>
                  </a:gs>
                </a:gsLst>
                <a:lin ang="5400000" scaled="0"/>
              </a:gradFill>
            </a:endParaRPr>
          </a:p>
        </p:txBody>
      </p:sp>
      <p:sp>
        <p:nvSpPr>
          <p:cNvPr id="78" name="Rectangle 77"/>
          <p:cNvSpPr/>
          <p:nvPr/>
        </p:nvSpPr>
        <p:spPr bwMode="auto">
          <a:xfrm>
            <a:off x="281462" y="2553372"/>
            <a:ext cx="2867406" cy="660145"/>
          </a:xfrm>
          <a:prstGeom prst="rect">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806458" tIns="45702" rIns="0" bIns="45702" numCol="1" spcCol="0" rtlCol="0" fromWordArt="0" anchor="ctr" anchorCtr="0" forceAA="0" compatLnSpc="1">
            <a:prstTxWarp prst="textNoShape">
              <a:avLst/>
            </a:prstTxWarp>
            <a:noAutofit/>
          </a:bodyPr>
          <a:lstStyle/>
          <a:p>
            <a:pPr defTabSz="913741" fontAlgn="base">
              <a:lnSpc>
                <a:spcPct val="90000"/>
              </a:lnSpc>
              <a:spcBef>
                <a:spcPct val="0"/>
              </a:spcBef>
              <a:spcAft>
                <a:spcPct val="0"/>
              </a:spcAft>
            </a:pPr>
            <a:r>
              <a:rPr lang="en-US" sz="1600" dirty="0">
                <a:gradFill>
                  <a:gsLst>
                    <a:gs pos="1250">
                      <a:srgbClr val="FFFFFF"/>
                    </a:gs>
                    <a:gs pos="100000">
                      <a:srgbClr val="FFFFFF"/>
                    </a:gs>
                  </a:gsLst>
                  <a:lin ang="5400000" scaled="0"/>
                </a:gradFill>
              </a:rPr>
              <a:t>Portfolio optimization</a:t>
            </a:r>
          </a:p>
        </p:txBody>
      </p:sp>
      <p:pic>
        <p:nvPicPr>
          <p:cNvPr id="2" name="Picture 1" descr="aiga baggage check in by Anonymous - Set of international airport ..."/>
          <p:cNvPicPr>
            <a:picLocks noChangeAspect="1"/>
          </p:cNvPicPr>
          <p:nvPr/>
        </p:nvPicPr>
        <p:blipFill>
          <a:blip r:embed="rId3" cstate="email">
            <a:clrChange>
              <a:clrFrom>
                <a:srgbClr val="FFFFFF"/>
              </a:clrFrom>
              <a:clrTo>
                <a:srgbClr val="FFFFFF">
                  <a:alpha val="0"/>
                </a:srgbClr>
              </a:clrTo>
            </a:clrChange>
            <a:lum bright="70000" contrast="-70000"/>
            <a:extLst>
              <a:ext uri="{28A0092B-C50C-407E-A947-70E740481C1C}">
                <a14:useLocalDpi xmlns:a14="http://schemas.microsoft.com/office/drawing/2010/main"/>
              </a:ext>
            </a:extLst>
          </a:blip>
          <a:stretch>
            <a:fillRect/>
          </a:stretch>
        </p:blipFill>
        <p:spPr>
          <a:xfrm>
            <a:off x="472182" y="2671425"/>
            <a:ext cx="424998" cy="351685"/>
          </a:xfrm>
          <a:prstGeom prst="rect">
            <a:avLst/>
          </a:prstGeom>
          <a:noFill/>
        </p:spPr>
      </p:pic>
      <p:pic>
        <p:nvPicPr>
          <p:cNvPr id="89" name="Grafik 88">
            <a:extLst>
              <a:ext uri="{FF2B5EF4-FFF2-40B4-BE49-F238E27FC236}">
                <a16:creationId xmlns:a16="http://schemas.microsoft.com/office/drawing/2014/main" id="{A86D543F-CE59-4724-83C2-B0C08E5FD4C3}"/>
              </a:ext>
            </a:extLst>
          </p:cNvPr>
          <p:cNvPicPr>
            <a:picLocks noChangeAspect="1"/>
          </p:cNvPicPr>
          <p:nvPr/>
        </p:nvPicPr>
        <p:blipFill>
          <a:blip r:embed="rId4"/>
          <a:stretch>
            <a:fillRect/>
          </a:stretch>
        </p:blipFill>
        <p:spPr>
          <a:xfrm>
            <a:off x="152400" y="6121400"/>
            <a:ext cx="2143125" cy="561975"/>
          </a:xfrm>
          <a:prstGeom prst="rect">
            <a:avLst/>
          </a:prstGeom>
        </p:spPr>
      </p:pic>
    </p:spTree>
    <p:extLst>
      <p:ext uri="{BB962C8B-B14F-4D97-AF65-F5344CB8AC3E}">
        <p14:creationId xmlns:p14="http://schemas.microsoft.com/office/powerpoint/2010/main" val="4020405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Machine Learning Algorithms</a:t>
            </a:r>
          </a:p>
        </p:txBody>
      </p:sp>
      <p:sp>
        <p:nvSpPr>
          <p:cNvPr id="6" name="Content Placeholder 5"/>
          <p:cNvSpPr>
            <a:spLocks noGrp="1"/>
          </p:cNvSpPr>
          <p:nvPr>
            <p:ph idx="1"/>
          </p:nvPr>
        </p:nvSpPr>
        <p:spPr>
          <a:xfrm>
            <a:off x="152400" y="1028700"/>
            <a:ext cx="9537700" cy="5359400"/>
          </a:xfrm>
        </p:spPr>
        <p:txBody>
          <a:bodyPr/>
          <a:lstStyle/>
          <a:p>
            <a:endParaRPr lang="en-US" dirty="0"/>
          </a:p>
          <a:p>
            <a:r>
              <a:rPr lang="en-US" dirty="0"/>
              <a:t>ML Algorithm defines how your </a:t>
            </a:r>
            <a:r>
              <a:rPr lang="en-US" b="1" dirty="0"/>
              <a:t>model</a:t>
            </a:r>
            <a:r>
              <a:rPr lang="en-US" dirty="0"/>
              <a:t> will react</a:t>
            </a:r>
          </a:p>
          <a:p>
            <a:endParaRPr lang="en-US" dirty="0"/>
          </a:p>
          <a:p>
            <a:r>
              <a:rPr lang="en-US" dirty="0"/>
              <a:t>Which Algorithm to use? Depends on:</a:t>
            </a:r>
          </a:p>
          <a:p>
            <a:pPr lvl="1"/>
            <a:r>
              <a:rPr lang="en-US" dirty="0"/>
              <a:t>Data Quality</a:t>
            </a:r>
          </a:p>
          <a:p>
            <a:pPr lvl="1"/>
            <a:r>
              <a:rPr lang="en-US" dirty="0"/>
              <a:t>Data Size</a:t>
            </a:r>
          </a:p>
          <a:p>
            <a:pPr lvl="1"/>
            <a:r>
              <a:rPr lang="en-US" dirty="0"/>
              <a:t>What you want to predict</a:t>
            </a:r>
          </a:p>
          <a:p>
            <a:pPr lvl="1"/>
            <a:r>
              <a:rPr lang="en-US" dirty="0"/>
              <a:t>Time constraint</a:t>
            </a:r>
          </a:p>
          <a:p>
            <a:pPr lvl="1"/>
            <a:r>
              <a:rPr lang="en-US" dirty="0"/>
              <a:t>Computation power</a:t>
            </a:r>
          </a:p>
          <a:p>
            <a:pPr lvl="1"/>
            <a:r>
              <a:rPr lang="en-US" dirty="0"/>
              <a:t>Memory limits </a:t>
            </a:r>
          </a:p>
        </p:txBody>
      </p:sp>
      <p:pic>
        <p:nvPicPr>
          <p:cNvPr id="7" name="Picture 6" descr="Brain, Head, Science, Human, Biology, Scheme, Profile"/>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flipH="1">
            <a:off x="9309614" y="1289537"/>
            <a:ext cx="1555235" cy="2108793"/>
          </a:xfrm>
          <a:prstGeom prst="rect">
            <a:avLst/>
          </a:prstGeom>
        </p:spPr>
      </p:pic>
      <p:grpSp>
        <p:nvGrpSpPr>
          <p:cNvPr id="10" name="Group 9"/>
          <p:cNvGrpSpPr/>
          <p:nvPr/>
        </p:nvGrpSpPr>
        <p:grpSpPr>
          <a:xfrm>
            <a:off x="9309614" y="4018468"/>
            <a:ext cx="1555235" cy="2108794"/>
            <a:chOff x="10195407" y="4094994"/>
            <a:chExt cx="1240428" cy="1681937"/>
          </a:xfrm>
        </p:grpSpPr>
        <p:pic>
          <p:nvPicPr>
            <p:cNvPr id="8" name="Picture 7" descr="Brain, Head, Science, Human, Biology, Scheme, Profile"/>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flipH="1">
              <a:off x="10195407" y="4094994"/>
              <a:ext cx="1240428" cy="1681937"/>
            </a:xfrm>
            <a:prstGeom prst="rect">
              <a:avLst/>
            </a:prstGeom>
          </p:spPr>
        </p:pic>
        <p:pic>
          <p:nvPicPr>
            <p:cNvPr id="9" name="Picture 8" descr="Gehirn, Anatomie, Menschliche, Wissenschaft, Gesundheit"/>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rot="1049999">
              <a:off x="10421210" y="4200476"/>
              <a:ext cx="788822" cy="566966"/>
            </a:xfrm>
            <a:prstGeom prst="rect">
              <a:avLst/>
            </a:prstGeom>
          </p:spPr>
        </p:pic>
      </p:grpSp>
      <p:pic>
        <p:nvPicPr>
          <p:cNvPr id="11" name="Grafik 10">
            <a:extLst>
              <a:ext uri="{FF2B5EF4-FFF2-40B4-BE49-F238E27FC236}">
                <a16:creationId xmlns:a16="http://schemas.microsoft.com/office/drawing/2014/main" id="{18BDBEC5-3301-4EBF-A267-1439F0525556}"/>
              </a:ext>
            </a:extLst>
          </p:cNvPr>
          <p:cNvPicPr>
            <a:picLocks noChangeAspect="1"/>
          </p:cNvPicPr>
          <p:nvPr/>
        </p:nvPicPr>
        <p:blipFill>
          <a:blip r:embed="rId4"/>
          <a:stretch>
            <a:fillRect/>
          </a:stretch>
        </p:blipFill>
        <p:spPr>
          <a:xfrm>
            <a:off x="152400" y="6121400"/>
            <a:ext cx="2143125" cy="561975"/>
          </a:xfrm>
          <a:prstGeom prst="rect">
            <a:avLst/>
          </a:prstGeom>
        </p:spPr>
      </p:pic>
    </p:spTree>
    <p:extLst>
      <p:ext uri="{BB962C8B-B14F-4D97-AF65-F5344CB8AC3E}">
        <p14:creationId xmlns:p14="http://schemas.microsoft.com/office/powerpoint/2010/main" val="93502065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Machine Learning Algorithms</a:t>
            </a:r>
          </a:p>
        </p:txBody>
      </p:sp>
      <p:sp>
        <p:nvSpPr>
          <p:cNvPr id="7" name="Content Placeholder 6"/>
          <p:cNvSpPr>
            <a:spLocks noGrp="1"/>
          </p:cNvSpPr>
          <p:nvPr>
            <p:ph idx="1"/>
          </p:nvPr>
        </p:nvSpPr>
        <p:spPr/>
        <p:txBody>
          <a:bodyPr/>
          <a:lstStyle/>
          <a:p>
            <a:pPr marL="0" indent="0">
              <a:buNone/>
            </a:pPr>
            <a:endParaRPr lang="en-US" dirty="0"/>
          </a:p>
          <a:p>
            <a:pPr marL="0" indent="0">
              <a:buNone/>
            </a:pPr>
            <a:r>
              <a:rPr lang="en-US" dirty="0"/>
              <a:t>You can develop solutions by using</a:t>
            </a:r>
          </a:p>
          <a:p>
            <a:r>
              <a:rPr lang="en-US" dirty="0"/>
              <a:t>Custom algorithms written in R | Python</a:t>
            </a:r>
          </a:p>
          <a:p>
            <a:r>
              <a:rPr lang="en-US" dirty="0"/>
              <a:t>Ready to use ML services from data market</a:t>
            </a:r>
          </a:p>
          <a:p>
            <a:r>
              <a:rPr lang="en-US" dirty="0"/>
              <a:t>Existing algorithms</a:t>
            </a:r>
          </a:p>
          <a:p>
            <a:endParaRPr lang="en-US" dirty="0"/>
          </a:p>
        </p:txBody>
      </p:sp>
      <p:pic>
        <p:nvPicPr>
          <p:cNvPr id="6" name="Picture 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81497" y="1003685"/>
            <a:ext cx="9829006" cy="5394921"/>
          </a:xfrm>
          <a:prstGeom prst="rect">
            <a:avLst/>
          </a:prstGeom>
        </p:spPr>
      </p:pic>
      <p:pic>
        <p:nvPicPr>
          <p:cNvPr id="5" name="Grafik 4">
            <a:extLst>
              <a:ext uri="{FF2B5EF4-FFF2-40B4-BE49-F238E27FC236}">
                <a16:creationId xmlns:a16="http://schemas.microsoft.com/office/drawing/2014/main" id="{B39184DF-A91D-4F3E-B4E7-3A8CB5BAF8B8}"/>
              </a:ext>
            </a:extLst>
          </p:cNvPr>
          <p:cNvPicPr>
            <a:picLocks noChangeAspect="1"/>
          </p:cNvPicPr>
          <p:nvPr/>
        </p:nvPicPr>
        <p:blipFill>
          <a:blip r:embed="rId4"/>
          <a:stretch>
            <a:fillRect/>
          </a:stretch>
        </p:blipFill>
        <p:spPr>
          <a:xfrm>
            <a:off x="152400" y="6121400"/>
            <a:ext cx="2143125" cy="561975"/>
          </a:xfrm>
          <a:prstGeom prst="rect">
            <a:avLst/>
          </a:prstGeom>
        </p:spPr>
      </p:pic>
    </p:spTree>
    <p:extLst>
      <p:ext uri="{BB962C8B-B14F-4D97-AF65-F5344CB8AC3E}">
        <p14:creationId xmlns:p14="http://schemas.microsoft.com/office/powerpoint/2010/main" val="2635773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animEffect transition="in" filter="fade">
                                      <p:cBhvr>
                                        <p:cTn id="7" dur="1000"/>
                                        <p:tgtEl>
                                          <p:spTgt spid="7">
                                            <p:txEl>
                                              <p:pRg st="2" end="2"/>
                                            </p:txEl>
                                          </p:spTgt>
                                        </p:tgtEl>
                                      </p:cBhvr>
                                    </p:animEffect>
                                    <p:anim calcmode="lin" valueType="num">
                                      <p:cBhvr>
                                        <p:cTn id="8" dur="1000" fill="hold"/>
                                        <p:tgtEl>
                                          <p:spTgt spid="7">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7">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7">
                                            <p:txEl>
                                              <p:pRg st="3" end="3"/>
                                            </p:txEl>
                                          </p:spTgt>
                                        </p:tgtEl>
                                        <p:attrNameLst>
                                          <p:attrName>style.visibility</p:attrName>
                                        </p:attrNameLst>
                                      </p:cBhvr>
                                      <p:to>
                                        <p:strVal val="visible"/>
                                      </p:to>
                                    </p:set>
                                    <p:animEffect transition="in" filter="fade">
                                      <p:cBhvr>
                                        <p:cTn id="14" dur="1000"/>
                                        <p:tgtEl>
                                          <p:spTgt spid="7">
                                            <p:txEl>
                                              <p:pRg st="3" end="3"/>
                                            </p:txEl>
                                          </p:spTgt>
                                        </p:tgtEl>
                                      </p:cBhvr>
                                    </p:animEffect>
                                    <p:anim calcmode="lin" valueType="num">
                                      <p:cBhvr>
                                        <p:cTn id="15" dur="1000" fill="hold"/>
                                        <p:tgtEl>
                                          <p:spTgt spid="7">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7">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7">
                                            <p:txEl>
                                              <p:pRg st="4" end="4"/>
                                            </p:txEl>
                                          </p:spTgt>
                                        </p:tgtEl>
                                        <p:attrNameLst>
                                          <p:attrName>style.visibility</p:attrName>
                                        </p:attrNameLst>
                                      </p:cBhvr>
                                      <p:to>
                                        <p:strVal val="visible"/>
                                      </p:to>
                                    </p:set>
                                    <p:animEffect transition="in" filter="fade">
                                      <p:cBhvr>
                                        <p:cTn id="21" dur="1000"/>
                                        <p:tgtEl>
                                          <p:spTgt spid="7">
                                            <p:txEl>
                                              <p:pRg st="4" end="4"/>
                                            </p:txEl>
                                          </p:spTgt>
                                        </p:tgtEl>
                                      </p:cBhvr>
                                    </p:animEffect>
                                    <p:anim calcmode="lin" valueType="num">
                                      <p:cBhvr>
                                        <p:cTn id="22" dur="1000" fill="hold"/>
                                        <p:tgtEl>
                                          <p:spTgt spid="7">
                                            <p:txEl>
                                              <p:pRg st="4" end="4"/>
                                            </p:txEl>
                                          </p:spTgt>
                                        </p:tgtEl>
                                        <p:attrNameLst>
                                          <p:attrName>ppt_x</p:attrName>
                                        </p:attrNameLst>
                                      </p:cBhvr>
                                      <p:tavLst>
                                        <p:tav tm="0">
                                          <p:val>
                                            <p:strVal val="#ppt_x"/>
                                          </p:val>
                                        </p:tav>
                                        <p:tav tm="100000">
                                          <p:val>
                                            <p:strVal val="#ppt_x"/>
                                          </p:val>
                                        </p:tav>
                                      </p:tavLst>
                                    </p:anim>
                                    <p:anim calcmode="lin" valueType="num">
                                      <p:cBhvr>
                                        <p:cTn id="23" dur="1000" fill="hold"/>
                                        <p:tgtEl>
                                          <p:spTgt spid="7">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2" fill="hold" nodeType="clickEffect">
                                  <p:stCondLst>
                                    <p:cond delay="0"/>
                                  </p:stCondLst>
                                  <p:childTnLst>
                                    <p:set>
                                      <p:cBhvr>
                                        <p:cTn id="27" dur="1" fill="hold">
                                          <p:stCondLst>
                                            <p:cond delay="0"/>
                                          </p:stCondLst>
                                        </p:cTn>
                                        <p:tgtEl>
                                          <p:spTgt spid="6"/>
                                        </p:tgtEl>
                                        <p:attrNameLst>
                                          <p:attrName>style.visibility</p:attrName>
                                        </p:attrNameLst>
                                      </p:cBhvr>
                                      <p:to>
                                        <p:strVal val="visible"/>
                                      </p:to>
                                    </p:set>
                                    <p:anim calcmode="lin" valueType="num">
                                      <p:cBhvr additive="base">
                                        <p:cTn id="28" dur="500" fill="hold"/>
                                        <p:tgtEl>
                                          <p:spTgt spid="6"/>
                                        </p:tgtEl>
                                        <p:attrNameLst>
                                          <p:attrName>ppt_x</p:attrName>
                                        </p:attrNameLst>
                                      </p:cBhvr>
                                      <p:tavLst>
                                        <p:tav tm="0">
                                          <p:val>
                                            <p:strVal val="1+#ppt_w/2"/>
                                          </p:val>
                                        </p:tav>
                                        <p:tav tm="100000">
                                          <p:val>
                                            <p:strVal val="#ppt_x"/>
                                          </p:val>
                                        </p:tav>
                                      </p:tavLst>
                                    </p:anim>
                                    <p:anim calcmode="lin" valueType="num">
                                      <p:cBhvr additive="base">
                                        <p:cTn id="29" dur="500" fill="hold"/>
                                        <p:tgtEl>
                                          <p:spTgt spid="6"/>
                                        </p:tgtEl>
                                        <p:attrNameLst>
                                          <p:attrName>ppt_y</p:attrName>
                                        </p:attrNameLst>
                                      </p:cBhvr>
                                      <p:tavLst>
                                        <p:tav tm="0">
                                          <p:val>
                                            <p:strVal val="#ppt_y"/>
                                          </p:val>
                                        </p:tav>
                                        <p:tav tm="100000">
                                          <p:val>
                                            <p:strVal val="#ppt_y"/>
                                          </p:val>
                                        </p:tav>
                                      </p:tavLst>
                                    </p:anim>
                                  </p:childTnLst>
                                </p:cTn>
                              </p:par>
                              <p:par>
                                <p:cTn id="30" presetID="10" presetClass="exit" presetSubtype="0" fill="hold" grpId="1" nodeType="withEffect">
                                  <p:stCondLst>
                                    <p:cond delay="0"/>
                                  </p:stCondLst>
                                  <p:childTnLst>
                                    <p:animEffect transition="out" filter="fade">
                                      <p:cBhvr>
                                        <p:cTn id="31" dur="500"/>
                                        <p:tgtEl>
                                          <p:spTgt spid="7">
                                            <p:txEl>
                                              <p:pRg st="1" end="1"/>
                                            </p:txEl>
                                          </p:spTgt>
                                        </p:tgtEl>
                                      </p:cBhvr>
                                    </p:animEffect>
                                    <p:set>
                                      <p:cBhvr>
                                        <p:cTn id="32" dur="1" fill="hold">
                                          <p:stCondLst>
                                            <p:cond delay="499"/>
                                          </p:stCondLst>
                                        </p:cTn>
                                        <p:tgtEl>
                                          <p:spTgt spid="7">
                                            <p:txEl>
                                              <p:pRg st="1" end="1"/>
                                            </p:txEl>
                                          </p:spTgt>
                                        </p:tgtEl>
                                        <p:attrNameLst>
                                          <p:attrName>style.visibility</p:attrName>
                                        </p:attrNameLst>
                                      </p:cBhvr>
                                      <p:to>
                                        <p:strVal val="hidden"/>
                                      </p:to>
                                    </p:set>
                                  </p:childTnLst>
                                </p:cTn>
                              </p:par>
                              <p:par>
                                <p:cTn id="33" presetID="10" presetClass="exit" presetSubtype="0" fill="hold" grpId="1" nodeType="withEffect">
                                  <p:stCondLst>
                                    <p:cond delay="0"/>
                                  </p:stCondLst>
                                  <p:childTnLst>
                                    <p:animEffect transition="out" filter="fade">
                                      <p:cBhvr>
                                        <p:cTn id="34" dur="500"/>
                                        <p:tgtEl>
                                          <p:spTgt spid="7">
                                            <p:txEl>
                                              <p:pRg st="2" end="2"/>
                                            </p:txEl>
                                          </p:spTgt>
                                        </p:tgtEl>
                                      </p:cBhvr>
                                    </p:animEffect>
                                    <p:set>
                                      <p:cBhvr>
                                        <p:cTn id="35" dur="1" fill="hold">
                                          <p:stCondLst>
                                            <p:cond delay="499"/>
                                          </p:stCondLst>
                                        </p:cTn>
                                        <p:tgtEl>
                                          <p:spTgt spid="7">
                                            <p:txEl>
                                              <p:pRg st="2" end="2"/>
                                            </p:txEl>
                                          </p:spTgt>
                                        </p:tgtEl>
                                        <p:attrNameLst>
                                          <p:attrName>style.visibility</p:attrName>
                                        </p:attrNameLst>
                                      </p:cBhvr>
                                      <p:to>
                                        <p:strVal val="hidden"/>
                                      </p:to>
                                    </p:set>
                                  </p:childTnLst>
                                </p:cTn>
                              </p:par>
                              <p:par>
                                <p:cTn id="36" presetID="10" presetClass="exit" presetSubtype="0" fill="hold" grpId="1" nodeType="withEffect">
                                  <p:stCondLst>
                                    <p:cond delay="0"/>
                                  </p:stCondLst>
                                  <p:childTnLst>
                                    <p:animEffect transition="out" filter="fade">
                                      <p:cBhvr>
                                        <p:cTn id="37" dur="500"/>
                                        <p:tgtEl>
                                          <p:spTgt spid="7">
                                            <p:txEl>
                                              <p:pRg st="3" end="3"/>
                                            </p:txEl>
                                          </p:spTgt>
                                        </p:tgtEl>
                                      </p:cBhvr>
                                    </p:animEffect>
                                    <p:set>
                                      <p:cBhvr>
                                        <p:cTn id="38" dur="1" fill="hold">
                                          <p:stCondLst>
                                            <p:cond delay="499"/>
                                          </p:stCondLst>
                                        </p:cTn>
                                        <p:tgtEl>
                                          <p:spTgt spid="7">
                                            <p:txEl>
                                              <p:pRg st="3" end="3"/>
                                            </p:txEl>
                                          </p:spTgt>
                                        </p:tgtEl>
                                        <p:attrNameLst>
                                          <p:attrName>style.visibility</p:attrName>
                                        </p:attrNameLst>
                                      </p:cBhvr>
                                      <p:to>
                                        <p:strVal val="hidden"/>
                                      </p:to>
                                    </p:set>
                                  </p:childTnLst>
                                </p:cTn>
                              </p:par>
                              <p:par>
                                <p:cTn id="39" presetID="10" presetClass="exit" presetSubtype="0" fill="hold" grpId="1" nodeType="withEffect">
                                  <p:stCondLst>
                                    <p:cond delay="0"/>
                                  </p:stCondLst>
                                  <p:childTnLst>
                                    <p:animEffect transition="out" filter="fade">
                                      <p:cBhvr>
                                        <p:cTn id="40" dur="500"/>
                                        <p:tgtEl>
                                          <p:spTgt spid="7">
                                            <p:txEl>
                                              <p:pRg st="4" end="4"/>
                                            </p:txEl>
                                          </p:spTgt>
                                        </p:tgtEl>
                                      </p:cBhvr>
                                    </p:animEffect>
                                    <p:set>
                                      <p:cBhvr>
                                        <p:cTn id="41" dur="1" fill="hold">
                                          <p:stCondLst>
                                            <p:cond delay="499"/>
                                          </p:stCondLst>
                                        </p:cTn>
                                        <p:tgtEl>
                                          <p:spTgt spid="7">
                                            <p:txEl>
                                              <p:pRg st="4" end="4"/>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allAtOnce"/>
      <p:bldP spid="7" grpId="1" build="allAtOnce"/>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Machine Learning Algorithms</a:t>
            </a:r>
          </a:p>
        </p:txBody>
      </p:sp>
      <p:sp>
        <p:nvSpPr>
          <p:cNvPr id="3" name="Content Placeholder 2"/>
          <p:cNvSpPr>
            <a:spLocks noGrp="1"/>
          </p:cNvSpPr>
          <p:nvPr>
            <p:ph idx="1"/>
          </p:nvPr>
        </p:nvSpPr>
        <p:spPr>
          <a:xfrm>
            <a:off x="152400" y="1028699"/>
            <a:ext cx="11887200" cy="2908301"/>
          </a:xfrm>
        </p:spPr>
        <p:txBody>
          <a:bodyPr>
            <a:normAutofit lnSpcReduction="10000"/>
          </a:bodyPr>
          <a:lstStyle/>
          <a:p>
            <a:pPr marL="0" indent="0">
              <a:buNone/>
            </a:pPr>
            <a:r>
              <a:rPr lang="en-US" sz="3200" dirty="0"/>
              <a:t>Two major category of algorithms</a:t>
            </a:r>
          </a:p>
          <a:p>
            <a:pPr lvl="1"/>
            <a:r>
              <a:rPr lang="en-US" sz="2800" dirty="0"/>
              <a:t>Supervised</a:t>
            </a:r>
          </a:p>
          <a:p>
            <a:pPr lvl="1"/>
            <a:r>
              <a:rPr lang="en-US" sz="2800" dirty="0"/>
              <a:t>Unsupervised</a:t>
            </a:r>
          </a:p>
          <a:p>
            <a:pPr marL="0" indent="0">
              <a:buNone/>
            </a:pPr>
            <a:endParaRPr lang="en-US" sz="3200" dirty="0"/>
          </a:p>
          <a:p>
            <a:pPr marL="0" indent="0">
              <a:buNone/>
            </a:pPr>
            <a:r>
              <a:rPr lang="en-US" sz="3200" dirty="0"/>
              <a:t>Most commonly used machine learning algorithms are </a:t>
            </a:r>
            <a:r>
              <a:rPr lang="en-US" sz="3200" b="1" dirty="0"/>
              <a:t>supervised </a:t>
            </a:r>
            <a:r>
              <a:rPr lang="en-US" sz="3200" dirty="0"/>
              <a:t>(requires </a:t>
            </a:r>
            <a:r>
              <a:rPr lang="en-US" sz="3200" b="1" dirty="0"/>
              <a:t>labels</a:t>
            </a:r>
            <a:r>
              <a:rPr lang="en-US" sz="3200" dirty="0"/>
              <a:t>)</a:t>
            </a:r>
          </a:p>
        </p:txBody>
      </p:sp>
      <p:sp>
        <p:nvSpPr>
          <p:cNvPr id="4" name="Text Placeholder 4"/>
          <p:cNvSpPr txBox="1">
            <a:spLocks/>
          </p:cNvSpPr>
          <p:nvPr/>
        </p:nvSpPr>
        <p:spPr>
          <a:xfrm>
            <a:off x="396460" y="4041775"/>
            <a:ext cx="5378548" cy="22828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Supervised</a:t>
            </a:r>
            <a:r>
              <a:rPr lang="en-US" dirty="0"/>
              <a:t> learning examples</a:t>
            </a:r>
          </a:p>
          <a:p>
            <a:pPr lvl="1"/>
            <a:endParaRPr lang="en-US" dirty="0"/>
          </a:p>
          <a:p>
            <a:pPr lvl="1"/>
            <a:r>
              <a:rPr lang="en-US" dirty="0"/>
              <a:t>This customer will like </a:t>
            </a:r>
            <a:r>
              <a:rPr lang="en-US" i="1" dirty="0"/>
              <a:t>coffee</a:t>
            </a:r>
          </a:p>
          <a:p>
            <a:pPr lvl="1"/>
            <a:r>
              <a:rPr lang="en-US" dirty="0"/>
              <a:t>This network traffic indicates a denial of service attack</a:t>
            </a:r>
          </a:p>
        </p:txBody>
      </p:sp>
      <p:sp>
        <p:nvSpPr>
          <p:cNvPr id="5" name="Text Placeholder 5"/>
          <p:cNvSpPr txBox="1">
            <a:spLocks/>
          </p:cNvSpPr>
          <p:nvPr/>
        </p:nvSpPr>
        <p:spPr>
          <a:xfrm>
            <a:off x="6224380" y="4041774"/>
            <a:ext cx="5378548" cy="18383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Unsupervised</a:t>
            </a:r>
            <a:r>
              <a:rPr lang="en-US" dirty="0"/>
              <a:t> learning examples</a:t>
            </a:r>
          </a:p>
          <a:p>
            <a:pPr lvl="1"/>
            <a:endParaRPr lang="en-US" dirty="0"/>
          </a:p>
          <a:p>
            <a:pPr lvl="1"/>
            <a:r>
              <a:rPr lang="en-US" dirty="0"/>
              <a:t>These customers are similar</a:t>
            </a:r>
          </a:p>
          <a:p>
            <a:pPr lvl="1"/>
            <a:r>
              <a:rPr lang="en-US" dirty="0"/>
              <a:t>This network traffic is unusual</a:t>
            </a:r>
          </a:p>
        </p:txBody>
      </p:sp>
      <p:pic>
        <p:nvPicPr>
          <p:cNvPr id="6" name="Grafik 5">
            <a:extLst>
              <a:ext uri="{FF2B5EF4-FFF2-40B4-BE49-F238E27FC236}">
                <a16:creationId xmlns:a16="http://schemas.microsoft.com/office/drawing/2014/main" id="{4D1D1386-E927-444D-98B1-D0E3B72BC5D6}"/>
              </a:ext>
            </a:extLst>
          </p:cNvPr>
          <p:cNvPicPr>
            <a:picLocks noChangeAspect="1"/>
          </p:cNvPicPr>
          <p:nvPr/>
        </p:nvPicPr>
        <p:blipFill>
          <a:blip r:embed="rId3"/>
          <a:stretch>
            <a:fillRect/>
          </a:stretch>
        </p:blipFill>
        <p:spPr>
          <a:xfrm>
            <a:off x="152400" y="6121400"/>
            <a:ext cx="2143125" cy="561975"/>
          </a:xfrm>
          <a:prstGeom prst="rect">
            <a:avLst/>
          </a:prstGeom>
        </p:spPr>
      </p:pic>
    </p:spTree>
    <p:extLst>
      <p:ext uri="{BB962C8B-B14F-4D97-AF65-F5344CB8AC3E}">
        <p14:creationId xmlns:p14="http://schemas.microsoft.com/office/powerpoint/2010/main" val="283647909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52400" y="174625"/>
            <a:ext cx="11887200" cy="1336675"/>
          </a:xfrm>
        </p:spPr>
        <p:txBody>
          <a:bodyPr>
            <a:normAutofit/>
          </a:bodyPr>
          <a:lstStyle/>
          <a:p>
            <a:r>
              <a:rPr lang="en-US" dirty="0"/>
              <a:t>Common Classes of Algorithms</a:t>
            </a:r>
            <a:br>
              <a:rPr lang="en-US" dirty="0"/>
            </a:br>
            <a:r>
              <a:rPr lang="en-US" sz="2800" dirty="0"/>
              <a:t>(</a:t>
            </a:r>
            <a:r>
              <a:rPr lang="en-US" sz="2800" dirty="0" err="1"/>
              <a:t>Supervised|Unsupervised</a:t>
            </a:r>
            <a:r>
              <a:rPr lang="en-US" sz="2800" dirty="0"/>
              <a:t>)</a:t>
            </a:r>
          </a:p>
        </p:txBody>
      </p:sp>
      <p:grpSp>
        <p:nvGrpSpPr>
          <p:cNvPr id="10" name="Group 9"/>
          <p:cNvGrpSpPr/>
          <p:nvPr/>
        </p:nvGrpSpPr>
        <p:grpSpPr>
          <a:xfrm>
            <a:off x="1059585" y="2119089"/>
            <a:ext cx="2073762" cy="3602908"/>
            <a:chOff x="634610" y="2119089"/>
            <a:chExt cx="2073762" cy="3602908"/>
          </a:xfrm>
        </p:grpSpPr>
        <p:sp>
          <p:nvSpPr>
            <p:cNvPr id="9" name="Rectangle 8"/>
            <p:cNvSpPr/>
            <p:nvPr/>
          </p:nvSpPr>
          <p:spPr>
            <a:xfrm>
              <a:off x="634610" y="2119089"/>
              <a:ext cx="2073762" cy="36029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0" rIns="0" rtlCol="0" anchor="t" anchorCtr="0"/>
            <a:lstStyle/>
            <a:p>
              <a:pPr algn="ctr"/>
              <a:r>
                <a:rPr lang="en-US" sz="2400" dirty="0"/>
                <a:t>Classification</a:t>
              </a:r>
            </a:p>
          </p:txBody>
        </p:sp>
        <p:grpSp>
          <p:nvGrpSpPr>
            <p:cNvPr id="7" name="Group 6"/>
            <p:cNvGrpSpPr/>
            <p:nvPr/>
          </p:nvGrpSpPr>
          <p:grpSpPr>
            <a:xfrm>
              <a:off x="663637" y="3426809"/>
              <a:ext cx="2023055" cy="1828800"/>
              <a:chOff x="1087120" y="1285207"/>
              <a:chExt cx="2423563" cy="2275841"/>
            </a:xfrm>
          </p:grpSpPr>
          <p:pic>
            <p:nvPicPr>
              <p:cNvPr id="1026" name="Picture 2" descr="Gender classification from height and weight"/>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1087120" y="1285207"/>
                <a:ext cx="2423563" cy="2275841"/>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Connector 5"/>
              <p:cNvCxnSpPr/>
              <p:nvPr/>
            </p:nvCxnSpPr>
            <p:spPr>
              <a:xfrm>
                <a:off x="1524000" y="1574800"/>
                <a:ext cx="1778000" cy="1656080"/>
              </a:xfrm>
              <a:prstGeom prst="line">
                <a:avLst/>
              </a:prstGeom>
              <a:ln w="28575">
                <a:solidFill>
                  <a:srgbClr val="002060"/>
                </a:solidFill>
              </a:ln>
            </p:spPr>
            <p:style>
              <a:lnRef idx="1">
                <a:schemeClr val="accent1"/>
              </a:lnRef>
              <a:fillRef idx="0">
                <a:schemeClr val="accent1"/>
              </a:fillRef>
              <a:effectRef idx="0">
                <a:schemeClr val="accent1"/>
              </a:effectRef>
              <a:fontRef idx="minor">
                <a:schemeClr val="tx1"/>
              </a:fontRef>
            </p:style>
          </p:cxnSp>
        </p:grpSp>
      </p:grpSp>
      <p:grpSp>
        <p:nvGrpSpPr>
          <p:cNvPr id="2" name="Group 1"/>
          <p:cNvGrpSpPr/>
          <p:nvPr/>
        </p:nvGrpSpPr>
        <p:grpSpPr>
          <a:xfrm>
            <a:off x="6381397" y="2119089"/>
            <a:ext cx="2073762" cy="3602908"/>
            <a:chOff x="4546308" y="2119089"/>
            <a:chExt cx="2073762" cy="3602908"/>
          </a:xfrm>
        </p:grpSpPr>
        <p:sp>
          <p:nvSpPr>
            <p:cNvPr id="14" name="Rectangle 13"/>
            <p:cNvSpPr/>
            <p:nvPr/>
          </p:nvSpPr>
          <p:spPr>
            <a:xfrm>
              <a:off x="4546308" y="2119089"/>
              <a:ext cx="2073762" cy="36029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0" rIns="0" rtlCol="0" anchor="t" anchorCtr="0"/>
            <a:lstStyle/>
            <a:p>
              <a:pPr algn="ctr"/>
              <a:r>
                <a:rPr lang="en-US" sz="2400" dirty="0"/>
                <a:t>Regression</a:t>
              </a:r>
            </a:p>
          </p:txBody>
        </p:sp>
        <p:pic>
          <p:nvPicPr>
            <p:cNvPr id="1028" name="Picture 4" descr="Data with a nonlinear trend"/>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a:stretch/>
          </p:blipFill>
          <p:spPr bwMode="auto">
            <a:xfrm>
              <a:off x="4575948" y="3426809"/>
              <a:ext cx="2036957" cy="18288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 name="Group 4"/>
          <p:cNvGrpSpPr/>
          <p:nvPr/>
        </p:nvGrpSpPr>
        <p:grpSpPr>
          <a:xfrm>
            <a:off x="9042304" y="2119089"/>
            <a:ext cx="2073762" cy="3602908"/>
            <a:chOff x="7302404" y="2119089"/>
            <a:chExt cx="2073762" cy="3602908"/>
          </a:xfrm>
        </p:grpSpPr>
        <p:sp>
          <p:nvSpPr>
            <p:cNvPr id="16" name="Rectangle 15"/>
            <p:cNvSpPr/>
            <p:nvPr/>
          </p:nvSpPr>
          <p:spPr>
            <a:xfrm>
              <a:off x="7302404" y="2119089"/>
              <a:ext cx="2073762" cy="36029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0" rIns="0" rtlCol="0" anchor="t" anchorCtr="0"/>
            <a:lstStyle/>
            <a:p>
              <a:pPr algn="ctr"/>
              <a:r>
                <a:rPr lang="en-US" sz="2400" dirty="0"/>
                <a:t>Anomaly Detection</a:t>
              </a:r>
            </a:p>
          </p:txBody>
        </p:sp>
        <p:pic>
          <p:nvPicPr>
            <p:cNvPr id="1030" name="Picture 6" descr="https://acomdpsstorage.blob.core.windows.net/dpsmedia-prod/azure.microsoft.com/en-us/documentation/articles/machine-learning-algorithm-choice/20151014060220/image8.png"/>
            <p:cNvPicPr>
              <a:picLocks noChangeAspect="1" noChangeArrowheads="1"/>
            </p:cNvPicPr>
            <p:nvPr/>
          </p:nvPicPr>
          <p:blipFill rotWithShape="1">
            <a:blip r:embed="rId5" cstate="email">
              <a:extLst>
                <a:ext uri="{28A0092B-C50C-407E-A947-70E740481C1C}">
                  <a14:useLocalDpi xmlns:a14="http://schemas.microsoft.com/office/drawing/2010/main"/>
                </a:ext>
              </a:extLst>
            </a:blip>
            <a:srcRect/>
            <a:stretch/>
          </p:blipFill>
          <p:spPr bwMode="auto">
            <a:xfrm>
              <a:off x="7355372" y="3426809"/>
              <a:ext cx="1967825" cy="18288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 name="Group 3"/>
          <p:cNvGrpSpPr/>
          <p:nvPr/>
        </p:nvGrpSpPr>
        <p:grpSpPr>
          <a:xfrm>
            <a:off x="3720491" y="2119089"/>
            <a:ext cx="2073762" cy="3602908"/>
            <a:chOff x="9525003" y="2119089"/>
            <a:chExt cx="2073762" cy="3602908"/>
          </a:xfrm>
        </p:grpSpPr>
        <p:sp>
          <p:nvSpPr>
            <p:cNvPr id="17" name="Rectangle 16"/>
            <p:cNvSpPr/>
            <p:nvPr/>
          </p:nvSpPr>
          <p:spPr>
            <a:xfrm>
              <a:off x="9525003" y="2119089"/>
              <a:ext cx="2073762" cy="36029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0" rIns="0" rtlCol="0" anchor="t" anchorCtr="0"/>
            <a:lstStyle/>
            <a:p>
              <a:pPr algn="ctr"/>
              <a:r>
                <a:rPr lang="en-US" sz="2400" dirty="0"/>
                <a:t>Clustering</a:t>
              </a:r>
            </a:p>
          </p:txBody>
        </p:sp>
        <p:pic>
          <p:nvPicPr>
            <p:cNvPr id="1032" name="Picture 8" descr="Data set grouped using K-means"/>
            <p:cNvPicPr>
              <a:picLocks noChangeAspect="1" noChangeArrowheads="1"/>
            </p:cNvPicPr>
            <p:nvPr/>
          </p:nvPicPr>
          <p:blipFill rotWithShape="1">
            <a:blip r:embed="rId6" cstate="email">
              <a:extLst>
                <a:ext uri="{28A0092B-C50C-407E-A947-70E740481C1C}">
                  <a14:useLocalDpi xmlns:a14="http://schemas.microsoft.com/office/drawing/2010/main"/>
                </a:ext>
              </a:extLst>
            </a:blip>
            <a:srcRect/>
            <a:stretch/>
          </p:blipFill>
          <p:spPr bwMode="auto">
            <a:xfrm>
              <a:off x="9555881" y="3426808"/>
              <a:ext cx="2011680" cy="1828801"/>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Grafik 17">
            <a:extLst>
              <a:ext uri="{FF2B5EF4-FFF2-40B4-BE49-F238E27FC236}">
                <a16:creationId xmlns:a16="http://schemas.microsoft.com/office/drawing/2014/main" id="{8D064364-C744-4BE0-A38E-12AB6336ED0A}"/>
              </a:ext>
            </a:extLst>
          </p:cNvPr>
          <p:cNvPicPr>
            <a:picLocks noChangeAspect="1"/>
          </p:cNvPicPr>
          <p:nvPr/>
        </p:nvPicPr>
        <p:blipFill>
          <a:blip r:embed="rId7"/>
          <a:stretch>
            <a:fillRect/>
          </a:stretch>
        </p:blipFill>
        <p:spPr>
          <a:xfrm>
            <a:off x="152400" y="6121400"/>
            <a:ext cx="2143125" cy="561975"/>
          </a:xfrm>
          <a:prstGeom prst="rect">
            <a:avLst/>
          </a:prstGeom>
        </p:spPr>
      </p:pic>
    </p:spTree>
    <p:extLst>
      <p:ext uri="{BB962C8B-B14F-4D97-AF65-F5344CB8AC3E}">
        <p14:creationId xmlns:p14="http://schemas.microsoft.com/office/powerpoint/2010/main" val="155782289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you need to know these algorithms?</a:t>
            </a:r>
          </a:p>
        </p:txBody>
      </p:sp>
      <p:sp>
        <p:nvSpPr>
          <p:cNvPr id="3" name="Content Placeholder 2"/>
          <p:cNvSpPr>
            <a:spLocks noGrp="1"/>
          </p:cNvSpPr>
          <p:nvPr>
            <p:ph idx="1"/>
          </p:nvPr>
        </p:nvSpPr>
        <p:spPr/>
        <p:txBody>
          <a:bodyPr/>
          <a:lstStyle/>
          <a:p>
            <a:pPr>
              <a:lnSpc>
                <a:spcPct val="150000"/>
              </a:lnSpc>
            </a:pPr>
            <a:r>
              <a:rPr lang="en-US" dirty="0"/>
              <a:t>If you want to answer a YES|NO question, it is </a:t>
            </a:r>
            <a:r>
              <a:rPr lang="en-US" b="1" dirty="0"/>
              <a:t>classification</a:t>
            </a:r>
          </a:p>
          <a:p>
            <a:pPr>
              <a:lnSpc>
                <a:spcPct val="150000"/>
              </a:lnSpc>
            </a:pPr>
            <a:r>
              <a:rPr lang="en-US" dirty="0"/>
              <a:t>If you want to predict a numerical value, it is </a:t>
            </a:r>
            <a:r>
              <a:rPr lang="en-US" b="1" dirty="0"/>
              <a:t>regression</a:t>
            </a:r>
          </a:p>
          <a:p>
            <a:pPr>
              <a:lnSpc>
                <a:spcPct val="150000"/>
              </a:lnSpc>
            </a:pPr>
            <a:r>
              <a:rPr lang="en-US" dirty="0"/>
              <a:t>If you want to group data into similar observations, it is </a:t>
            </a:r>
            <a:r>
              <a:rPr lang="en-US" b="1" dirty="0"/>
              <a:t>clustering</a:t>
            </a:r>
          </a:p>
          <a:p>
            <a:pPr>
              <a:lnSpc>
                <a:spcPct val="150000"/>
              </a:lnSpc>
            </a:pPr>
            <a:r>
              <a:rPr lang="en-US" dirty="0"/>
              <a:t>If you want to recommend an item, it is </a:t>
            </a:r>
            <a:r>
              <a:rPr lang="en-US" b="1" dirty="0"/>
              <a:t>recommender system</a:t>
            </a:r>
          </a:p>
          <a:p>
            <a:pPr>
              <a:lnSpc>
                <a:spcPct val="150000"/>
              </a:lnSpc>
            </a:pPr>
            <a:r>
              <a:rPr lang="en-US" dirty="0"/>
              <a:t>If you want to find anomalies in a group, it is </a:t>
            </a:r>
            <a:r>
              <a:rPr lang="en-US" b="1" dirty="0"/>
              <a:t>anomaly detection</a:t>
            </a:r>
          </a:p>
          <a:p>
            <a:pPr marL="0" indent="0">
              <a:lnSpc>
                <a:spcPct val="150000"/>
              </a:lnSpc>
              <a:buNone/>
            </a:pPr>
            <a:r>
              <a:rPr lang="en-US" dirty="0"/>
              <a:t>and many other ML algorithms for specific problem</a:t>
            </a:r>
          </a:p>
        </p:txBody>
      </p:sp>
      <p:pic>
        <p:nvPicPr>
          <p:cNvPr id="4" name="Grafik 3">
            <a:extLst>
              <a:ext uri="{FF2B5EF4-FFF2-40B4-BE49-F238E27FC236}">
                <a16:creationId xmlns:a16="http://schemas.microsoft.com/office/drawing/2014/main" id="{50C450F7-ABCF-417E-B2AA-07489E94A8C2}"/>
              </a:ext>
            </a:extLst>
          </p:cNvPr>
          <p:cNvPicPr>
            <a:picLocks noChangeAspect="1"/>
          </p:cNvPicPr>
          <p:nvPr/>
        </p:nvPicPr>
        <p:blipFill>
          <a:blip r:embed="rId2"/>
          <a:stretch>
            <a:fillRect/>
          </a:stretch>
        </p:blipFill>
        <p:spPr>
          <a:xfrm>
            <a:off x="152400" y="6121400"/>
            <a:ext cx="2143125" cy="561975"/>
          </a:xfrm>
          <a:prstGeom prst="rect">
            <a:avLst/>
          </a:prstGeom>
        </p:spPr>
      </p:pic>
    </p:spTree>
    <p:extLst>
      <p:ext uri="{BB962C8B-B14F-4D97-AF65-F5344CB8AC3E}">
        <p14:creationId xmlns:p14="http://schemas.microsoft.com/office/powerpoint/2010/main" val="62152922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Classification</a:t>
            </a:r>
          </a:p>
        </p:txBody>
      </p:sp>
      <p:sp>
        <p:nvSpPr>
          <p:cNvPr id="8" name="Content Placeholder 7"/>
          <p:cNvSpPr>
            <a:spLocks noGrp="1"/>
          </p:cNvSpPr>
          <p:nvPr>
            <p:ph idx="1"/>
          </p:nvPr>
        </p:nvSpPr>
        <p:spPr>
          <a:xfrm>
            <a:off x="152400" y="1028700"/>
            <a:ext cx="9461515" cy="5359400"/>
          </a:xfrm>
        </p:spPr>
        <p:txBody>
          <a:bodyPr/>
          <a:lstStyle/>
          <a:p>
            <a:pPr marL="0" indent="0">
              <a:buNone/>
            </a:pPr>
            <a:r>
              <a:rPr lang="en-US" dirty="0"/>
              <a:t>Scenarios:</a:t>
            </a:r>
          </a:p>
          <a:p>
            <a:pPr marL="364157" lvl="1" indent="-336145">
              <a:buFont typeface="Wingdings" panose="05000000000000000000" pitchFamily="2" charset="2"/>
              <a:buChar char="§"/>
            </a:pPr>
            <a:r>
              <a:rPr lang="en-US" dirty="0"/>
              <a:t>Which customer are more likely to buy, stay, leave (churn analysis)</a:t>
            </a:r>
          </a:p>
          <a:p>
            <a:pPr marL="364157" lvl="1" indent="-336145">
              <a:buFont typeface="Wingdings" panose="05000000000000000000" pitchFamily="2" charset="2"/>
              <a:buChar char="§"/>
            </a:pPr>
            <a:r>
              <a:rPr lang="en-US" dirty="0"/>
              <a:t>Which </a:t>
            </a:r>
            <a:r>
              <a:rPr lang="en-US" dirty="0" err="1"/>
              <a:t>transactions|actions</a:t>
            </a:r>
            <a:r>
              <a:rPr lang="en-US" dirty="0"/>
              <a:t> are fraudulent</a:t>
            </a:r>
          </a:p>
          <a:p>
            <a:pPr marL="364157" lvl="1" indent="-336145">
              <a:buFont typeface="Wingdings" panose="05000000000000000000" pitchFamily="2" charset="2"/>
              <a:buChar char="§"/>
            </a:pPr>
            <a:r>
              <a:rPr lang="en-US" dirty="0"/>
              <a:t>Which quotes are more likely to become orders</a:t>
            </a:r>
          </a:p>
          <a:p>
            <a:pPr marL="364157" lvl="1" indent="-336145">
              <a:buFont typeface="Wingdings" panose="05000000000000000000" pitchFamily="2" charset="2"/>
              <a:buChar char="§"/>
            </a:pPr>
            <a:r>
              <a:rPr lang="en-US" dirty="0"/>
              <a:t>Recognition of patterns: speech, speaker, image, movement, etc.</a:t>
            </a:r>
          </a:p>
          <a:p>
            <a:pPr lvl="1"/>
            <a:endParaRPr lang="en-US" dirty="0"/>
          </a:p>
          <a:p>
            <a:pPr marL="0" indent="0">
              <a:buNone/>
            </a:pPr>
            <a:r>
              <a:rPr lang="en-US" dirty="0"/>
              <a:t>Algorithms: Boosted Decision Tree, Decision Forest, Decision Jungle, Logistic Regression, SVM, ANN, etc.</a:t>
            </a:r>
          </a:p>
        </p:txBody>
      </p:sp>
      <p:grpSp>
        <p:nvGrpSpPr>
          <p:cNvPr id="3" name="Group 2"/>
          <p:cNvGrpSpPr/>
          <p:nvPr/>
        </p:nvGrpSpPr>
        <p:grpSpPr>
          <a:xfrm>
            <a:off x="9759085" y="1028700"/>
            <a:ext cx="2073762" cy="3602908"/>
            <a:chOff x="634610" y="2119089"/>
            <a:chExt cx="2073762" cy="3602908"/>
          </a:xfrm>
        </p:grpSpPr>
        <p:sp>
          <p:nvSpPr>
            <p:cNvPr id="4" name="Rectangle 3"/>
            <p:cNvSpPr/>
            <p:nvPr/>
          </p:nvSpPr>
          <p:spPr>
            <a:xfrm>
              <a:off x="634610" y="2119089"/>
              <a:ext cx="2073762" cy="36029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0" rIns="0" rtlCol="0" anchor="t" anchorCtr="0"/>
            <a:lstStyle/>
            <a:p>
              <a:pPr algn="ctr"/>
              <a:r>
                <a:rPr lang="en-US" sz="2400" dirty="0"/>
                <a:t>Classification</a:t>
              </a:r>
            </a:p>
          </p:txBody>
        </p:sp>
        <p:grpSp>
          <p:nvGrpSpPr>
            <p:cNvPr id="5" name="Group 4"/>
            <p:cNvGrpSpPr/>
            <p:nvPr/>
          </p:nvGrpSpPr>
          <p:grpSpPr>
            <a:xfrm>
              <a:off x="663637" y="3426809"/>
              <a:ext cx="2023055" cy="1828800"/>
              <a:chOff x="1087120" y="1285207"/>
              <a:chExt cx="2423563" cy="2275841"/>
            </a:xfrm>
          </p:grpSpPr>
          <p:pic>
            <p:nvPicPr>
              <p:cNvPr id="6" name="Picture 2" descr="Gender classification from height and weight"/>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auto">
              <a:xfrm>
                <a:off x="1087120" y="1285207"/>
                <a:ext cx="2423563" cy="2275841"/>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p:cNvCxnSpPr/>
              <p:nvPr/>
            </p:nvCxnSpPr>
            <p:spPr>
              <a:xfrm>
                <a:off x="1524000" y="1574800"/>
                <a:ext cx="1778000" cy="1656080"/>
              </a:xfrm>
              <a:prstGeom prst="line">
                <a:avLst/>
              </a:prstGeom>
              <a:ln w="28575">
                <a:solidFill>
                  <a:srgbClr val="002060"/>
                </a:solidFill>
              </a:ln>
            </p:spPr>
            <p:style>
              <a:lnRef idx="1">
                <a:schemeClr val="accent1"/>
              </a:lnRef>
              <a:fillRef idx="0">
                <a:schemeClr val="accent1"/>
              </a:fillRef>
              <a:effectRef idx="0">
                <a:schemeClr val="accent1"/>
              </a:effectRef>
              <a:fontRef idx="minor">
                <a:schemeClr val="tx1"/>
              </a:fontRef>
            </p:style>
          </p:cxnSp>
        </p:grpSp>
      </p:grpSp>
      <p:pic>
        <p:nvPicPr>
          <p:cNvPr id="9" name="Grafik 8">
            <a:extLst>
              <a:ext uri="{FF2B5EF4-FFF2-40B4-BE49-F238E27FC236}">
                <a16:creationId xmlns:a16="http://schemas.microsoft.com/office/drawing/2014/main" id="{331BE134-BFF6-4868-9609-92800BA0D3E5}"/>
              </a:ext>
            </a:extLst>
          </p:cNvPr>
          <p:cNvPicPr>
            <a:picLocks noChangeAspect="1"/>
          </p:cNvPicPr>
          <p:nvPr/>
        </p:nvPicPr>
        <p:blipFill>
          <a:blip r:embed="rId3"/>
          <a:stretch>
            <a:fillRect/>
          </a:stretch>
        </p:blipFill>
        <p:spPr>
          <a:xfrm>
            <a:off x="152400" y="6121400"/>
            <a:ext cx="2143125" cy="561975"/>
          </a:xfrm>
          <a:prstGeom prst="rect">
            <a:avLst/>
          </a:prstGeom>
        </p:spPr>
      </p:pic>
    </p:spTree>
    <p:extLst>
      <p:ext uri="{BB962C8B-B14F-4D97-AF65-F5344CB8AC3E}">
        <p14:creationId xmlns:p14="http://schemas.microsoft.com/office/powerpoint/2010/main" val="95262747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Clustering</a:t>
            </a:r>
          </a:p>
        </p:txBody>
      </p:sp>
      <p:sp>
        <p:nvSpPr>
          <p:cNvPr id="8" name="Content Placeholder 7"/>
          <p:cNvSpPr>
            <a:spLocks noGrp="1"/>
          </p:cNvSpPr>
          <p:nvPr>
            <p:ph idx="1"/>
          </p:nvPr>
        </p:nvSpPr>
        <p:spPr>
          <a:xfrm>
            <a:off x="152400" y="1028700"/>
            <a:ext cx="9461515" cy="5359400"/>
          </a:xfrm>
        </p:spPr>
        <p:txBody>
          <a:bodyPr/>
          <a:lstStyle/>
          <a:p>
            <a:pPr marL="0" indent="0">
              <a:buNone/>
            </a:pPr>
            <a:r>
              <a:rPr lang="en-US" dirty="0"/>
              <a:t>Scenarios:</a:t>
            </a:r>
          </a:p>
          <a:p>
            <a:pPr marL="364157" lvl="1" indent="-336145">
              <a:buFont typeface="Wingdings" panose="05000000000000000000" pitchFamily="2" charset="2"/>
              <a:buChar char="§"/>
            </a:pPr>
            <a:r>
              <a:rPr lang="en-US" dirty="0"/>
              <a:t>Customer segmentation: divide a customer base into groups of individuals that are similar in specific ways relevant to marketing, such as age, gender, interests, spending habits, etc.</a:t>
            </a:r>
          </a:p>
          <a:p>
            <a:pPr marL="364157" lvl="1" indent="-336145">
              <a:buFont typeface="Wingdings" panose="05000000000000000000" pitchFamily="2" charset="2"/>
              <a:buChar char="§"/>
            </a:pPr>
            <a:r>
              <a:rPr lang="en-US" dirty="0"/>
              <a:t>Market segmentation</a:t>
            </a:r>
          </a:p>
          <a:p>
            <a:pPr marL="364157" lvl="1" indent="-336145">
              <a:buFont typeface="Wingdings" panose="05000000000000000000" pitchFamily="2" charset="2"/>
              <a:buChar char="§"/>
            </a:pPr>
            <a:r>
              <a:rPr lang="en-US" dirty="0"/>
              <a:t>Quantization of all sorts, such as, data compression, color reduction, etc.</a:t>
            </a:r>
          </a:p>
          <a:p>
            <a:pPr marL="364157" lvl="1" indent="-336145">
              <a:buFont typeface="Wingdings" panose="05000000000000000000" pitchFamily="2" charset="2"/>
              <a:buChar char="§"/>
            </a:pPr>
            <a:r>
              <a:rPr lang="en-US" dirty="0"/>
              <a:t>Pattern recognition</a:t>
            </a:r>
          </a:p>
          <a:p>
            <a:pPr marL="457200" lvl="1" indent="0">
              <a:buNone/>
            </a:pPr>
            <a:endParaRPr lang="en-US" dirty="0"/>
          </a:p>
          <a:p>
            <a:pPr marL="0" indent="0">
              <a:buNone/>
            </a:pPr>
            <a:r>
              <a:rPr lang="en-US" dirty="0"/>
              <a:t>Algorithms: K-means</a:t>
            </a:r>
          </a:p>
        </p:txBody>
      </p:sp>
      <p:grpSp>
        <p:nvGrpSpPr>
          <p:cNvPr id="9" name="Group 8"/>
          <p:cNvGrpSpPr/>
          <p:nvPr/>
        </p:nvGrpSpPr>
        <p:grpSpPr>
          <a:xfrm>
            <a:off x="9759085" y="1028700"/>
            <a:ext cx="2073762" cy="3602908"/>
            <a:chOff x="9525003" y="2119089"/>
            <a:chExt cx="2073762" cy="3602908"/>
          </a:xfrm>
        </p:grpSpPr>
        <p:sp>
          <p:nvSpPr>
            <p:cNvPr id="10" name="Rectangle 9"/>
            <p:cNvSpPr/>
            <p:nvPr/>
          </p:nvSpPr>
          <p:spPr>
            <a:xfrm>
              <a:off x="9525003" y="2119089"/>
              <a:ext cx="2073762" cy="36029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0" rIns="0" rtlCol="0" anchor="t" anchorCtr="0"/>
            <a:lstStyle/>
            <a:p>
              <a:pPr algn="ctr"/>
              <a:r>
                <a:rPr lang="en-US" sz="2400" dirty="0"/>
                <a:t>Clustering</a:t>
              </a:r>
            </a:p>
          </p:txBody>
        </p:sp>
        <p:pic>
          <p:nvPicPr>
            <p:cNvPr id="11" name="Picture 8" descr="Data set grouped using K-means"/>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auto">
            <a:xfrm>
              <a:off x="9555881" y="3426808"/>
              <a:ext cx="2011680" cy="1828801"/>
            </a:xfrm>
            <a:prstGeom prst="rect">
              <a:avLst/>
            </a:prstGeom>
            <a:noFill/>
            <a:extLst>
              <a:ext uri="{909E8E84-426E-40DD-AFC4-6F175D3DCCD1}">
                <a14:hiddenFill xmlns:a14="http://schemas.microsoft.com/office/drawing/2010/main">
                  <a:solidFill>
                    <a:srgbClr val="FFFFFF"/>
                  </a:solidFill>
                </a14:hiddenFill>
              </a:ext>
            </a:extLst>
          </p:spPr>
        </p:pic>
      </p:grpSp>
      <p:pic>
        <p:nvPicPr>
          <p:cNvPr id="7" name="Grafik 6">
            <a:extLst>
              <a:ext uri="{FF2B5EF4-FFF2-40B4-BE49-F238E27FC236}">
                <a16:creationId xmlns:a16="http://schemas.microsoft.com/office/drawing/2014/main" id="{A4F8459D-A96E-4740-A836-D8731F2DFB1E}"/>
              </a:ext>
            </a:extLst>
          </p:cNvPr>
          <p:cNvPicPr>
            <a:picLocks noChangeAspect="1"/>
          </p:cNvPicPr>
          <p:nvPr/>
        </p:nvPicPr>
        <p:blipFill>
          <a:blip r:embed="rId3"/>
          <a:stretch>
            <a:fillRect/>
          </a:stretch>
        </p:blipFill>
        <p:spPr>
          <a:xfrm>
            <a:off x="152400" y="6121400"/>
            <a:ext cx="2143125" cy="561975"/>
          </a:xfrm>
          <a:prstGeom prst="rect">
            <a:avLst/>
          </a:prstGeom>
        </p:spPr>
      </p:pic>
    </p:spTree>
    <p:extLst>
      <p:ext uri="{BB962C8B-B14F-4D97-AF65-F5344CB8AC3E}">
        <p14:creationId xmlns:p14="http://schemas.microsoft.com/office/powerpoint/2010/main" val="2657455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F153926-01FF-46C2-BC88-0346FE08E9F7}"/>
              </a:ext>
            </a:extLst>
          </p:cNvPr>
          <p:cNvSpPr>
            <a:spLocks noGrp="1"/>
          </p:cNvSpPr>
          <p:nvPr>
            <p:ph type="title"/>
          </p:nvPr>
        </p:nvSpPr>
        <p:spPr/>
        <p:txBody>
          <a:bodyPr/>
          <a:lstStyle/>
          <a:p>
            <a:r>
              <a:rPr lang="de-DE" dirty="0" err="1"/>
              <a:t>What</a:t>
            </a:r>
            <a:r>
              <a:rPr lang="de-DE" dirty="0"/>
              <a:t> </a:t>
            </a:r>
            <a:r>
              <a:rPr lang="de-DE" dirty="0" err="1"/>
              <a:t>is</a:t>
            </a:r>
            <a:r>
              <a:rPr lang="de-DE" dirty="0"/>
              <a:t> </a:t>
            </a:r>
            <a:r>
              <a:rPr lang="de-DE" dirty="0" err="1"/>
              <a:t>Machine</a:t>
            </a:r>
            <a:r>
              <a:rPr lang="de-DE" dirty="0"/>
              <a:t> Learning? (</a:t>
            </a:r>
            <a:r>
              <a:rPr lang="de-DE" dirty="0" err="1"/>
              <a:t>Quora</a:t>
            </a:r>
            <a:r>
              <a:rPr lang="de-DE" dirty="0"/>
              <a:t>)</a:t>
            </a:r>
          </a:p>
        </p:txBody>
      </p:sp>
      <p:sp>
        <p:nvSpPr>
          <p:cNvPr id="3" name="Inhaltsplatzhalter 2">
            <a:extLst>
              <a:ext uri="{FF2B5EF4-FFF2-40B4-BE49-F238E27FC236}">
                <a16:creationId xmlns:a16="http://schemas.microsoft.com/office/drawing/2014/main" id="{B81E4B59-130B-4B3A-A1F0-A2FFF3299561}"/>
              </a:ext>
            </a:extLst>
          </p:cNvPr>
          <p:cNvSpPr>
            <a:spLocks noGrp="1"/>
          </p:cNvSpPr>
          <p:nvPr>
            <p:ph idx="1"/>
          </p:nvPr>
        </p:nvSpPr>
        <p:spPr>
          <a:xfrm>
            <a:off x="838200" y="1825625"/>
            <a:ext cx="6015824" cy="4351338"/>
          </a:xfrm>
        </p:spPr>
        <p:txBody>
          <a:bodyPr>
            <a:normAutofit lnSpcReduction="10000"/>
          </a:bodyPr>
          <a:lstStyle/>
          <a:p>
            <a:r>
              <a:rPr lang="en-US" dirty="0"/>
              <a:t>a </a:t>
            </a:r>
            <a:r>
              <a:rPr lang="en-US" b="1" dirty="0"/>
              <a:t>subset of AI </a:t>
            </a:r>
          </a:p>
          <a:p>
            <a:endParaRPr lang="en-US" b="1" dirty="0"/>
          </a:p>
          <a:p>
            <a:r>
              <a:rPr lang="en-US" dirty="0"/>
              <a:t>which </a:t>
            </a:r>
            <a:r>
              <a:rPr lang="en-US" b="1" dirty="0"/>
              <a:t>enables the computer to act </a:t>
            </a:r>
            <a:r>
              <a:rPr lang="en-US" dirty="0"/>
              <a:t>and </a:t>
            </a:r>
            <a:r>
              <a:rPr lang="en-US" b="1" dirty="0"/>
              <a:t>make data-driven decisions </a:t>
            </a:r>
            <a:r>
              <a:rPr lang="en-US" dirty="0"/>
              <a:t>to carry out a certain task. </a:t>
            </a:r>
          </a:p>
          <a:p>
            <a:endParaRPr lang="en-US" dirty="0"/>
          </a:p>
          <a:p>
            <a:r>
              <a:rPr lang="en-US" dirty="0"/>
              <a:t>These programs or </a:t>
            </a:r>
            <a:r>
              <a:rPr lang="en-US" b="1" dirty="0"/>
              <a:t>algorithms</a:t>
            </a:r>
            <a:r>
              <a:rPr lang="en-US" dirty="0"/>
              <a:t> are designed in a way that they can </a:t>
            </a:r>
            <a:r>
              <a:rPr lang="en-US" b="1" dirty="0"/>
              <a:t>learn and improve over time when exposed to new data</a:t>
            </a:r>
            <a:endParaRPr lang="de-DE" b="1" dirty="0"/>
          </a:p>
        </p:txBody>
      </p:sp>
      <p:sp>
        <p:nvSpPr>
          <p:cNvPr id="4" name="Foliennummernplatzhalter 3">
            <a:extLst>
              <a:ext uri="{FF2B5EF4-FFF2-40B4-BE49-F238E27FC236}">
                <a16:creationId xmlns:a16="http://schemas.microsoft.com/office/drawing/2014/main" id="{1E1D0DDD-16AA-4983-BA3C-C5318385EE61}"/>
              </a:ext>
            </a:extLst>
          </p:cNvPr>
          <p:cNvSpPr>
            <a:spLocks noGrp="1"/>
          </p:cNvSpPr>
          <p:nvPr>
            <p:ph type="sldNum" sz="quarter" idx="12"/>
          </p:nvPr>
        </p:nvSpPr>
        <p:spPr/>
        <p:txBody>
          <a:bodyPr/>
          <a:lstStyle/>
          <a:p>
            <a:fld id="{3BE8C309-F0BC-47D5-9A47-19AA664CBA27}" type="slidenum">
              <a:rPr lang="de-DE" smtClean="0"/>
              <a:t>4</a:t>
            </a:fld>
            <a:endParaRPr lang="de-DE"/>
          </a:p>
        </p:txBody>
      </p:sp>
      <p:pic>
        <p:nvPicPr>
          <p:cNvPr id="5" name="Grafik 4">
            <a:extLst>
              <a:ext uri="{FF2B5EF4-FFF2-40B4-BE49-F238E27FC236}">
                <a16:creationId xmlns:a16="http://schemas.microsoft.com/office/drawing/2014/main" id="{2F7F7EF2-50CA-4505-9CBA-921FB4C985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93396" y="2121535"/>
            <a:ext cx="4797956" cy="3578542"/>
          </a:xfrm>
          <a:prstGeom prst="rect">
            <a:avLst/>
          </a:prstGeom>
        </p:spPr>
      </p:pic>
    </p:spTree>
    <p:extLst>
      <p:ext uri="{BB962C8B-B14F-4D97-AF65-F5344CB8AC3E}">
        <p14:creationId xmlns:p14="http://schemas.microsoft.com/office/powerpoint/2010/main" val="347871934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Regression</a:t>
            </a:r>
          </a:p>
        </p:txBody>
      </p:sp>
      <p:sp>
        <p:nvSpPr>
          <p:cNvPr id="8" name="Content Placeholder 7"/>
          <p:cNvSpPr>
            <a:spLocks noGrp="1"/>
          </p:cNvSpPr>
          <p:nvPr>
            <p:ph idx="1"/>
          </p:nvPr>
        </p:nvSpPr>
        <p:spPr>
          <a:xfrm>
            <a:off x="152400" y="1028700"/>
            <a:ext cx="9461515" cy="5359400"/>
          </a:xfrm>
        </p:spPr>
        <p:txBody>
          <a:bodyPr/>
          <a:lstStyle/>
          <a:p>
            <a:pPr marL="0" indent="0">
              <a:buNone/>
            </a:pPr>
            <a:r>
              <a:rPr lang="en-US" dirty="0"/>
              <a:t>Scenarios: </a:t>
            </a:r>
          </a:p>
          <a:p>
            <a:pPr marL="364157" lvl="1" indent="-336145">
              <a:buFont typeface="Wingdings" panose="05000000000000000000" pitchFamily="2" charset="2"/>
              <a:buChar char="§"/>
            </a:pPr>
            <a:r>
              <a:rPr lang="en-US" dirty="0"/>
              <a:t>Stock prices prediction</a:t>
            </a:r>
          </a:p>
          <a:p>
            <a:pPr marL="364157" lvl="1" indent="-336145">
              <a:buFont typeface="Wingdings" panose="05000000000000000000" pitchFamily="2" charset="2"/>
              <a:buChar char="§"/>
            </a:pPr>
            <a:r>
              <a:rPr lang="en-US" dirty="0"/>
              <a:t>Sales forecasts </a:t>
            </a:r>
          </a:p>
          <a:p>
            <a:pPr marL="364157" lvl="1" indent="-336145">
              <a:buFont typeface="Wingdings" panose="05000000000000000000" pitchFamily="2" charset="2"/>
              <a:buChar char="§"/>
            </a:pPr>
            <a:r>
              <a:rPr lang="en-US" dirty="0"/>
              <a:t>Premiums on insurance based on different factors</a:t>
            </a:r>
          </a:p>
          <a:p>
            <a:pPr marL="364157" lvl="1" indent="-336145">
              <a:buFont typeface="Wingdings" panose="05000000000000000000" pitchFamily="2" charset="2"/>
              <a:buChar char="§"/>
            </a:pPr>
            <a:r>
              <a:rPr lang="en-US" dirty="0"/>
              <a:t>Quality control: number of complaints over time based on product specs, utilization, etc.</a:t>
            </a:r>
          </a:p>
          <a:p>
            <a:pPr marL="364157" lvl="1" indent="-336145">
              <a:buFont typeface="Wingdings" panose="05000000000000000000" pitchFamily="2" charset="2"/>
              <a:buChar char="§"/>
            </a:pPr>
            <a:r>
              <a:rPr lang="en-US" dirty="0"/>
              <a:t>Workforce prediction</a:t>
            </a:r>
          </a:p>
          <a:p>
            <a:pPr marL="364157" lvl="1" indent="-336145">
              <a:buFont typeface="Wingdings" panose="05000000000000000000" pitchFamily="2" charset="2"/>
              <a:buChar char="§"/>
            </a:pPr>
            <a:r>
              <a:rPr lang="en-US" dirty="0"/>
              <a:t>Workload prediction</a:t>
            </a:r>
          </a:p>
          <a:p>
            <a:pPr lvl="1"/>
            <a:endParaRPr lang="en-US" dirty="0"/>
          </a:p>
          <a:p>
            <a:pPr marL="0" indent="0">
              <a:buNone/>
            </a:pPr>
            <a:r>
              <a:rPr lang="en-US" dirty="0"/>
              <a:t>Algorithms: Bayesian Linear, Linear Regression, Ordinal Regression, ANN, Boosted Decision Tree, Decision Forest</a:t>
            </a:r>
          </a:p>
          <a:p>
            <a:pPr marL="0" indent="0">
              <a:buNone/>
            </a:pPr>
            <a:endParaRPr lang="en-US" dirty="0"/>
          </a:p>
        </p:txBody>
      </p:sp>
      <p:grpSp>
        <p:nvGrpSpPr>
          <p:cNvPr id="7" name="Group 6"/>
          <p:cNvGrpSpPr/>
          <p:nvPr/>
        </p:nvGrpSpPr>
        <p:grpSpPr>
          <a:xfrm>
            <a:off x="9758922" y="1028700"/>
            <a:ext cx="2073762" cy="3602908"/>
            <a:chOff x="4546308" y="2119089"/>
            <a:chExt cx="2073762" cy="3602908"/>
          </a:xfrm>
        </p:grpSpPr>
        <p:sp>
          <p:nvSpPr>
            <p:cNvPr id="12" name="Rectangle 11"/>
            <p:cNvSpPr/>
            <p:nvPr/>
          </p:nvSpPr>
          <p:spPr>
            <a:xfrm>
              <a:off x="4546308" y="2119089"/>
              <a:ext cx="2073762" cy="36029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0" rIns="0" rtlCol="0" anchor="t" anchorCtr="0"/>
            <a:lstStyle/>
            <a:p>
              <a:pPr algn="ctr"/>
              <a:r>
                <a:rPr lang="en-US" sz="2400" dirty="0"/>
                <a:t>Regression</a:t>
              </a:r>
            </a:p>
          </p:txBody>
        </p:sp>
        <p:pic>
          <p:nvPicPr>
            <p:cNvPr id="13" name="Picture 4" descr="Data with a nonlinear trend"/>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auto">
            <a:xfrm>
              <a:off x="4575948" y="3426809"/>
              <a:ext cx="2036957" cy="1828800"/>
            </a:xfrm>
            <a:prstGeom prst="rect">
              <a:avLst/>
            </a:prstGeom>
            <a:noFill/>
            <a:extLst>
              <a:ext uri="{909E8E84-426E-40DD-AFC4-6F175D3DCCD1}">
                <a14:hiddenFill xmlns:a14="http://schemas.microsoft.com/office/drawing/2010/main">
                  <a:solidFill>
                    <a:srgbClr val="FFFFFF"/>
                  </a:solidFill>
                </a14:hiddenFill>
              </a:ext>
            </a:extLst>
          </p:spPr>
        </p:pic>
      </p:grpSp>
      <p:pic>
        <p:nvPicPr>
          <p:cNvPr id="9" name="Grafik 8">
            <a:extLst>
              <a:ext uri="{FF2B5EF4-FFF2-40B4-BE49-F238E27FC236}">
                <a16:creationId xmlns:a16="http://schemas.microsoft.com/office/drawing/2014/main" id="{3410DC21-8790-4325-8DB7-6AF6CFAD22C0}"/>
              </a:ext>
            </a:extLst>
          </p:cNvPr>
          <p:cNvPicPr>
            <a:picLocks noChangeAspect="1"/>
          </p:cNvPicPr>
          <p:nvPr/>
        </p:nvPicPr>
        <p:blipFill>
          <a:blip r:embed="rId3"/>
          <a:stretch>
            <a:fillRect/>
          </a:stretch>
        </p:blipFill>
        <p:spPr>
          <a:xfrm>
            <a:off x="152400" y="6121400"/>
            <a:ext cx="2143125" cy="561975"/>
          </a:xfrm>
          <a:prstGeom prst="rect">
            <a:avLst/>
          </a:prstGeom>
        </p:spPr>
      </p:pic>
    </p:spTree>
    <p:extLst>
      <p:ext uri="{BB962C8B-B14F-4D97-AF65-F5344CB8AC3E}">
        <p14:creationId xmlns:p14="http://schemas.microsoft.com/office/powerpoint/2010/main" val="350274272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Regression versus Classification</a:t>
            </a:r>
          </a:p>
        </p:txBody>
      </p:sp>
      <p:sp>
        <p:nvSpPr>
          <p:cNvPr id="3" name="Content Placeholder 2"/>
          <p:cNvSpPr>
            <a:spLocks noGrp="1"/>
          </p:cNvSpPr>
          <p:nvPr>
            <p:ph idx="1"/>
          </p:nvPr>
        </p:nvSpPr>
        <p:spPr>
          <a:xfrm>
            <a:off x="152400" y="1028700"/>
            <a:ext cx="11887200" cy="1574800"/>
          </a:xfrm>
        </p:spPr>
        <p:txBody>
          <a:bodyPr>
            <a:normAutofit/>
          </a:bodyPr>
          <a:lstStyle/>
          <a:p>
            <a:pPr marL="0" indent="0">
              <a:buNone/>
            </a:pPr>
            <a:endParaRPr lang="en-US" sz="3200" dirty="0"/>
          </a:p>
          <a:p>
            <a:pPr marL="0" indent="0">
              <a:buNone/>
            </a:pPr>
            <a:r>
              <a:rPr lang="en-US" sz="3200" dirty="0"/>
              <a:t>Does your customer want to </a:t>
            </a:r>
            <a:r>
              <a:rPr lang="en-US" sz="3200" dirty="0" err="1"/>
              <a:t>predict|estimate</a:t>
            </a:r>
            <a:r>
              <a:rPr lang="en-US" sz="3200" dirty="0"/>
              <a:t> a number (regression) or apply a </a:t>
            </a:r>
            <a:r>
              <a:rPr lang="en-US" sz="3200" dirty="0" err="1"/>
              <a:t>label|categorize</a:t>
            </a:r>
            <a:r>
              <a:rPr lang="en-US" sz="3200" dirty="0"/>
              <a:t> (classification)?</a:t>
            </a:r>
          </a:p>
          <a:p>
            <a:endParaRPr lang="en-US" sz="3200" dirty="0"/>
          </a:p>
          <a:p>
            <a:endParaRPr lang="en-US" sz="3200" dirty="0"/>
          </a:p>
        </p:txBody>
      </p:sp>
      <p:sp>
        <p:nvSpPr>
          <p:cNvPr id="4" name="Text Placeholder 4"/>
          <p:cNvSpPr txBox="1">
            <a:spLocks/>
          </p:cNvSpPr>
          <p:nvPr/>
        </p:nvSpPr>
        <p:spPr>
          <a:xfrm>
            <a:off x="358841" y="2685804"/>
            <a:ext cx="5378548" cy="197329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Regression problems</a:t>
            </a:r>
          </a:p>
          <a:p>
            <a:pPr lvl="1"/>
            <a:r>
              <a:rPr lang="en-US" dirty="0"/>
              <a:t>Estimate household power consumption</a:t>
            </a:r>
          </a:p>
          <a:p>
            <a:pPr lvl="1"/>
            <a:r>
              <a:rPr lang="en-US" dirty="0"/>
              <a:t>Estimate customer’s income</a:t>
            </a:r>
          </a:p>
          <a:p>
            <a:endParaRPr lang="en-US" dirty="0"/>
          </a:p>
        </p:txBody>
      </p:sp>
      <p:sp>
        <p:nvSpPr>
          <p:cNvPr id="5" name="Text Placeholder 5"/>
          <p:cNvSpPr txBox="1">
            <a:spLocks/>
          </p:cNvSpPr>
          <p:nvPr/>
        </p:nvSpPr>
        <p:spPr>
          <a:xfrm>
            <a:off x="6459933" y="2685803"/>
            <a:ext cx="5378548" cy="197329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Classification problems</a:t>
            </a:r>
          </a:p>
          <a:p>
            <a:pPr lvl="1"/>
            <a:r>
              <a:rPr lang="en-US" dirty="0"/>
              <a:t>Power station </a:t>
            </a:r>
            <a:r>
              <a:rPr lang="en-US" dirty="0" err="1"/>
              <a:t>will|will</a:t>
            </a:r>
            <a:r>
              <a:rPr lang="en-US" dirty="0"/>
              <a:t> not meet demand</a:t>
            </a:r>
          </a:p>
          <a:p>
            <a:pPr lvl="1"/>
            <a:r>
              <a:rPr lang="en-US" dirty="0"/>
              <a:t>Customer will respond to advertising</a:t>
            </a:r>
          </a:p>
          <a:p>
            <a:endParaRPr lang="en-US" dirty="0"/>
          </a:p>
        </p:txBody>
      </p:sp>
      <p:pic>
        <p:nvPicPr>
          <p:cNvPr id="6" name="Picture 5"/>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411935" y="4644190"/>
            <a:ext cx="2960482" cy="1979881"/>
          </a:xfrm>
          <a:prstGeom prst="rect">
            <a:avLst/>
          </a:prstGeom>
        </p:spPr>
      </p:pic>
      <p:pic>
        <p:nvPicPr>
          <p:cNvPr id="7" name="Picture 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033387" y="4644190"/>
            <a:ext cx="2960482" cy="1979881"/>
          </a:xfrm>
          <a:prstGeom prst="rect">
            <a:avLst/>
          </a:prstGeom>
        </p:spPr>
      </p:pic>
      <p:pic>
        <p:nvPicPr>
          <p:cNvPr id="8" name="Grafik 7">
            <a:extLst>
              <a:ext uri="{FF2B5EF4-FFF2-40B4-BE49-F238E27FC236}">
                <a16:creationId xmlns:a16="http://schemas.microsoft.com/office/drawing/2014/main" id="{9775812B-4A0D-4B55-9C47-FFFF5B141048}"/>
              </a:ext>
            </a:extLst>
          </p:cNvPr>
          <p:cNvPicPr>
            <a:picLocks noChangeAspect="1"/>
          </p:cNvPicPr>
          <p:nvPr/>
        </p:nvPicPr>
        <p:blipFill>
          <a:blip r:embed="rId4"/>
          <a:stretch>
            <a:fillRect/>
          </a:stretch>
        </p:blipFill>
        <p:spPr>
          <a:xfrm>
            <a:off x="152400" y="6121400"/>
            <a:ext cx="2143125" cy="561975"/>
          </a:xfrm>
          <a:prstGeom prst="rect">
            <a:avLst/>
          </a:prstGeom>
        </p:spPr>
      </p:pic>
    </p:spTree>
    <p:extLst>
      <p:ext uri="{BB962C8B-B14F-4D97-AF65-F5344CB8AC3E}">
        <p14:creationId xmlns:p14="http://schemas.microsoft.com/office/powerpoint/2010/main" val="210496884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Binary versus Multiclass Classification</a:t>
            </a:r>
          </a:p>
        </p:txBody>
      </p:sp>
      <p:sp>
        <p:nvSpPr>
          <p:cNvPr id="3" name="Content Placeholder 2"/>
          <p:cNvSpPr>
            <a:spLocks noGrp="1"/>
          </p:cNvSpPr>
          <p:nvPr>
            <p:ph idx="1"/>
          </p:nvPr>
        </p:nvSpPr>
        <p:spPr>
          <a:xfrm>
            <a:off x="152400" y="1028700"/>
            <a:ext cx="11887200" cy="1193800"/>
          </a:xfrm>
        </p:spPr>
        <p:txBody>
          <a:bodyPr>
            <a:normAutofit/>
          </a:bodyPr>
          <a:lstStyle/>
          <a:p>
            <a:pPr marL="0" indent="0">
              <a:buNone/>
            </a:pPr>
            <a:endParaRPr lang="en-US" sz="3200" dirty="0"/>
          </a:p>
          <a:p>
            <a:pPr marL="0" indent="0">
              <a:buNone/>
            </a:pPr>
            <a:r>
              <a:rPr lang="en-US" sz="3200" dirty="0"/>
              <a:t>Does your customer want a </a:t>
            </a:r>
            <a:r>
              <a:rPr lang="en-US" sz="3200" dirty="0" err="1"/>
              <a:t>yes|no</a:t>
            </a:r>
            <a:r>
              <a:rPr lang="en-US" sz="3200" dirty="0"/>
              <a:t> answer?</a:t>
            </a:r>
          </a:p>
        </p:txBody>
      </p:sp>
      <p:sp>
        <p:nvSpPr>
          <p:cNvPr id="4" name="Text Placeholder 2"/>
          <p:cNvSpPr txBox="1">
            <a:spLocks/>
          </p:cNvSpPr>
          <p:nvPr/>
        </p:nvSpPr>
        <p:spPr>
          <a:xfrm>
            <a:off x="386079" y="2286000"/>
            <a:ext cx="5378548" cy="211417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Binary examples</a:t>
            </a:r>
          </a:p>
          <a:p>
            <a:pPr lvl="1"/>
            <a:r>
              <a:rPr lang="en-US" dirty="0"/>
              <a:t>click prediction</a:t>
            </a:r>
          </a:p>
          <a:p>
            <a:pPr lvl="1"/>
            <a:r>
              <a:rPr lang="en-US" dirty="0" err="1"/>
              <a:t>yes|no</a:t>
            </a:r>
            <a:endParaRPr lang="en-US" dirty="0"/>
          </a:p>
          <a:p>
            <a:pPr lvl="1"/>
            <a:r>
              <a:rPr lang="en-US" dirty="0" err="1"/>
              <a:t>over|under</a:t>
            </a:r>
            <a:endParaRPr lang="en-US" dirty="0"/>
          </a:p>
          <a:p>
            <a:pPr lvl="1"/>
            <a:r>
              <a:rPr lang="en-US" dirty="0" err="1"/>
              <a:t>win|loss</a:t>
            </a:r>
            <a:endParaRPr lang="en-US" dirty="0"/>
          </a:p>
          <a:p>
            <a:endParaRPr lang="en-US" dirty="0"/>
          </a:p>
        </p:txBody>
      </p:sp>
      <p:sp>
        <p:nvSpPr>
          <p:cNvPr id="5" name="Text Placeholder 3"/>
          <p:cNvSpPr txBox="1">
            <a:spLocks/>
          </p:cNvSpPr>
          <p:nvPr/>
        </p:nvSpPr>
        <p:spPr>
          <a:xfrm>
            <a:off x="6661052" y="2286001"/>
            <a:ext cx="5378548" cy="18288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Multiclass examples</a:t>
            </a:r>
          </a:p>
          <a:p>
            <a:pPr lvl="1"/>
            <a:r>
              <a:rPr lang="en-US" dirty="0"/>
              <a:t>kind of tree</a:t>
            </a:r>
          </a:p>
          <a:p>
            <a:pPr lvl="1"/>
            <a:r>
              <a:rPr lang="en-US" dirty="0"/>
              <a:t>kind of network attack</a:t>
            </a:r>
          </a:p>
          <a:p>
            <a:pPr lvl="1"/>
            <a:r>
              <a:rPr lang="en-US" dirty="0"/>
              <a:t>type of heart disease</a:t>
            </a:r>
          </a:p>
          <a:p>
            <a:endParaRPr lang="en-US" dirty="0"/>
          </a:p>
        </p:txBody>
      </p:sp>
      <p:pic>
        <p:nvPicPr>
          <p:cNvPr id="6" name="Picture 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593640" y="4336673"/>
            <a:ext cx="2960482" cy="1979881"/>
          </a:xfrm>
          <a:prstGeom prst="rect">
            <a:avLst/>
          </a:prstGeom>
        </p:spPr>
      </p:pic>
      <p:pic>
        <p:nvPicPr>
          <p:cNvPr id="7" name="Picture 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215092" y="4336673"/>
            <a:ext cx="2960482" cy="1979881"/>
          </a:xfrm>
          <a:prstGeom prst="rect">
            <a:avLst/>
          </a:prstGeom>
        </p:spPr>
      </p:pic>
      <p:pic>
        <p:nvPicPr>
          <p:cNvPr id="8" name="Grafik 7">
            <a:extLst>
              <a:ext uri="{FF2B5EF4-FFF2-40B4-BE49-F238E27FC236}">
                <a16:creationId xmlns:a16="http://schemas.microsoft.com/office/drawing/2014/main" id="{FAAA231B-0984-47EE-8B49-2911A5596366}"/>
              </a:ext>
            </a:extLst>
          </p:cNvPr>
          <p:cNvPicPr>
            <a:picLocks noChangeAspect="1"/>
          </p:cNvPicPr>
          <p:nvPr/>
        </p:nvPicPr>
        <p:blipFill>
          <a:blip r:embed="rId5"/>
          <a:stretch>
            <a:fillRect/>
          </a:stretch>
        </p:blipFill>
        <p:spPr>
          <a:xfrm>
            <a:off x="152400" y="6121400"/>
            <a:ext cx="2143125" cy="561975"/>
          </a:xfrm>
          <a:prstGeom prst="rect">
            <a:avLst/>
          </a:prstGeom>
        </p:spPr>
      </p:pic>
    </p:spTree>
    <p:extLst>
      <p:ext uri="{BB962C8B-B14F-4D97-AF65-F5344CB8AC3E}">
        <p14:creationId xmlns:p14="http://schemas.microsoft.com/office/powerpoint/2010/main" val="22296907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832F1BF-A37A-4AAC-937E-54D134648E3F}"/>
              </a:ext>
            </a:extLst>
          </p:cNvPr>
          <p:cNvSpPr>
            <a:spLocks noGrp="1"/>
          </p:cNvSpPr>
          <p:nvPr>
            <p:ph type="title"/>
          </p:nvPr>
        </p:nvSpPr>
        <p:spPr/>
        <p:txBody>
          <a:bodyPr/>
          <a:lstStyle/>
          <a:p>
            <a:r>
              <a:rPr lang="de-DE" dirty="0" err="1"/>
              <a:t>What</a:t>
            </a:r>
            <a:r>
              <a:rPr lang="de-DE" dirty="0"/>
              <a:t> </a:t>
            </a:r>
            <a:r>
              <a:rPr lang="de-DE" dirty="0" err="1"/>
              <a:t>is</a:t>
            </a:r>
            <a:r>
              <a:rPr lang="de-DE" dirty="0"/>
              <a:t> Deep Learning? (</a:t>
            </a:r>
            <a:r>
              <a:rPr lang="de-DE" dirty="0" err="1"/>
              <a:t>Quora</a:t>
            </a:r>
            <a:r>
              <a:rPr lang="de-DE" dirty="0"/>
              <a:t>)</a:t>
            </a:r>
          </a:p>
        </p:txBody>
      </p:sp>
      <p:sp>
        <p:nvSpPr>
          <p:cNvPr id="3" name="Inhaltsplatzhalter 2">
            <a:extLst>
              <a:ext uri="{FF2B5EF4-FFF2-40B4-BE49-F238E27FC236}">
                <a16:creationId xmlns:a16="http://schemas.microsoft.com/office/drawing/2014/main" id="{FF7AE8B1-075A-4B95-9E91-96AE35D9FAC9}"/>
              </a:ext>
            </a:extLst>
          </p:cNvPr>
          <p:cNvSpPr>
            <a:spLocks noGrp="1"/>
          </p:cNvSpPr>
          <p:nvPr>
            <p:ph idx="1"/>
          </p:nvPr>
        </p:nvSpPr>
        <p:spPr/>
        <p:txBody>
          <a:bodyPr>
            <a:normAutofit/>
          </a:bodyPr>
          <a:lstStyle/>
          <a:p>
            <a:r>
              <a:rPr lang="en-US" dirty="0"/>
              <a:t>You can </a:t>
            </a:r>
            <a:r>
              <a:rPr lang="en-US" b="1" dirty="0"/>
              <a:t>consider</a:t>
            </a:r>
            <a:r>
              <a:rPr lang="en-US" dirty="0"/>
              <a:t> </a:t>
            </a:r>
          </a:p>
          <a:p>
            <a:pPr lvl="1"/>
            <a:r>
              <a:rPr lang="en-US" sz="2800" b="1" dirty="0"/>
              <a:t>deep learning models </a:t>
            </a:r>
            <a:r>
              <a:rPr lang="en-US" sz="2800" dirty="0"/>
              <a:t>as a </a:t>
            </a:r>
            <a:r>
              <a:rPr lang="en-US" sz="2800" b="1" i="1" dirty="0"/>
              <a:t>rocket engine </a:t>
            </a:r>
          </a:p>
          <a:p>
            <a:pPr lvl="1"/>
            <a:r>
              <a:rPr lang="en-US" sz="2800" dirty="0"/>
              <a:t>and </a:t>
            </a:r>
            <a:r>
              <a:rPr lang="en-US" sz="2800" b="1" i="1" dirty="0"/>
              <a:t>its fuel </a:t>
            </a:r>
            <a:r>
              <a:rPr lang="en-US" sz="2800" dirty="0"/>
              <a:t>as </a:t>
            </a:r>
            <a:r>
              <a:rPr lang="en-US" sz="2800" b="1" i="1" dirty="0"/>
              <a:t>the huge amount of data </a:t>
            </a:r>
            <a:r>
              <a:rPr lang="en-US" sz="2800" dirty="0"/>
              <a:t>that we feed to these algorithms.</a:t>
            </a:r>
          </a:p>
          <a:p>
            <a:r>
              <a:rPr lang="en-US" dirty="0"/>
              <a:t>This field is a </a:t>
            </a:r>
            <a:r>
              <a:rPr lang="en-US" b="1" dirty="0"/>
              <a:t>particular kind of machine learning </a:t>
            </a:r>
            <a:r>
              <a:rPr lang="en-US" dirty="0"/>
              <a:t>that is inspired by the functionality of our brain cells called </a:t>
            </a:r>
            <a:r>
              <a:rPr lang="en-US" b="1" dirty="0">
                <a:solidFill>
                  <a:srgbClr val="FF0000"/>
                </a:solidFill>
              </a:rPr>
              <a:t>artificial neural network</a:t>
            </a:r>
          </a:p>
          <a:p>
            <a:r>
              <a:rPr lang="en-US" dirty="0"/>
              <a:t>The difference between machine learning and deep learning is to know that </a:t>
            </a:r>
            <a:r>
              <a:rPr lang="en-US" b="1" dirty="0"/>
              <a:t>deep learning is machine learning</a:t>
            </a:r>
            <a:r>
              <a:rPr lang="en-US" dirty="0"/>
              <a:t>. More specifically, it’s the next evolution of machine learning.</a:t>
            </a:r>
            <a:endParaRPr lang="en-US" b="1" dirty="0"/>
          </a:p>
          <a:p>
            <a:endParaRPr lang="de-DE" dirty="0"/>
          </a:p>
        </p:txBody>
      </p:sp>
      <p:sp>
        <p:nvSpPr>
          <p:cNvPr id="4" name="Foliennummernplatzhalter 3">
            <a:extLst>
              <a:ext uri="{FF2B5EF4-FFF2-40B4-BE49-F238E27FC236}">
                <a16:creationId xmlns:a16="http://schemas.microsoft.com/office/drawing/2014/main" id="{0E2C2C62-C997-452D-9CC1-80A116824A31}"/>
              </a:ext>
            </a:extLst>
          </p:cNvPr>
          <p:cNvSpPr>
            <a:spLocks noGrp="1"/>
          </p:cNvSpPr>
          <p:nvPr>
            <p:ph type="sldNum" sz="quarter" idx="12"/>
          </p:nvPr>
        </p:nvSpPr>
        <p:spPr/>
        <p:txBody>
          <a:bodyPr/>
          <a:lstStyle/>
          <a:p>
            <a:fld id="{3BE8C309-F0BC-47D5-9A47-19AA664CBA27}" type="slidenum">
              <a:rPr lang="de-DE" smtClean="0"/>
              <a:t>5</a:t>
            </a:fld>
            <a:endParaRPr lang="de-DE"/>
          </a:p>
        </p:txBody>
      </p:sp>
    </p:spTree>
    <p:extLst>
      <p:ext uri="{BB962C8B-B14F-4D97-AF65-F5344CB8AC3E}">
        <p14:creationId xmlns:p14="http://schemas.microsoft.com/office/powerpoint/2010/main" val="6808752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Machine Learning ?</a:t>
            </a:r>
          </a:p>
        </p:txBody>
      </p:sp>
      <p:sp>
        <p:nvSpPr>
          <p:cNvPr id="3" name="Content Placeholder 2"/>
          <p:cNvSpPr>
            <a:spLocks noGrp="1"/>
          </p:cNvSpPr>
          <p:nvPr>
            <p:ph idx="1"/>
          </p:nvPr>
        </p:nvSpPr>
        <p:spPr/>
        <p:txBody>
          <a:bodyPr/>
          <a:lstStyle/>
          <a:p>
            <a:endParaRPr lang="en-US" dirty="0"/>
          </a:p>
          <a:p>
            <a:endParaRPr lang="en-US" dirty="0"/>
          </a:p>
          <a:p>
            <a:pPr marL="0" indent="0" algn="ctr">
              <a:buNone/>
            </a:pPr>
            <a:endParaRPr lang="en-US" dirty="0"/>
          </a:p>
          <a:p>
            <a:pPr marL="0" indent="0" algn="ctr">
              <a:buNone/>
            </a:pPr>
            <a:endParaRPr lang="en-US" dirty="0"/>
          </a:p>
          <a:p>
            <a:pPr marL="0" indent="0" algn="ctr">
              <a:buNone/>
            </a:pPr>
            <a:r>
              <a:rPr lang="en-US" dirty="0"/>
              <a:t>Using </a:t>
            </a:r>
            <a:r>
              <a:rPr lang="en-US" b="1" dirty="0"/>
              <a:t>known data</a:t>
            </a:r>
            <a:r>
              <a:rPr lang="en-US" dirty="0"/>
              <a:t>, develop a </a:t>
            </a:r>
            <a:r>
              <a:rPr lang="en-US" b="1" dirty="0"/>
              <a:t>model</a:t>
            </a:r>
            <a:r>
              <a:rPr lang="en-US" dirty="0"/>
              <a:t> to </a:t>
            </a:r>
            <a:r>
              <a:rPr lang="en-US" u="sng" dirty="0"/>
              <a:t>predict</a:t>
            </a:r>
            <a:r>
              <a:rPr lang="en-US" dirty="0"/>
              <a:t> </a:t>
            </a:r>
            <a:r>
              <a:rPr lang="en-US" b="1" dirty="0"/>
              <a:t>unknown data</a:t>
            </a:r>
            <a:r>
              <a:rPr lang="en-US" dirty="0"/>
              <a:t>.</a:t>
            </a:r>
          </a:p>
        </p:txBody>
      </p:sp>
      <p:pic>
        <p:nvPicPr>
          <p:cNvPr id="4" name="Grafik 3">
            <a:extLst>
              <a:ext uri="{FF2B5EF4-FFF2-40B4-BE49-F238E27FC236}">
                <a16:creationId xmlns:a16="http://schemas.microsoft.com/office/drawing/2014/main" id="{1FE702C1-F5DC-4E48-B0F9-EF7A294F3FCF}"/>
              </a:ext>
            </a:extLst>
          </p:cNvPr>
          <p:cNvPicPr>
            <a:picLocks noChangeAspect="1"/>
          </p:cNvPicPr>
          <p:nvPr/>
        </p:nvPicPr>
        <p:blipFill>
          <a:blip r:embed="rId3"/>
          <a:stretch>
            <a:fillRect/>
          </a:stretch>
        </p:blipFill>
        <p:spPr>
          <a:xfrm>
            <a:off x="152400" y="6121400"/>
            <a:ext cx="2143125" cy="561975"/>
          </a:xfrm>
          <a:prstGeom prst="rect">
            <a:avLst/>
          </a:prstGeom>
        </p:spPr>
      </p:pic>
    </p:spTree>
    <p:extLst>
      <p:ext uri="{BB962C8B-B14F-4D97-AF65-F5344CB8AC3E}">
        <p14:creationId xmlns:p14="http://schemas.microsoft.com/office/powerpoint/2010/main" val="31860309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Machine Learning?</a:t>
            </a:r>
          </a:p>
        </p:txBody>
      </p:sp>
      <p:pic>
        <p:nvPicPr>
          <p:cNvPr id="4" name="Picture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500021" y="1625599"/>
            <a:ext cx="2056164" cy="3657600"/>
          </a:xfrm>
          <a:prstGeom prst="rect">
            <a:avLst/>
          </a:prstGeom>
        </p:spPr>
      </p:pic>
      <p:pic>
        <p:nvPicPr>
          <p:cNvPr id="6" name="Picture 5"/>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42454" y="1625599"/>
            <a:ext cx="2056164" cy="3657600"/>
          </a:xfrm>
          <a:prstGeom prst="rect">
            <a:avLst/>
          </a:prstGeom>
        </p:spPr>
      </p:pic>
      <p:pic>
        <p:nvPicPr>
          <p:cNvPr id="7" name="Picture 6"/>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6713752" y="1625599"/>
            <a:ext cx="2862789" cy="3657600"/>
          </a:xfrm>
          <a:prstGeom prst="rect">
            <a:avLst/>
          </a:prstGeom>
        </p:spPr>
      </p:pic>
      <p:pic>
        <p:nvPicPr>
          <p:cNvPr id="3" name="Picture 2"/>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9651384" y="1625599"/>
            <a:ext cx="2235816" cy="3177626"/>
          </a:xfrm>
          <a:prstGeom prst="rect">
            <a:avLst/>
          </a:prstGeom>
        </p:spPr>
      </p:pic>
      <p:pic>
        <p:nvPicPr>
          <p:cNvPr id="8" name="Picture 7"/>
          <p:cNvPicPr>
            <a:picLocks noChangeAspect="1"/>
          </p:cNvPicPr>
          <p:nvPr/>
        </p:nvPicPr>
        <p:blipFill rotWithShape="1">
          <a:blip r:embed="rId7"/>
          <a:srcRect r="25360"/>
          <a:stretch/>
        </p:blipFill>
        <p:spPr>
          <a:xfrm>
            <a:off x="4603129" y="1625599"/>
            <a:ext cx="2046568" cy="3657600"/>
          </a:xfrm>
          <a:prstGeom prst="rect">
            <a:avLst/>
          </a:prstGeom>
          <a:ln w="3175">
            <a:solidFill>
              <a:schemeClr val="tx1"/>
            </a:solidFill>
          </a:ln>
        </p:spPr>
      </p:pic>
      <p:pic>
        <p:nvPicPr>
          <p:cNvPr id="5" name="Grafik 4">
            <a:extLst>
              <a:ext uri="{FF2B5EF4-FFF2-40B4-BE49-F238E27FC236}">
                <a16:creationId xmlns:a16="http://schemas.microsoft.com/office/drawing/2014/main" id="{EC16FD6B-1955-412F-987B-91EB1912DCC5}"/>
              </a:ext>
            </a:extLst>
          </p:cNvPr>
          <p:cNvPicPr>
            <a:picLocks noChangeAspect="1"/>
          </p:cNvPicPr>
          <p:nvPr/>
        </p:nvPicPr>
        <p:blipFill>
          <a:blip r:embed="rId8"/>
          <a:stretch>
            <a:fillRect/>
          </a:stretch>
        </p:blipFill>
        <p:spPr>
          <a:xfrm>
            <a:off x="152400" y="6121400"/>
            <a:ext cx="2143125" cy="561975"/>
          </a:xfrm>
          <a:prstGeom prst="rect">
            <a:avLst/>
          </a:prstGeom>
        </p:spPr>
      </p:pic>
    </p:spTree>
    <p:extLst>
      <p:ext uri="{BB962C8B-B14F-4D97-AF65-F5344CB8AC3E}">
        <p14:creationId xmlns:p14="http://schemas.microsoft.com/office/powerpoint/2010/main" val="4276976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Image Analyze</a:t>
            </a:r>
          </a:p>
        </p:txBody>
      </p:sp>
      <p:pic>
        <p:nvPicPr>
          <p:cNvPr id="3" name="Picture 2"/>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52397" y="1233714"/>
            <a:ext cx="5486400" cy="3130377"/>
          </a:xfrm>
          <a:prstGeom prst="rect">
            <a:avLst/>
          </a:prstGeom>
        </p:spPr>
      </p:pic>
      <p:pic>
        <p:nvPicPr>
          <p:cNvPr id="4" name="Picture 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095999" y="1233714"/>
            <a:ext cx="5486400" cy="2947258"/>
          </a:xfrm>
          <a:prstGeom prst="rect">
            <a:avLst/>
          </a:prstGeom>
        </p:spPr>
      </p:pic>
      <p:pic>
        <p:nvPicPr>
          <p:cNvPr id="5" name="Picture 4"/>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52397" y="3583214"/>
            <a:ext cx="5486400" cy="3089710"/>
          </a:xfrm>
          <a:prstGeom prst="rect">
            <a:avLst/>
          </a:prstGeom>
        </p:spPr>
      </p:pic>
      <p:pic>
        <p:nvPicPr>
          <p:cNvPr id="6" name="Picture 5"/>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6095999" y="3583214"/>
            <a:ext cx="5486400" cy="3198682"/>
          </a:xfrm>
          <a:prstGeom prst="rect">
            <a:avLst/>
          </a:prstGeom>
        </p:spPr>
      </p:pic>
      <p:pic>
        <p:nvPicPr>
          <p:cNvPr id="7" name="Grafik 6">
            <a:extLst>
              <a:ext uri="{FF2B5EF4-FFF2-40B4-BE49-F238E27FC236}">
                <a16:creationId xmlns:a16="http://schemas.microsoft.com/office/drawing/2014/main" id="{D186E94E-F20A-4F1A-96F5-39236EEBD75C}"/>
              </a:ext>
            </a:extLst>
          </p:cNvPr>
          <p:cNvPicPr>
            <a:picLocks noChangeAspect="1"/>
          </p:cNvPicPr>
          <p:nvPr/>
        </p:nvPicPr>
        <p:blipFill>
          <a:blip r:embed="rId7"/>
          <a:stretch>
            <a:fillRect/>
          </a:stretch>
        </p:blipFill>
        <p:spPr>
          <a:xfrm>
            <a:off x="152400" y="6121400"/>
            <a:ext cx="2143125" cy="561975"/>
          </a:xfrm>
          <a:prstGeom prst="rect">
            <a:avLst/>
          </a:prstGeom>
        </p:spPr>
      </p:pic>
    </p:spTree>
    <p:extLst>
      <p:ext uri="{BB962C8B-B14F-4D97-AF65-F5344CB8AC3E}">
        <p14:creationId xmlns:p14="http://schemas.microsoft.com/office/powerpoint/2010/main" val="36458515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Text Analytics: User reviews</a:t>
            </a:r>
          </a:p>
        </p:txBody>
      </p:sp>
      <p:pic>
        <p:nvPicPr>
          <p:cNvPr id="3" name="Picture 2"/>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36293" y="2016125"/>
            <a:ext cx="5770807" cy="3867150"/>
          </a:xfrm>
          <a:prstGeom prst="rect">
            <a:avLst/>
          </a:prstGeom>
        </p:spPr>
      </p:pic>
      <p:pic>
        <p:nvPicPr>
          <p:cNvPr id="4" name="Picture 3"/>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6226175" y="2016125"/>
            <a:ext cx="5724525" cy="3876675"/>
          </a:xfrm>
          <a:prstGeom prst="rect">
            <a:avLst/>
          </a:prstGeom>
        </p:spPr>
      </p:pic>
      <p:sp>
        <p:nvSpPr>
          <p:cNvPr id="7" name="TextBox 6"/>
          <p:cNvSpPr txBox="1"/>
          <p:nvPr/>
        </p:nvSpPr>
        <p:spPr>
          <a:xfrm>
            <a:off x="152400" y="1431350"/>
            <a:ext cx="1477264" cy="584775"/>
          </a:xfrm>
          <a:prstGeom prst="rect">
            <a:avLst/>
          </a:prstGeom>
          <a:noFill/>
        </p:spPr>
        <p:txBody>
          <a:bodyPr wrap="none" rtlCol="0">
            <a:spAutoFit/>
          </a:bodyPr>
          <a:lstStyle/>
          <a:p>
            <a:r>
              <a:rPr lang="en-US" sz="3200" dirty="0"/>
              <a:t>Positive</a:t>
            </a:r>
          </a:p>
        </p:txBody>
      </p:sp>
      <p:sp>
        <p:nvSpPr>
          <p:cNvPr id="8" name="TextBox 7"/>
          <p:cNvSpPr txBox="1"/>
          <p:nvPr/>
        </p:nvSpPr>
        <p:spPr>
          <a:xfrm>
            <a:off x="6090993" y="1457325"/>
            <a:ext cx="1650388" cy="584775"/>
          </a:xfrm>
          <a:prstGeom prst="rect">
            <a:avLst/>
          </a:prstGeom>
          <a:noFill/>
        </p:spPr>
        <p:txBody>
          <a:bodyPr wrap="none" rtlCol="0">
            <a:spAutoFit/>
          </a:bodyPr>
          <a:lstStyle/>
          <a:p>
            <a:r>
              <a:rPr lang="en-US" sz="3200" dirty="0"/>
              <a:t>Negative</a:t>
            </a:r>
          </a:p>
        </p:txBody>
      </p:sp>
      <p:pic>
        <p:nvPicPr>
          <p:cNvPr id="9" name="Grafik 8">
            <a:extLst>
              <a:ext uri="{FF2B5EF4-FFF2-40B4-BE49-F238E27FC236}">
                <a16:creationId xmlns:a16="http://schemas.microsoft.com/office/drawing/2014/main" id="{B6BF1685-BCCA-4937-B7FC-60455DDA1BA2}"/>
              </a:ext>
            </a:extLst>
          </p:cNvPr>
          <p:cNvPicPr>
            <a:picLocks noChangeAspect="1"/>
          </p:cNvPicPr>
          <p:nvPr/>
        </p:nvPicPr>
        <p:blipFill>
          <a:blip r:embed="rId5"/>
          <a:stretch>
            <a:fillRect/>
          </a:stretch>
        </p:blipFill>
        <p:spPr>
          <a:xfrm>
            <a:off x="152400" y="6121400"/>
            <a:ext cx="2143125" cy="561975"/>
          </a:xfrm>
          <a:prstGeom prst="rect">
            <a:avLst/>
          </a:prstGeom>
        </p:spPr>
      </p:pic>
      <p:sp>
        <p:nvSpPr>
          <p:cNvPr id="5" name="Ellipse 4">
            <a:extLst>
              <a:ext uri="{FF2B5EF4-FFF2-40B4-BE49-F238E27FC236}">
                <a16:creationId xmlns:a16="http://schemas.microsoft.com/office/drawing/2014/main" id="{C13A2D1C-B4AD-46B1-AB8F-135AAEEE57C5}"/>
              </a:ext>
            </a:extLst>
          </p:cNvPr>
          <p:cNvSpPr/>
          <p:nvPr/>
        </p:nvSpPr>
        <p:spPr>
          <a:xfrm>
            <a:off x="85060" y="3429000"/>
            <a:ext cx="3221666" cy="446567"/>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 name="Ellipse 9">
            <a:extLst>
              <a:ext uri="{FF2B5EF4-FFF2-40B4-BE49-F238E27FC236}">
                <a16:creationId xmlns:a16="http://schemas.microsoft.com/office/drawing/2014/main" id="{78DED9F4-D980-4988-A2CA-FB2A366C9227}"/>
              </a:ext>
            </a:extLst>
          </p:cNvPr>
          <p:cNvSpPr/>
          <p:nvPr/>
        </p:nvSpPr>
        <p:spPr>
          <a:xfrm>
            <a:off x="6333459" y="3429000"/>
            <a:ext cx="3638801" cy="446567"/>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2471477234"/>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3242</Words>
  <Application>Microsoft Office PowerPoint</Application>
  <PresentationFormat>Breitbild</PresentationFormat>
  <Paragraphs>538</Paragraphs>
  <Slides>42</Slides>
  <Notes>23</Notes>
  <HiddenSlides>0</HiddenSlides>
  <MMClips>0</MMClips>
  <ScaleCrop>false</ScaleCrop>
  <HeadingPairs>
    <vt:vector size="6" baseType="variant">
      <vt:variant>
        <vt:lpstr>Verwendete Schriftarten</vt:lpstr>
      </vt:variant>
      <vt:variant>
        <vt:i4>10</vt:i4>
      </vt:variant>
      <vt:variant>
        <vt:lpstr>Design</vt:lpstr>
      </vt:variant>
      <vt:variant>
        <vt:i4>1</vt:i4>
      </vt:variant>
      <vt:variant>
        <vt:lpstr>Folientitel</vt:lpstr>
      </vt:variant>
      <vt:variant>
        <vt:i4>42</vt:i4>
      </vt:variant>
    </vt:vector>
  </HeadingPairs>
  <TitlesOfParts>
    <vt:vector size="53" baseType="lpstr">
      <vt:lpstr>MS PGothic</vt:lpstr>
      <vt:lpstr>Arial</vt:lpstr>
      <vt:lpstr>Calibri</vt:lpstr>
      <vt:lpstr>Calibri Light</vt:lpstr>
      <vt:lpstr>Cambria Math</vt:lpstr>
      <vt:lpstr>Segoe UI</vt:lpstr>
      <vt:lpstr>Segoe UI Light</vt:lpstr>
      <vt:lpstr>Segoe UI Semibold</vt:lpstr>
      <vt:lpstr>Segoe UI Semilight</vt:lpstr>
      <vt:lpstr>Wingdings</vt:lpstr>
      <vt:lpstr>Office</vt:lpstr>
      <vt:lpstr>Artificial Intelligence and Machine Learning Basics</vt:lpstr>
      <vt:lpstr>Artificial Intelligence / Machine Learning</vt:lpstr>
      <vt:lpstr>What is Artificial Intelligence(AI)? (Quora)</vt:lpstr>
      <vt:lpstr>What is Machine Learning? (Quora)</vt:lpstr>
      <vt:lpstr>What is Deep Learning? (Quora)</vt:lpstr>
      <vt:lpstr>What is Machine Learning ?</vt:lpstr>
      <vt:lpstr>Why Machine Learning?</vt:lpstr>
      <vt:lpstr>Image Analyze</vt:lpstr>
      <vt:lpstr>Text Analytics: User reviews</vt:lpstr>
      <vt:lpstr>Data Science</vt:lpstr>
      <vt:lpstr>Microsoft Azure Machine Learning</vt:lpstr>
      <vt:lpstr>From data to decisions and actions</vt:lpstr>
      <vt:lpstr>Transform data into intelligent action</vt:lpstr>
      <vt:lpstr>Simple Example for extracting Key Phrases</vt:lpstr>
      <vt:lpstr>Simple Example for extracting Key Phrases</vt:lpstr>
      <vt:lpstr>Simple Example for extracting Key Phrases</vt:lpstr>
      <vt:lpstr>Microsoft Azure Machine Learning</vt:lpstr>
      <vt:lpstr>Microsoft Azure Machine Learning</vt:lpstr>
      <vt:lpstr>Azure Machine Learning Ecosystem</vt:lpstr>
      <vt:lpstr>Azure Machine Learning Service Data -&gt; Predictive model -&gt; Operational web API in minutes</vt:lpstr>
      <vt:lpstr>What is Machine Learning ?</vt:lpstr>
      <vt:lpstr>Azure Machine Learning Service Data -&gt; Predictive model -&gt; Operational web API in minutes</vt:lpstr>
      <vt:lpstr>AI and ML Basics</vt:lpstr>
      <vt:lpstr>Model (Regression)</vt:lpstr>
      <vt:lpstr>Model (Decision Tree)</vt:lpstr>
      <vt:lpstr>Model (Classification)</vt:lpstr>
      <vt:lpstr>Known data (Training data)</vt:lpstr>
      <vt:lpstr>Feature vector</vt:lpstr>
      <vt:lpstr>Developing a Model</vt:lpstr>
      <vt:lpstr>Model’s Performance</vt:lpstr>
      <vt:lpstr>Steps to Build a Machine Learning Solution</vt:lpstr>
      <vt:lpstr>Example use cases</vt:lpstr>
      <vt:lpstr>Machine Learning Algorithms</vt:lpstr>
      <vt:lpstr>Machine Learning Algorithms</vt:lpstr>
      <vt:lpstr>Machine Learning Algorithms</vt:lpstr>
      <vt:lpstr>Common Classes of Algorithms (Supervised|Unsupervised)</vt:lpstr>
      <vt:lpstr>Why you need to know these algorithms?</vt:lpstr>
      <vt:lpstr>Classification</vt:lpstr>
      <vt:lpstr>Clustering</vt:lpstr>
      <vt:lpstr>Regression</vt:lpstr>
      <vt:lpstr>Regression versus Classification</vt:lpstr>
      <vt:lpstr>Binary versus Multiclass Classification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 Machine Learning, Azure</dc:title>
  <dc:creator>Stefan Scharr</dc:creator>
  <cp:lastModifiedBy>Stefan Scharr</cp:lastModifiedBy>
  <cp:revision>49</cp:revision>
  <dcterms:created xsi:type="dcterms:W3CDTF">2018-09-10T09:09:03Z</dcterms:created>
  <dcterms:modified xsi:type="dcterms:W3CDTF">2018-09-22T07:02:52Z</dcterms:modified>
</cp:coreProperties>
</file>